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74603F80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>VENDIM</w:t>
      </w:r>
    </w:p>
    <w:p w14:paraId="2B710052" w14:textId="0D6483DE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>Nr. 280, datë 25.9.2023</w:t>
      </w:r>
    </w:p>
    <w:p w14:paraId="29261625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</w:p>
    <w:p w14:paraId="7DB0EEF6" w14:textId="7962F6E3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 xml:space="preserve">MBI MIRATIMIN E RREGULLORES “MBI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>, KAPACITETIT BALANCUES DHE ENERGJISË BALANCUESE, PËR PERIUDHËN GJATË SË CILËS AKTIVITETET E TREGUT JANË PEZULLUAR”</w:t>
      </w:r>
    </w:p>
    <w:p w14:paraId="64A64871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</w:p>
    <w:p w14:paraId="07CC5140" w14:textId="504989F1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iCs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>Në mbështetje të neneve 16, 19 dhe 62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pikat 1 dhe 2, të ligjit nr. 43/2015,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“Për sektorin e energjisë elektrike”, </w:t>
      </w:r>
      <w:r w:rsidR="00615FDD">
        <w:rPr>
          <w:rFonts w:ascii="Garamond" w:hAnsi="Garamond" w:cs="Times New Roman"/>
          <w:color w:val="000000"/>
          <w:sz w:val="24"/>
          <w:szCs w:val="24"/>
        </w:rPr>
        <w:t>të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ndryshuar</w:t>
      </w:r>
      <w:r w:rsidR="00615FDD">
        <w:rPr>
          <w:rFonts w:ascii="Garamond" w:hAnsi="Garamond" w:cs="Times New Roman"/>
          <w:color w:val="000000"/>
          <w:sz w:val="24"/>
          <w:szCs w:val="24"/>
        </w:rPr>
        <w:t xml:space="preserve">; </w:t>
      </w:r>
      <w:r w:rsidR="00615FDD">
        <w:rPr>
          <w:rFonts w:ascii="Garamond" w:hAnsi="Garamond"/>
          <w:color w:val="000000"/>
        </w:rPr>
        <w:t xml:space="preserve">të </w:t>
      </w:r>
      <w:r w:rsidR="00615FDD">
        <w:rPr>
          <w:rFonts w:ascii="Garamond" w:hAnsi="Garamond" w:cs="Times New Roman"/>
          <w:color w:val="000000"/>
          <w:sz w:val="24"/>
          <w:szCs w:val="24"/>
        </w:rPr>
        <w:t>p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jesës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IV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, nenit 278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të</w:t>
      </w:r>
      <w:r w:rsidR="001F116F">
        <w:rPr>
          <w:rFonts w:ascii="Garamond" w:hAnsi="Garamond" w:cs="Times New Roman"/>
          <w:b/>
          <w:bCs/>
          <w:color w:val="000000"/>
          <w:sz w:val="24"/>
          <w:szCs w:val="24"/>
        </w:rPr>
        <w:t xml:space="preserve">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“Kodit të Transmetimit”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të miratuar me vendimin e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>të Entit Rregullator të Energjisë (ERE) nr. 63, datë 11.4.2022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si dhe nenit 15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të </w:t>
      </w:r>
      <w:r w:rsidR="00615FDD">
        <w:rPr>
          <w:rFonts w:ascii="Garamond" w:hAnsi="Garamond" w:cs="Times New Roman"/>
          <w:color w:val="000000"/>
          <w:sz w:val="24"/>
          <w:szCs w:val="24"/>
        </w:rPr>
        <w:t>“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Rregullores për organizimin, funksionimin dhe procedurat e ERE-s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”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, miratuar me vendimin e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të ERE-s nr. 96, datë 17.6.2016; Bordi i ERE-s, në mbledhjen e tij të datës 25.9.2023, pasi shqyrtoi relacionin me nr. 1363/6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prot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., datë 20.9.2023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të përgatitur nga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>drejtoritë t</w:t>
      </w:r>
      <w:r w:rsidRPr="00615FDD">
        <w:rPr>
          <w:rFonts w:ascii="Garamond" w:hAnsi="Garamond" w:cs="Times New Roman"/>
          <w:color w:val="000000"/>
          <w:sz w:val="24"/>
          <w:szCs w:val="24"/>
        </w:rPr>
        <w:t>eknike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“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Mbi miratimin e rregullores 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‘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Mbi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iCs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iCs/>
          <w:color w:val="000000"/>
          <w:sz w:val="24"/>
          <w:szCs w:val="24"/>
        </w:rPr>
        <w:t>, kapacitetit balancues dhe energjisë balancuese, për periudhën gjatë së cilës aktivitetet e tregut janë pezulluar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’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”,</w:t>
      </w:r>
    </w:p>
    <w:p w14:paraId="285C21E6" w14:textId="30CBEE57" w:rsidR="000B3B41" w:rsidRPr="00615FDD" w:rsidRDefault="00615FDD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Cs/>
          <w:color w:val="000000"/>
          <w:sz w:val="24"/>
          <w:szCs w:val="24"/>
        </w:rPr>
      </w:pPr>
      <w:r w:rsidRPr="00615FDD">
        <w:rPr>
          <w:rFonts w:ascii="Garamond" w:hAnsi="Garamond" w:cs="Times New Roman"/>
          <w:bCs/>
          <w:color w:val="000000"/>
          <w:sz w:val="24"/>
          <w:szCs w:val="24"/>
        </w:rPr>
        <w:t>konstatoi se:</w:t>
      </w:r>
    </w:p>
    <w:p w14:paraId="718D372A" w14:textId="752AF1B3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nëpërmjet shkresës nr. 2974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prot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datë 28.4.2023, të protokolluar në ERE me nr. 1363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prot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datë 4.5.2023, ka përcjellë kërkesën për miratim të rregullores “Mbi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, kapacitetit balancues dhe energjisë balancuese, për periudhën gjatë së cilës aktivitetet e tregut janë pezulluar”.</w:t>
      </w:r>
    </w:p>
    <w:p w14:paraId="518A3274" w14:textId="6227B8E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Bordi i ERE-s, me vendimin nr. 180, datë 29.5.2023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vendosi të fillojë procedurën për shqyrtimin e rregullave “Mbi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, kapacitetit balancues dhe energjisë balancuese, për periudhën gjatë së cilës aktivitetet e tregut janë pezulluar”.</w:t>
      </w:r>
    </w:p>
    <w:p w14:paraId="3DBE7112" w14:textId="404AA5FA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ERE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nëpërmjet shkresës nr. 1363/4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prot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., datë 1.6.2023, njoftoi këto palë interesi për vendimin nr. 180/2023: Ministrinë e Infrastrukturës dhe Energjisë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MIE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), Autoritetin e Konkurrencës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AK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), Operatorin e Sistemit të Shpërndarjes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OSSH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., Furnizuesin e Tregut të Lirë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FTL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., Furnizuesin</w:t>
      </w:r>
      <w:r w:rsidR="00615FDD">
        <w:rPr>
          <w:rFonts w:ascii="Garamond" w:hAnsi="Garamond" w:cs="Times New Roman"/>
          <w:color w:val="000000"/>
          <w:sz w:val="24"/>
          <w:szCs w:val="24"/>
        </w:rPr>
        <w:t xml:space="preserve"> </w:t>
      </w:r>
      <w:r w:rsidRPr="00615FDD">
        <w:rPr>
          <w:rFonts w:ascii="Garamond" w:hAnsi="Garamond" w:cs="Times New Roman"/>
          <w:color w:val="000000"/>
          <w:sz w:val="24"/>
          <w:szCs w:val="24"/>
        </w:rPr>
        <w:t>e Shërbimit Universal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FSHU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Operatorin e Sistemit të Transmetimit (OST)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Korporatën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Elektroenergj</w:t>
      </w:r>
      <w:r w:rsidR="00615FDD">
        <w:rPr>
          <w:rFonts w:ascii="Garamond" w:hAnsi="Garamond" w:cs="Times New Roman"/>
          <w:color w:val="000000"/>
          <w:sz w:val="24"/>
          <w:szCs w:val="24"/>
        </w:rPr>
        <w:t>e</w:t>
      </w:r>
      <w:r w:rsidRPr="00615FDD">
        <w:rPr>
          <w:rFonts w:ascii="Garamond" w:hAnsi="Garamond" w:cs="Times New Roman"/>
          <w:color w:val="000000"/>
          <w:sz w:val="24"/>
          <w:szCs w:val="24"/>
        </w:rPr>
        <w:t>tike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Shqiptare (KESH)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Kurum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International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Devoll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Hydropower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AYEN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AS ENERGJI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Energji Ashta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sh.p.k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Shoqatën </w:t>
      </w:r>
      <w:r w:rsidRPr="00615FDD">
        <w:rPr>
          <w:rFonts w:ascii="Garamond" w:hAnsi="Garamond" w:cs="Times New Roman"/>
          <w:color w:val="000000"/>
          <w:sz w:val="24"/>
          <w:szCs w:val="24"/>
        </w:rPr>
        <w:t>Shqiptare të Furnizuesve të Energjisë Elektrike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AAES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),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Shoqatën </w:t>
      </w:r>
      <w:r w:rsidRPr="00615FDD">
        <w:rPr>
          <w:rFonts w:ascii="Garamond" w:hAnsi="Garamond" w:cs="Times New Roman"/>
          <w:color w:val="000000"/>
          <w:sz w:val="24"/>
          <w:szCs w:val="24"/>
        </w:rPr>
        <w:t>e Investitorëve të Huaj në Shqipëri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FIAA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),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Shoqatën </w:t>
      </w:r>
      <w:r w:rsidRPr="00615FDD">
        <w:rPr>
          <w:rFonts w:ascii="Garamond" w:hAnsi="Garamond" w:cs="Times New Roman"/>
          <w:color w:val="000000"/>
          <w:sz w:val="24"/>
          <w:szCs w:val="24"/>
        </w:rPr>
        <w:t>Shqiptare të Furnizuesve të Energjisë Elektrike (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AREA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), Dhomën e Tregtisë dhe Industrisë,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Shoqatën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për Mbrojtjen e Tregtarëve dhe Tregut,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Shoqatën </w:t>
      </w:r>
      <w:r w:rsidRPr="00615FDD">
        <w:rPr>
          <w:rFonts w:ascii="Garamond" w:hAnsi="Garamond" w:cs="Times New Roman"/>
          <w:color w:val="000000"/>
          <w:sz w:val="24"/>
          <w:szCs w:val="24"/>
        </w:rPr>
        <w:t>e Mbrojtjes së Konsumatorit, Bashkimi i Prodhuesve Shqiptarë, Konsumatori në Fokus.</w:t>
      </w:r>
    </w:p>
    <w:p w14:paraId="4E048CB7" w14:textId="4908AD19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Me qëllim një konsultim sa më të gjerë të këtij akti u realizua dhe publikimi i tij në faqen zyrtare të internetit të ERE-s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m</w:t>
      </w:r>
      <w:r w:rsidR="00615FDD">
        <w:rPr>
          <w:rFonts w:ascii="Garamond" w:hAnsi="Garamond" w:cs="Times New Roman"/>
          <w:color w:val="000000"/>
          <w:sz w:val="24"/>
          <w:szCs w:val="24"/>
        </w:rPr>
        <w:t>ë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datë 28.4.2023, në rubrikën konsultime.</w:t>
      </w:r>
    </w:p>
    <w:p w14:paraId="1F9725C5" w14:textId="3B3EA62A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Kjo rregullore është e përbërë nga 16 nene të cilat përcaktojnë elementet e nevojshm</w:t>
      </w:r>
      <w:r w:rsidR="00615FDD">
        <w:rPr>
          <w:rFonts w:ascii="Garamond" w:hAnsi="Garamond" w:cs="Times New Roman"/>
          <w:color w:val="000000"/>
          <w:sz w:val="24"/>
          <w:szCs w:val="24"/>
        </w:rPr>
        <w:t>e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për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, kapacitetit balancues dhe energjisë balancuese, për periudhën gjatë së cilës aktivitetet e tregut janë pezulluar.</w:t>
      </w:r>
    </w:p>
    <w:p w14:paraId="0490AF84" w14:textId="5120B8DD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Autoriteti i Konkurrencës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nëpërmjet shkresës nr. 311/2, datë 13.7.2023, të protokolluar në ERE me nr. 1363/5, datë 17.7.2023, ndër të tjera parashtron si më poshtë vijon:</w:t>
      </w:r>
      <w:r w:rsidR="001F116F">
        <w:rPr>
          <w:rFonts w:ascii="Garamond" w:hAnsi="Garamond" w:cs="Times New Roman"/>
          <w:color w:val="000000"/>
          <w:sz w:val="24"/>
          <w:szCs w:val="24"/>
        </w:rPr>
        <w:t xml:space="preserve">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Kjo procedurë është zhvilluar në mbështetje të neneve 16, 19 dhe 62, të ligjit nr. 43/2015, “Për sektorin e </w:t>
      </w:r>
      <w:r w:rsidR="00615FDD" w:rsidRPr="00615FDD">
        <w:rPr>
          <w:rFonts w:ascii="Garamond" w:hAnsi="Garamond" w:cs="Times New Roman"/>
          <w:iCs/>
          <w:color w:val="000000"/>
          <w:sz w:val="24"/>
          <w:szCs w:val="24"/>
        </w:rPr>
        <w:t>energjisë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 elektrike”, “Kodit të Transmetimit”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 </w:t>
      </w:r>
      <w:r w:rsidR="00615FDD">
        <w:rPr>
          <w:rFonts w:ascii="Garamond" w:hAnsi="Garamond"/>
          <w:color w:val="000000"/>
        </w:rPr>
        <w:t>të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 miratuar me vendimin e </w:t>
      </w:r>
      <w:r w:rsidR="00615FDD"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të Entit Rregullator të Energjisë (ERE) nr. 63, datë 11.4.2022; si dhe </w:t>
      </w:r>
      <w:r w:rsidR="00615FDD">
        <w:rPr>
          <w:rFonts w:ascii="Garamond" w:hAnsi="Garamond"/>
          <w:color w:val="000000"/>
        </w:rPr>
        <w:t xml:space="preserve">të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nenit 15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 të 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“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Rregullores për organizimin, funksionimin dhe procedurat e ERE-s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”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, miratuar me vendimin e </w:t>
      </w:r>
      <w:r w:rsidR="00615FDD"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të ERE-s nr. 96, datë 17.6.2016.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>Nga vlerësimi i vendimit konstatohet se procedura më sipër nuk bie në kundërshtim me ligjin nr. 9121, datë 28.7.2003</w:t>
      </w:r>
      <w:r w:rsidR="00615FDD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 “Për mbrojtjen e konkurrencës”.</w:t>
      </w:r>
    </w:p>
    <w:p w14:paraId="3DAA103A" w14:textId="14F7AE9E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/>
          <w:iCs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lastRenderedPageBreak/>
        <w:t xml:space="preserve">-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AAES</w:t>
      </w:r>
      <w:proofErr w:type="spellEnd"/>
      <w:r w:rsidR="00615FDD">
        <w:rPr>
          <w:rFonts w:ascii="Garamond" w:hAnsi="Garamond" w:cs="Times New Roman"/>
          <w:color w:val="000000"/>
          <w:sz w:val="24"/>
          <w:szCs w:val="24"/>
        </w:rPr>
        <w:t>-ja,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që në momentin e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>ardhjes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së propozimit nga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nëpërmjet shkresës nr. 6/1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prot</w:t>
      </w:r>
      <w:proofErr w:type="spellEnd"/>
      <w:r w:rsidR="00615FDD">
        <w:rPr>
          <w:rFonts w:ascii="Garamond" w:hAnsi="Garamond" w:cs="Times New Roman"/>
          <w:color w:val="000000"/>
          <w:sz w:val="24"/>
          <w:szCs w:val="24"/>
        </w:rPr>
        <w:t>.</w:t>
      </w:r>
      <w:r w:rsidRPr="00615FDD">
        <w:rPr>
          <w:rFonts w:ascii="Garamond" w:hAnsi="Garamond" w:cs="Times New Roman"/>
          <w:color w:val="000000"/>
          <w:sz w:val="24"/>
          <w:szCs w:val="24"/>
        </w:rPr>
        <w:t>, datë 9.5.2023, parashtron si më poshtë vijon:</w:t>
      </w:r>
    </w:p>
    <w:p w14:paraId="403D6087" w14:textId="7FF3C23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615FDD">
        <w:rPr>
          <w:rFonts w:ascii="Garamond" w:hAnsi="Garamond" w:cs="Times New Roman"/>
          <w:iCs/>
          <w:color w:val="000000"/>
          <w:sz w:val="24"/>
          <w:szCs w:val="24"/>
        </w:rPr>
        <w:t xml:space="preserve">Duke konsideruar pezullimin e tregut të energjisë elektrike si një ndër </w:t>
      </w:r>
      <w:r w:rsidRPr="00615FDD">
        <w:rPr>
          <w:rFonts w:ascii="Garamond" w:hAnsi="Garamond" w:cs="Times New Roman"/>
          <w:iCs/>
          <w:sz w:val="24"/>
          <w:szCs w:val="24"/>
        </w:rPr>
        <w:t xml:space="preserve">masat më ekstreme dhe me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impakt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të jashtëzakonshëm te të gjithë pjesëtarët e tregut, raporti, përfshirë dhe masat e marra nga OST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. përkundrejt pjesëtarëve të afektuar nga </w:t>
      </w:r>
      <w:r w:rsidR="00615FDD" w:rsidRPr="00615FDD">
        <w:rPr>
          <w:rFonts w:ascii="Garamond" w:hAnsi="Garamond" w:cs="Times New Roman"/>
          <w:iCs/>
          <w:sz w:val="24"/>
          <w:szCs w:val="24"/>
        </w:rPr>
        <w:t>vendimmarrja</w:t>
      </w:r>
      <w:r w:rsidRPr="00615FDD">
        <w:rPr>
          <w:rFonts w:ascii="Garamond" w:hAnsi="Garamond" w:cs="Times New Roman"/>
          <w:iCs/>
          <w:sz w:val="24"/>
          <w:szCs w:val="24"/>
        </w:rPr>
        <w:t xml:space="preserve"> e OST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., të miratohet nga ERE. Gjithashtu, të parashikohet që nëse ERE nuk e miraton raportin, të instruktojë OST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. për marrjen e masave të tjera, përfshirë dhe </w:t>
      </w:r>
      <w:r w:rsidR="00615FDD" w:rsidRPr="00615FDD">
        <w:rPr>
          <w:rFonts w:ascii="Garamond" w:hAnsi="Garamond" w:cs="Times New Roman"/>
          <w:iCs/>
          <w:sz w:val="24"/>
          <w:szCs w:val="24"/>
        </w:rPr>
        <w:t>kompensimin</w:t>
      </w:r>
      <w:r w:rsidRPr="00615FDD">
        <w:rPr>
          <w:rFonts w:ascii="Garamond" w:hAnsi="Garamond" w:cs="Times New Roman"/>
          <w:iCs/>
          <w:sz w:val="24"/>
          <w:szCs w:val="24"/>
        </w:rPr>
        <w:t xml:space="preserve"> e pjesëtarëve të afektuar në mënyrë të padrejtë…</w:t>
      </w:r>
    </w:p>
    <w:p w14:paraId="0DAD049F" w14:textId="42C00468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sz w:val="24"/>
          <w:szCs w:val="24"/>
        </w:rPr>
      </w:pPr>
      <w:r w:rsidRPr="00615FDD">
        <w:rPr>
          <w:rFonts w:ascii="Garamond" w:hAnsi="Garamond" w:cs="Times New Roman"/>
          <w:iCs/>
          <w:sz w:val="24"/>
          <w:szCs w:val="24"/>
        </w:rPr>
        <w:t xml:space="preserve">Duke konsideruar që pezullimi i tregut nga OST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.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passjell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dhe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mospërmbushjen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kontraktore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të pjesëtarëve të tregut të afektuar nga kjo </w:t>
      </w:r>
      <w:r w:rsidR="00615FDD" w:rsidRPr="00615FDD">
        <w:rPr>
          <w:rFonts w:ascii="Garamond" w:hAnsi="Garamond" w:cs="Times New Roman"/>
          <w:iCs/>
          <w:sz w:val="24"/>
          <w:szCs w:val="24"/>
        </w:rPr>
        <w:t>vendimmarrje</w:t>
      </w:r>
      <w:r w:rsidRPr="00615FDD">
        <w:rPr>
          <w:rFonts w:ascii="Garamond" w:hAnsi="Garamond" w:cs="Times New Roman"/>
          <w:iCs/>
          <w:sz w:val="24"/>
          <w:szCs w:val="24"/>
        </w:rPr>
        <w:t xml:space="preserve">, propozojmë që në këtë nen të përcaktohen qartësisht dhe pjesëtarët dhe/ose aktivitetet që pezullohen, duke pasqyruar dhe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konsiderimin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e këtij pezullimi si </w:t>
      </w:r>
      <w:r w:rsidR="00615FDD" w:rsidRPr="00615FDD">
        <w:rPr>
          <w:rFonts w:ascii="Garamond" w:hAnsi="Garamond" w:cs="Times New Roman"/>
          <w:iCs/>
          <w:sz w:val="24"/>
          <w:szCs w:val="24"/>
        </w:rPr>
        <w:t>forcë madhore</w:t>
      </w:r>
      <w:r w:rsidRPr="00615FDD">
        <w:rPr>
          <w:rFonts w:ascii="Garamond" w:hAnsi="Garamond" w:cs="Times New Roman"/>
          <w:iCs/>
          <w:sz w:val="24"/>
          <w:szCs w:val="24"/>
        </w:rPr>
        <w:t>.</w:t>
      </w:r>
    </w:p>
    <w:p w14:paraId="4196F89D" w14:textId="581DB3DE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sz w:val="24"/>
          <w:szCs w:val="24"/>
        </w:rPr>
      </w:pPr>
      <w:r w:rsidRPr="00615FDD">
        <w:rPr>
          <w:rFonts w:ascii="Garamond" w:hAnsi="Garamond" w:cs="Times New Roman"/>
          <w:iCs/>
          <w:sz w:val="24"/>
          <w:szCs w:val="24"/>
        </w:rPr>
        <w:t xml:space="preserve">Për të garantuar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ndëshkueshmërinë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 xml:space="preserve"> e pjesëtarit të tregut që mund të ketë shkaktuar pezullimin e tregut (ku dhe nëse e aplikueshme), propozojmë që OST</w:t>
      </w:r>
      <w:r w:rsidR="00615FDD">
        <w:rPr>
          <w:rFonts w:ascii="Garamond" w:hAnsi="Garamond" w:cs="Times New Roman"/>
          <w:iCs/>
          <w:sz w:val="24"/>
          <w:szCs w:val="24"/>
        </w:rPr>
        <w:t>-ja</w:t>
      </w:r>
      <w:r w:rsidRPr="00615FDD">
        <w:rPr>
          <w:rFonts w:ascii="Garamond" w:hAnsi="Garamond" w:cs="Times New Roman"/>
          <w:iCs/>
          <w:sz w:val="24"/>
          <w:szCs w:val="24"/>
        </w:rPr>
        <w:t>, kostot që kanë ardhur si rezultat i pezullimit, t</w:t>
      </w:r>
      <w:r w:rsidR="00615FDD">
        <w:rPr>
          <w:rFonts w:ascii="Garamond" w:hAnsi="Garamond" w:cs="Times New Roman"/>
          <w:iCs/>
          <w:sz w:val="24"/>
          <w:szCs w:val="24"/>
        </w:rPr>
        <w:t>’</w:t>
      </w:r>
      <w:r w:rsidRPr="00615FDD">
        <w:rPr>
          <w:rFonts w:ascii="Garamond" w:hAnsi="Garamond" w:cs="Times New Roman"/>
          <w:iCs/>
          <w:sz w:val="24"/>
          <w:szCs w:val="24"/>
        </w:rPr>
        <w:t>i rikuperojë nga shkaktari (dhe jo nga tarifa e transmetimit, si</w:t>
      </w:r>
      <w:r w:rsidR="00615FDD">
        <w:rPr>
          <w:rFonts w:ascii="Garamond" w:hAnsi="Garamond" w:cs="Times New Roman"/>
          <w:iCs/>
          <w:sz w:val="24"/>
          <w:szCs w:val="24"/>
        </w:rPr>
        <w:t xml:space="preserve"> e</w:t>
      </w:r>
      <w:r w:rsidRPr="00615FDD">
        <w:rPr>
          <w:rFonts w:ascii="Garamond" w:hAnsi="Garamond" w:cs="Times New Roman"/>
          <w:iCs/>
          <w:sz w:val="24"/>
          <w:szCs w:val="24"/>
        </w:rPr>
        <w:t xml:space="preserve"> përcaktuar në nenin 12.5). Shkaktari, kostot si dhe rikuperimi, të pasqyrohen qartësisht në raportin e përcaktuar në nenin 9.7 të këtyre </w:t>
      </w:r>
      <w:proofErr w:type="spellStart"/>
      <w:r w:rsidRPr="00615FDD">
        <w:rPr>
          <w:rFonts w:ascii="Garamond" w:hAnsi="Garamond" w:cs="Times New Roman"/>
          <w:iCs/>
          <w:sz w:val="24"/>
          <w:szCs w:val="24"/>
        </w:rPr>
        <w:t>draftrregullave</w:t>
      </w:r>
      <w:proofErr w:type="spellEnd"/>
      <w:r w:rsidRPr="00615FDD">
        <w:rPr>
          <w:rFonts w:ascii="Garamond" w:hAnsi="Garamond" w:cs="Times New Roman"/>
          <w:iCs/>
          <w:sz w:val="24"/>
          <w:szCs w:val="24"/>
        </w:rPr>
        <w:t>.</w:t>
      </w:r>
    </w:p>
    <w:p w14:paraId="57CC895B" w14:textId="0A25599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Rregullorja e propozuar nga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për të cilën nëpërmjet vendimit të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të ERE-s nr. 180, datë 29.5.2023, u vendos fillimi i procedurës për shqyrtimin e saj, plotëson kuadrin e akteve nënligjore të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>nevojshme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për operimin e tregut të balancimit për periudhën gjatë së cilës aktivitetet e tregut janë pezulluar.</w:t>
      </w:r>
    </w:p>
    <w:p w14:paraId="5CBE5E98" w14:textId="33030750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Kodi i Transmetimit i lejon mundësinë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që rregullat “Mbi pezullimin dhe rivendosjen e aktivitetit të tregut, rregullat për shlyerjen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, kapacitetit balancues dhe energjisë balancuese, për periudhën gjatë së cilës aktivitetet e tregut janë pezulluar”, mund të jenë të ndara ose pjesë e rregullave të tregut të balancimit që zbatohen për operimin normal të cilat tashmë janë miratuar me vendimin e </w:t>
      </w:r>
      <w:r w:rsidR="00615FDD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>të ERE-s nr. 106, datë 2.7.2020, mbi miratimin e Rregullave të Tregut Shqiptar të Balancimit të Energjisë Elektrike.</w:t>
      </w:r>
    </w:p>
    <w:p w14:paraId="0E3FD4B3" w14:textId="232907C0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ERE vlerëson se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është autoriteti i cili operon tregun e balancimit të energjisë elektrike si në kushte normale dhe në rastin kur kemi pezullim të këtij tregu.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 përgatit raportin e përcaktuar në nenin 9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pika 7 dhe e përcjell këtë raport te pjesëtarët e tregut dhe në ERE.</w:t>
      </w:r>
    </w:p>
    <w:p w14:paraId="41CF8495" w14:textId="3DCE7B4D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Ligji nr. 43/2015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“Për sektorin e energjisë elektrike”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i ndryshuar, nuk përcakton që ERE të realizojë procesin e miratimit të raportit të përgatitur nga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</w:t>
      </w:r>
      <w:r w:rsidR="00615FDD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ndërkohë dërgimi në ERE dhe tek pjesëtarët e tregut i këtij raporti u jep mundësi si ERE</w:t>
      </w:r>
      <w:r w:rsidR="00615FDD">
        <w:rPr>
          <w:rFonts w:ascii="Garamond" w:hAnsi="Garamond" w:cs="Times New Roman"/>
          <w:color w:val="000000"/>
          <w:sz w:val="24"/>
          <w:szCs w:val="24"/>
        </w:rPr>
        <w:t>-s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dhe palëve të interesit që të bëjnë vlerësimet e tyre dhe të mbajnë qëndrimet përkatëse.</w:t>
      </w:r>
    </w:p>
    <w:p w14:paraId="511E32C0" w14:textId="118C6502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Në rast se ndërmjet palëve të interes</w:t>
      </w:r>
      <w:r w:rsidR="001F116F">
        <w:rPr>
          <w:rFonts w:ascii="Garamond" w:hAnsi="Garamond" w:cs="Times New Roman"/>
          <w:color w:val="000000"/>
          <w:sz w:val="24"/>
          <w:szCs w:val="24"/>
        </w:rPr>
        <w:t>i</w:t>
      </w:r>
      <w:r w:rsidRPr="00615FDD">
        <w:rPr>
          <w:rFonts w:ascii="Garamond" w:hAnsi="Garamond" w:cs="Times New Roman"/>
          <w:color w:val="000000"/>
          <w:sz w:val="24"/>
          <w:szCs w:val="24"/>
        </w:rPr>
        <w:t>t lind një mosmarrëveshje ndë</w:t>
      </w:r>
      <w:r w:rsidR="001F116F">
        <w:rPr>
          <w:rFonts w:ascii="Garamond" w:hAnsi="Garamond" w:cs="Times New Roman"/>
          <w:color w:val="000000"/>
          <w:sz w:val="24"/>
          <w:szCs w:val="24"/>
        </w:rPr>
        <w:t>r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mjet ndonjë pjesëtari të tregut dhe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duke marrë në konsideratë faktin se si pjesëtarët e tregut dhe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., janë të licencuar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kjo mosmarrëveshje mund të sillet për shqyrtim në ERE.</w:t>
      </w:r>
    </w:p>
    <w:p w14:paraId="0E8DDBCD" w14:textId="520BAD75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>Në këto rrethana vlerësojmë se miratimi i këtij raporti nga ERE është një kërkesë që nuk gjen mbështetje në ligjin nr. 43/2015, “Për sektorin e energjisë elektrike”, i ndryshuar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dhe nuk zgjidh ndonjë çështje të caktuar ndërmjet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 dhe pjesëtarëve të tregut.</w:t>
      </w:r>
    </w:p>
    <w:p w14:paraId="7335F819" w14:textId="12E1642C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sz w:val="24"/>
          <w:szCs w:val="24"/>
        </w:rPr>
        <w:t>Lidhur me përcaktimin qartësisht të pjesëtarëve të tregut vlerësojmë se përcaktimi se cilët pjesëtarë tregu do të njoftohen për pezullimin e tij është një el</w:t>
      </w:r>
      <w:r w:rsidR="001F116F">
        <w:rPr>
          <w:rFonts w:ascii="Garamond" w:hAnsi="Garamond" w:cs="Times New Roman"/>
          <w:sz w:val="24"/>
          <w:szCs w:val="24"/>
        </w:rPr>
        <w:t>e</w:t>
      </w:r>
      <w:r w:rsidRPr="00615FDD">
        <w:rPr>
          <w:rFonts w:ascii="Garamond" w:hAnsi="Garamond" w:cs="Times New Roman"/>
          <w:sz w:val="24"/>
          <w:szCs w:val="24"/>
        </w:rPr>
        <w:t xml:space="preserve">ment i cili rrit përgjegjësinë e OST </w:t>
      </w:r>
      <w:proofErr w:type="spellStart"/>
      <w:r w:rsidRPr="00615FDD">
        <w:rPr>
          <w:rFonts w:ascii="Garamond" w:hAnsi="Garamond" w:cs="Times New Roman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sz w:val="24"/>
          <w:szCs w:val="24"/>
        </w:rPr>
        <w:t>., trajton në mënyrë të barabartë pjesëmarrësit e tregut</w:t>
      </w:r>
      <w:r w:rsidR="001F116F">
        <w:rPr>
          <w:rFonts w:ascii="Garamond" w:hAnsi="Garamond" w:cs="Times New Roman"/>
          <w:sz w:val="24"/>
          <w:szCs w:val="24"/>
        </w:rPr>
        <w:t>,</w:t>
      </w:r>
      <w:r w:rsidRPr="00615FDD">
        <w:rPr>
          <w:rFonts w:ascii="Garamond" w:hAnsi="Garamond" w:cs="Times New Roman"/>
          <w:sz w:val="24"/>
          <w:szCs w:val="24"/>
        </w:rPr>
        <w:t xml:space="preserve"> si dhe rrit transparencën e këtij procesi.</w:t>
      </w:r>
    </w:p>
    <w:p w14:paraId="787BD2DC" w14:textId="44356A28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sz w:val="24"/>
          <w:szCs w:val="24"/>
        </w:rPr>
        <w:t>Për të pa</w:t>
      </w:r>
      <w:r w:rsidR="001F116F">
        <w:rPr>
          <w:rFonts w:ascii="Garamond" w:hAnsi="Garamond" w:cs="Times New Roman"/>
          <w:sz w:val="24"/>
          <w:szCs w:val="24"/>
        </w:rPr>
        <w:t>s</w:t>
      </w:r>
      <w:r w:rsidRPr="00615FDD">
        <w:rPr>
          <w:rFonts w:ascii="Garamond" w:hAnsi="Garamond" w:cs="Times New Roman"/>
          <w:sz w:val="24"/>
          <w:szCs w:val="24"/>
        </w:rPr>
        <w:t xml:space="preserve">ur një proces gjithëpërfshirës dhe për të </w:t>
      </w:r>
      <w:r w:rsidR="001F116F" w:rsidRPr="00615FDD">
        <w:rPr>
          <w:rFonts w:ascii="Garamond" w:hAnsi="Garamond" w:cs="Times New Roman"/>
          <w:sz w:val="24"/>
          <w:szCs w:val="24"/>
        </w:rPr>
        <w:t>eliminuar</w:t>
      </w:r>
      <w:r w:rsidRPr="00615FDD">
        <w:rPr>
          <w:rFonts w:ascii="Garamond" w:hAnsi="Garamond" w:cs="Times New Roman"/>
          <w:sz w:val="24"/>
          <w:szCs w:val="24"/>
        </w:rPr>
        <w:t xml:space="preserve"> çdo mundësi të trajtimit të diferencuar të pjesëtarëve të tregut</w:t>
      </w:r>
      <w:r w:rsidR="001F116F">
        <w:rPr>
          <w:rFonts w:ascii="Garamond" w:hAnsi="Garamond" w:cs="Times New Roman"/>
          <w:sz w:val="24"/>
          <w:szCs w:val="24"/>
        </w:rPr>
        <w:t>,</w:t>
      </w:r>
      <w:r w:rsidRPr="00615FDD">
        <w:rPr>
          <w:rFonts w:ascii="Garamond" w:hAnsi="Garamond" w:cs="Times New Roman"/>
          <w:sz w:val="24"/>
          <w:szCs w:val="24"/>
        </w:rPr>
        <w:t xml:space="preserve"> vlerësojmë se OST </w:t>
      </w:r>
      <w:proofErr w:type="spellStart"/>
      <w:r w:rsidRPr="00615FDD">
        <w:rPr>
          <w:rFonts w:ascii="Garamond" w:hAnsi="Garamond" w:cs="Times New Roman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sz w:val="24"/>
          <w:szCs w:val="24"/>
        </w:rPr>
        <w:t>. duhet të njoftojë të gjithë pjesëmarrësit e tregut të balancimit</w:t>
      </w:r>
      <w:r w:rsidR="001F116F">
        <w:rPr>
          <w:rFonts w:ascii="Garamond" w:hAnsi="Garamond" w:cs="Times New Roman"/>
          <w:sz w:val="24"/>
          <w:szCs w:val="24"/>
        </w:rPr>
        <w:t>,</w:t>
      </w:r>
      <w:r w:rsidRPr="00615FDD">
        <w:rPr>
          <w:rFonts w:ascii="Garamond" w:hAnsi="Garamond" w:cs="Times New Roman"/>
          <w:sz w:val="24"/>
          <w:szCs w:val="24"/>
        </w:rPr>
        <w:t xml:space="preserve"> të regjistruar në tregun e balancimit të energjisë elektrike që operohet nga OST </w:t>
      </w:r>
      <w:proofErr w:type="spellStart"/>
      <w:r w:rsidRPr="00615FDD">
        <w:rPr>
          <w:rFonts w:ascii="Garamond" w:hAnsi="Garamond" w:cs="Times New Roman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sz w:val="24"/>
          <w:szCs w:val="24"/>
        </w:rPr>
        <w:t>.</w:t>
      </w:r>
    </w:p>
    <w:p w14:paraId="415544D2" w14:textId="225EE338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sz w:val="24"/>
          <w:szCs w:val="24"/>
        </w:rPr>
        <w:t xml:space="preserve">Lidhur me </w:t>
      </w:r>
      <w:proofErr w:type="spellStart"/>
      <w:r w:rsidRPr="00615FDD">
        <w:rPr>
          <w:rFonts w:ascii="Garamond" w:hAnsi="Garamond" w:cs="Times New Roman"/>
          <w:sz w:val="24"/>
          <w:szCs w:val="24"/>
        </w:rPr>
        <w:t>konsiderimin</w:t>
      </w:r>
      <w:proofErr w:type="spellEnd"/>
      <w:r w:rsidRPr="00615FDD">
        <w:rPr>
          <w:rFonts w:ascii="Garamond" w:hAnsi="Garamond" w:cs="Times New Roman"/>
          <w:sz w:val="24"/>
          <w:szCs w:val="24"/>
        </w:rPr>
        <w:t xml:space="preserve"> e pezullimit të tregut si </w:t>
      </w:r>
      <w:r w:rsidR="001F116F">
        <w:rPr>
          <w:rFonts w:ascii="Garamond" w:hAnsi="Garamond" w:cs="Times New Roman"/>
          <w:sz w:val="24"/>
          <w:szCs w:val="24"/>
        </w:rPr>
        <w:t>f</w:t>
      </w:r>
      <w:r w:rsidRPr="00615FDD">
        <w:rPr>
          <w:rFonts w:ascii="Garamond" w:hAnsi="Garamond" w:cs="Times New Roman"/>
          <w:sz w:val="24"/>
          <w:szCs w:val="24"/>
        </w:rPr>
        <w:t>orcë madhore</w:t>
      </w:r>
      <w:r w:rsidR="001F116F">
        <w:rPr>
          <w:rFonts w:ascii="Garamond" w:hAnsi="Garamond" w:cs="Times New Roman"/>
          <w:sz w:val="24"/>
          <w:szCs w:val="24"/>
        </w:rPr>
        <w:t>,</w:t>
      </w:r>
      <w:r w:rsidRPr="00615FDD">
        <w:rPr>
          <w:rFonts w:ascii="Garamond" w:hAnsi="Garamond" w:cs="Times New Roman"/>
          <w:sz w:val="24"/>
          <w:szCs w:val="24"/>
        </w:rPr>
        <w:t xml:space="preserve"> vlerësojmë se </w:t>
      </w:r>
      <w:r w:rsidRPr="00615FDD">
        <w:rPr>
          <w:rFonts w:ascii="Garamond" w:hAnsi="Garamond" w:cs="Times New Roman"/>
          <w:color w:val="000000"/>
          <w:sz w:val="24"/>
          <w:szCs w:val="24"/>
        </w:rPr>
        <w:t>ligji nr. 43/2015, “Për sektorin e energjisë elektrike”, i ndryshuar, në nenin 3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pika 16, jep përcaktimin e forcës madhore: </w:t>
      </w:r>
      <w:r w:rsidR="001F116F">
        <w:rPr>
          <w:rFonts w:ascii="Garamond" w:hAnsi="Garamond" w:cs="Times New Roman"/>
          <w:color w:val="000000"/>
          <w:sz w:val="24"/>
          <w:szCs w:val="24"/>
        </w:rPr>
        <w:t>“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>’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Forcë madhore” është një akt ose ngjarje natyrore apo shoqërore, si tërmetet, rrufetë, ciklonet, përmbytjet, shpërthimet vullkanike, zjarret ose luftërat, konfliktet e armatosura, 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lastRenderedPageBreak/>
        <w:t>kryengritjet, veprime terroriste ose ushtarake,</w:t>
      </w:r>
      <w:r w:rsidRPr="00615FDD">
        <w:rPr>
          <w:rFonts w:ascii="Garamond" w:hAnsi="Garamond" w:cs="Times New Roman"/>
          <w:i/>
          <w:iCs/>
          <w:color w:val="000000"/>
          <w:sz w:val="24"/>
          <w:szCs w:val="24"/>
        </w:rPr>
        <w:t xml:space="preserve"> 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të cilat pengojnë të licencuarin të përmbushë detyrimet e tij sipas licencës, si dhe akte apo ngjarje të tjera që janë përtej kontrollit të arsyeshëm dhe që nuk kanë ardhur për faj të </w:t>
      </w:r>
      <w:proofErr w:type="spellStart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të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licencuarit dhe i licencuari nuk ka pasur mundësi të shmangë një akt ose ngjarje të tillë nëpërmjet ushtrimit të vullnetit, përpjekjeve, aftësive dhe kujdesit të tij të arsyeshëm”.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Në këto kushte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ligji 43/2015, i ndryshuar, nuk e përfshin pezullimin e tregut që trajtohet në këtë rregullore si një forcë madhore dhe për rrjedhojë kërkesa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AAES</w:t>
      </w:r>
      <w:proofErr w:type="spellEnd"/>
      <w:r w:rsidR="001F116F">
        <w:rPr>
          <w:rFonts w:ascii="Garamond" w:hAnsi="Garamond" w:cs="Times New Roman"/>
          <w:color w:val="000000"/>
          <w:sz w:val="24"/>
          <w:szCs w:val="24"/>
        </w:rPr>
        <w:t>-së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nuk mund të merret në konsideratë.</w:t>
      </w:r>
    </w:p>
    <w:p w14:paraId="7F3E12B6" w14:textId="4D234A70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Symbol"/>
          <w:color w:val="000000"/>
          <w:sz w:val="24"/>
          <w:szCs w:val="24"/>
        </w:rPr>
        <w:t xml:space="preserve">-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Përcaktimi i bërë nga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ku propozohet se kostot që vijnë si rezultat i pezullimit të tregut të mbulohen nga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nëpërmjet tarifës së transmetimit nuk garanton neutralitetin financiar të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Duke e përfshirë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 në mënyrë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direkte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në mbulimin e kostove nuk kemi një neutralitet financiar të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., por përfshirje të OST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. në këtë proces. Për rrjedhojë</w:t>
      </w:r>
      <w:r w:rsidR="001F116F">
        <w:rPr>
          <w:rFonts w:ascii="Garamond" w:hAnsi="Garamond" w:cs="Times New Roman"/>
          <w:color w:val="000000"/>
          <w:sz w:val="24"/>
          <w:szCs w:val="24"/>
        </w:rPr>
        <w:t>,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 neni 10, pika 4, vlerësohet të ndryshojë si më poshtë </w:t>
      </w:r>
      <w:r w:rsidR="001F116F" w:rsidRPr="00615FDD">
        <w:rPr>
          <w:rFonts w:ascii="Garamond" w:hAnsi="Garamond" w:cs="Times New Roman"/>
          <w:color w:val="000000"/>
          <w:sz w:val="24"/>
          <w:szCs w:val="24"/>
        </w:rPr>
        <w:t>vijon</w:t>
      </w:r>
      <w:r w:rsidRPr="001F116F">
        <w:rPr>
          <w:rFonts w:ascii="Garamond" w:hAnsi="Garamond" w:cs="Times New Roman"/>
          <w:bCs/>
          <w:color w:val="000000"/>
          <w:sz w:val="24"/>
          <w:szCs w:val="24"/>
        </w:rPr>
        <w:t>:</w:t>
      </w:r>
    </w:p>
    <w:p w14:paraId="0B60DBF0" w14:textId="30ED7902" w:rsidR="000B3B41" w:rsidRPr="001F116F" w:rsidRDefault="001F116F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sz w:val="24"/>
          <w:szCs w:val="24"/>
        </w:rPr>
      </w:pPr>
      <w:r>
        <w:rPr>
          <w:rFonts w:ascii="Garamond" w:hAnsi="Garamond" w:cs="Times New Roman"/>
          <w:iCs/>
          <w:color w:val="000000"/>
          <w:sz w:val="24"/>
          <w:szCs w:val="24"/>
        </w:rPr>
        <w:t>“</w:t>
      </w:r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Në rast se OST </w:t>
      </w:r>
      <w:proofErr w:type="spellStart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. pezullon aktivitete të caktuara </w:t>
      </w:r>
      <w:r w:rsidR="000B3B41" w:rsidRPr="001F116F">
        <w:rPr>
          <w:rFonts w:ascii="Garamond" w:hAnsi="Garamond" w:cs="Times New Roman"/>
          <w:iCs/>
          <w:sz w:val="24"/>
          <w:szCs w:val="24"/>
        </w:rPr>
        <w:t xml:space="preserve">të tregut, OST </w:t>
      </w:r>
      <w:proofErr w:type="spellStart"/>
      <w:r w:rsidR="000B3B41" w:rsidRPr="001F116F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sz w:val="24"/>
          <w:szCs w:val="24"/>
        </w:rPr>
        <w:t xml:space="preserve">. do të dërgojë njoftimin “Pezullimi i tregut OST </w:t>
      </w:r>
      <w:proofErr w:type="spellStart"/>
      <w:r w:rsidR="000B3B41" w:rsidRPr="001F116F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sz w:val="24"/>
          <w:szCs w:val="24"/>
        </w:rPr>
        <w:t>.” duke përfshirë informacionin e mëposhtëm:</w:t>
      </w:r>
    </w:p>
    <w:p w14:paraId="1DE23791" w14:textId="3310CC2F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sz w:val="24"/>
          <w:szCs w:val="24"/>
        </w:rPr>
        <w:t>a) datën dhe orën kur aktivitetet e tregut janë pezulluar;</w:t>
      </w:r>
    </w:p>
    <w:p w14:paraId="0A7A840E" w14:textId="17222D4A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b) </w:t>
      </w:r>
      <w:r w:rsidRPr="001F116F">
        <w:rPr>
          <w:rFonts w:ascii="Garamond" w:hAnsi="Garamond" w:cs="Times New Roman"/>
          <w:iCs/>
          <w:sz w:val="24"/>
          <w:szCs w:val="24"/>
        </w:rPr>
        <w:t>cilat aktivitete tregu janë pezulluar;</w:t>
      </w:r>
    </w:p>
    <w:p w14:paraId="1928C06A" w14:textId="719E5F8A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c) </w:t>
      </w:r>
      <w:r w:rsidRPr="001F116F">
        <w:rPr>
          <w:rFonts w:ascii="Garamond" w:hAnsi="Garamond" w:cs="Times New Roman"/>
          <w:iCs/>
          <w:sz w:val="24"/>
          <w:szCs w:val="24"/>
        </w:rPr>
        <w:t>përditësimet për procesin e rivendosjes së sistemit të transmetimit;</w:t>
      </w:r>
    </w:p>
    <w:p w14:paraId="4B6A663E" w14:textId="79913762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d) </w:t>
      </w:r>
      <w:r w:rsidRPr="001F116F">
        <w:rPr>
          <w:rFonts w:ascii="Garamond" w:hAnsi="Garamond" w:cs="Times New Roman"/>
          <w:iCs/>
          <w:sz w:val="24"/>
          <w:szCs w:val="24"/>
        </w:rPr>
        <w:t>vlerësimin më të mirë për kohën dhe datën e rivendosjes së sistemit të transmetimit;</w:t>
      </w:r>
    </w:p>
    <w:p w14:paraId="4BE13A28" w14:textId="0F09D236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e) </w:t>
      </w:r>
      <w:r w:rsidRPr="001F116F">
        <w:rPr>
          <w:rFonts w:ascii="Garamond" w:hAnsi="Garamond" w:cs="Times New Roman"/>
          <w:iCs/>
          <w:sz w:val="24"/>
          <w:szCs w:val="24"/>
        </w:rPr>
        <w:t>informacione të tjera nëse nevojitet.</w:t>
      </w:r>
      <w:r w:rsidR="001F116F">
        <w:rPr>
          <w:rFonts w:ascii="Garamond" w:hAnsi="Garamond" w:cs="Times New Roman"/>
          <w:iCs/>
          <w:sz w:val="24"/>
          <w:szCs w:val="24"/>
        </w:rPr>
        <w:t>”.</w:t>
      </w:r>
    </w:p>
    <w:p w14:paraId="1A80DE02" w14:textId="77777777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bCs/>
          <w:color w:val="000000"/>
          <w:sz w:val="24"/>
          <w:szCs w:val="24"/>
        </w:rPr>
        <w:t>Neni 10, pika 4, të bëhet:</w:t>
      </w:r>
    </w:p>
    <w:p w14:paraId="5CD1C585" w14:textId="0F2494D5" w:rsidR="000B3B41" w:rsidRPr="001F116F" w:rsidRDefault="001F116F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sz w:val="24"/>
          <w:szCs w:val="24"/>
        </w:rPr>
      </w:pPr>
      <w:r>
        <w:rPr>
          <w:rFonts w:ascii="Garamond" w:hAnsi="Garamond" w:cs="Times New Roman"/>
          <w:iCs/>
          <w:color w:val="000000"/>
          <w:sz w:val="24"/>
          <w:szCs w:val="24"/>
        </w:rPr>
        <w:t>“</w:t>
      </w:r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Në rast se OST </w:t>
      </w:r>
      <w:proofErr w:type="spellStart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. pezullon aktivitete të caktuara të Tregut, OST </w:t>
      </w:r>
      <w:proofErr w:type="spellStart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. do të dërgojë njoftimin “Pezullimi i tregut OST </w:t>
      </w:r>
      <w:proofErr w:type="spellStart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.” tek të gjithë pjesëtarët e tregut të balancimit të energjisë elektrike të regjistruar në OST </w:t>
      </w:r>
      <w:proofErr w:type="spellStart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="000B3B41" w:rsidRPr="001F116F">
        <w:rPr>
          <w:rFonts w:ascii="Garamond" w:hAnsi="Garamond" w:cs="Times New Roman"/>
          <w:iCs/>
          <w:color w:val="000000"/>
          <w:sz w:val="24"/>
          <w:szCs w:val="24"/>
        </w:rPr>
        <w:t>. Ky informacion duhet të përfshijë në mënyrë të detajuar.</w:t>
      </w:r>
    </w:p>
    <w:p w14:paraId="76937480" w14:textId="640F0F51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sz w:val="24"/>
          <w:szCs w:val="24"/>
        </w:rPr>
        <w:t>a) datën dhe orën kur aktivitetet e tregut janë pezulluar;</w:t>
      </w:r>
    </w:p>
    <w:p w14:paraId="11E95601" w14:textId="0B5BE750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b) </w:t>
      </w:r>
      <w:r w:rsidRPr="001F116F">
        <w:rPr>
          <w:rFonts w:ascii="Garamond" w:hAnsi="Garamond" w:cs="Times New Roman"/>
          <w:iCs/>
          <w:sz w:val="24"/>
          <w:szCs w:val="24"/>
        </w:rPr>
        <w:t>cilat aktivitete tregu janë pezulluar;</w:t>
      </w:r>
    </w:p>
    <w:p w14:paraId="3F950F73" w14:textId="3C2BE073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c) </w:t>
      </w:r>
      <w:r w:rsidRPr="001F116F">
        <w:rPr>
          <w:rFonts w:ascii="Garamond" w:hAnsi="Garamond" w:cs="Times New Roman"/>
          <w:iCs/>
          <w:sz w:val="24"/>
          <w:szCs w:val="24"/>
        </w:rPr>
        <w:t>përditësimet për procesin e rivendosjes së sistemit të transmetimit;</w:t>
      </w:r>
    </w:p>
    <w:p w14:paraId="547E7343" w14:textId="2F61DBCE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d) </w:t>
      </w:r>
      <w:r w:rsidRPr="001F116F">
        <w:rPr>
          <w:rFonts w:ascii="Garamond" w:hAnsi="Garamond" w:cs="Times New Roman"/>
          <w:iCs/>
          <w:sz w:val="24"/>
          <w:szCs w:val="24"/>
        </w:rPr>
        <w:t>vlerësimin më të mirë për kohën dhe datën e rivendosjes së sistemit të transmetimit;</w:t>
      </w:r>
    </w:p>
    <w:p w14:paraId="1218ABEE" w14:textId="63846924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iCs/>
          <w:color w:val="000000"/>
          <w:sz w:val="24"/>
          <w:szCs w:val="24"/>
        </w:rPr>
      </w:pP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e) </w:t>
      </w:r>
      <w:r w:rsidRPr="001F116F">
        <w:rPr>
          <w:rFonts w:ascii="Garamond" w:hAnsi="Garamond" w:cs="Times New Roman"/>
          <w:iCs/>
          <w:sz w:val="24"/>
          <w:szCs w:val="24"/>
        </w:rPr>
        <w:t>informacione të tjera nëse nevojitet.</w:t>
      </w:r>
      <w:r w:rsidR="001F116F">
        <w:rPr>
          <w:rFonts w:ascii="Garamond" w:hAnsi="Garamond" w:cs="Times New Roman"/>
          <w:iCs/>
          <w:sz w:val="24"/>
          <w:szCs w:val="24"/>
        </w:rPr>
        <w:t>”.</w:t>
      </w:r>
    </w:p>
    <w:p w14:paraId="57889417" w14:textId="2764E586" w:rsidR="000B3B41" w:rsidRPr="00615FDD" w:rsidRDefault="001F116F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>
        <w:rPr>
          <w:rFonts w:ascii="Garamond" w:hAnsi="Garamond" w:cs="Times New Roman"/>
          <w:color w:val="000000"/>
          <w:sz w:val="24"/>
          <w:szCs w:val="24"/>
        </w:rPr>
        <w:t xml:space="preserve">- </w:t>
      </w:r>
      <w:proofErr w:type="spellStart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>Alokimi</w:t>
      </w:r>
      <w:proofErr w:type="spellEnd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i kostove në tarifën e transmetimit</w:t>
      </w:r>
      <w:r>
        <w:rPr>
          <w:rFonts w:ascii="Garamond" w:hAnsi="Garamond" w:cs="Times New Roman"/>
          <w:color w:val="000000"/>
          <w:sz w:val="24"/>
          <w:szCs w:val="24"/>
        </w:rPr>
        <w:t>,</w:t>
      </w:r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e cila paguhet nga të gjithë përdoruesit e rrjetit të transmetimit</w:t>
      </w:r>
      <w:r>
        <w:rPr>
          <w:rFonts w:ascii="Garamond" w:hAnsi="Garamond" w:cs="Times New Roman"/>
          <w:color w:val="000000"/>
          <w:sz w:val="24"/>
          <w:szCs w:val="24"/>
        </w:rPr>
        <w:t>,</w:t>
      </w:r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nuk është i drejtë pasi edhe ata përdorues që nuk janë shkaktar për pezullimin e tregut do të paguajnë për shkaktarët e këtij pezullimi, element ky që do të nxisë shkaktarët që të mos kenë kujdesin e nevojshëm pasi kostot e shkaktuara nga ata përballohen edhe nga përdoruesit e tjerë. Propozimi i ndryshimit synon </w:t>
      </w:r>
      <w:proofErr w:type="spellStart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>alokimin</w:t>
      </w:r>
      <w:proofErr w:type="spellEnd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e kostove tek shkaktarët e pezullimit të tregut dhe nëpërmjet llogarisë së ndarë për shlyerjen e </w:t>
      </w:r>
      <w:proofErr w:type="spellStart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, kapacitetit balancues dhe energjisë balancuese, për periudhën gjatë së cilës aktivitetet e tregut kanë pezulluar vlerësimin e neutralitetit financiar të OST </w:t>
      </w:r>
      <w:proofErr w:type="spellStart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>sh.a</w:t>
      </w:r>
      <w:proofErr w:type="spellEnd"/>
      <w:r w:rsidR="000B3B41" w:rsidRPr="00615FDD">
        <w:rPr>
          <w:rFonts w:ascii="Garamond" w:hAnsi="Garamond" w:cs="Times New Roman"/>
          <w:color w:val="000000"/>
          <w:sz w:val="24"/>
          <w:szCs w:val="24"/>
        </w:rPr>
        <w:t>. Për sa argumentuar</w:t>
      </w:r>
      <w:r>
        <w:rPr>
          <w:rFonts w:ascii="Garamond" w:hAnsi="Garamond" w:cs="Times New Roman"/>
          <w:color w:val="000000"/>
          <w:sz w:val="24"/>
          <w:szCs w:val="24"/>
        </w:rPr>
        <w:t>,</w:t>
      </w:r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vlerësojmë që neni 12, pika 5</w:t>
      </w:r>
      <w:r>
        <w:rPr>
          <w:rFonts w:ascii="Garamond" w:hAnsi="Garamond" w:cs="Times New Roman"/>
          <w:color w:val="000000"/>
          <w:sz w:val="24"/>
          <w:szCs w:val="24"/>
        </w:rPr>
        <w:t>,</w:t>
      </w:r>
      <w:r w:rsidR="000B3B41" w:rsidRPr="00615FDD">
        <w:rPr>
          <w:rFonts w:ascii="Garamond" w:hAnsi="Garamond" w:cs="Times New Roman"/>
          <w:color w:val="000000"/>
          <w:sz w:val="24"/>
          <w:szCs w:val="24"/>
        </w:rPr>
        <w:t xml:space="preserve"> të ndryshojë si më poshtë vijon: </w:t>
      </w:r>
    </w:p>
    <w:p w14:paraId="2DA60CE6" w14:textId="4EEEC9F6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bCs/>
          <w:color w:val="000000"/>
          <w:sz w:val="24"/>
          <w:szCs w:val="24"/>
        </w:rPr>
        <w:t>Neni 12, pika 5, ishte:</w:t>
      </w:r>
      <w:r w:rsidRPr="00615FDD">
        <w:rPr>
          <w:rFonts w:ascii="Garamond" w:hAnsi="Garamond" w:cs="Times New Roman"/>
          <w:b/>
          <w:bCs/>
          <w:color w:val="000000"/>
          <w:sz w:val="24"/>
          <w:szCs w:val="24"/>
        </w:rPr>
        <w:t xml:space="preserve"> </w:t>
      </w:r>
      <w:r w:rsidR="001F116F" w:rsidRPr="001F116F">
        <w:rPr>
          <w:rFonts w:ascii="Garamond" w:hAnsi="Garamond" w:cs="Times New Roman"/>
          <w:bCs/>
          <w:color w:val="000000"/>
          <w:sz w:val="24"/>
          <w:szCs w:val="24"/>
        </w:rPr>
        <w:t>“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Për të siguruar neutralitetin financiar të OST </w:t>
      </w:r>
      <w:proofErr w:type="spellStart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sh.a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. diferenca midis shumës së të gjitha kostove të blerjes së energjisë (e gjithë energjia e injektuar nga modulet gjeneruese të </w:t>
      </w:r>
      <w:r w:rsidR="001F116F" w:rsidRPr="001F116F">
        <w:rPr>
          <w:rFonts w:ascii="Garamond" w:hAnsi="Garamond" w:cs="Times New Roman"/>
          <w:iCs/>
          <w:color w:val="000000"/>
          <w:sz w:val="24"/>
          <w:szCs w:val="24"/>
        </w:rPr>
        <w:t>energjisë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siç përmenden në nenet 12.4 dhe 12.7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>,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dhe sipas rastit, energjia e importuar si një rezultat i një strategjie </w:t>
      </w:r>
      <w:proofErr w:type="spellStart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rienergjizimi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</w:t>
      </w:r>
      <w:r w:rsidRPr="001F116F">
        <w:rPr>
          <w:rFonts w:ascii="Garamond" w:hAnsi="Garamond" w:cs="Times New Roman"/>
          <w:i/>
          <w:iCs/>
          <w:color w:val="000000"/>
          <w:sz w:val="24"/>
          <w:szCs w:val="24"/>
        </w:rPr>
        <w:t>top-</w:t>
      </w:r>
      <w:proofErr w:type="spellStart"/>
      <w:r w:rsidRPr="001F116F">
        <w:rPr>
          <w:rFonts w:ascii="Garamond" w:hAnsi="Garamond" w:cs="Times New Roman"/>
          <w:i/>
          <w:iCs/>
          <w:color w:val="000000"/>
          <w:sz w:val="24"/>
          <w:szCs w:val="24"/>
        </w:rPr>
        <w:t>down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) dhe shumën e të gjitha të ardhurave të shitjes së energjisë për periudhën e </w:t>
      </w:r>
      <w:proofErr w:type="spellStart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Dispeçerimit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të Kontrolluar, siç përcaktohet në nenin 12.4 dhe 12.6 më sipër, do të rikuperohen nëpërmjet tarifës së transmetimit”.</w:t>
      </w:r>
    </w:p>
    <w:p w14:paraId="5649A586" w14:textId="1B44DD36" w:rsidR="000B3B41" w:rsidRPr="001F116F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  <w:r w:rsidRPr="001F116F">
        <w:rPr>
          <w:rFonts w:ascii="Garamond" w:hAnsi="Garamond" w:cs="Times New Roman"/>
          <w:bCs/>
          <w:color w:val="000000"/>
          <w:sz w:val="24"/>
          <w:szCs w:val="24"/>
        </w:rPr>
        <w:t xml:space="preserve">Neni 12, pika 5, të bëhet: </w:t>
      </w:r>
      <w:r w:rsidR="001F116F">
        <w:rPr>
          <w:rFonts w:ascii="Garamond" w:hAnsi="Garamond" w:cs="Times New Roman"/>
          <w:bCs/>
          <w:color w:val="000000"/>
          <w:sz w:val="24"/>
          <w:szCs w:val="24"/>
        </w:rPr>
        <w:t>“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>Çd</w:t>
      </w:r>
      <w:r w:rsidRPr="001F116F">
        <w:rPr>
          <w:rFonts w:ascii="Garamond" w:hAnsi="Garamond" w:cs="Times New Roman"/>
          <w:iCs/>
          <w:sz w:val="24"/>
          <w:szCs w:val="24"/>
        </w:rPr>
        <w:t xml:space="preserve">o kosto që ka ardhur si rezultat i pezullimit të tregut, do të paguhet nga pjesëtarët e tregut të cilët janë shkaktar të ngjarjes që ka çuar në pezullimin e tregut. OST </w:t>
      </w:r>
      <w:proofErr w:type="spellStart"/>
      <w:r w:rsidRPr="001F116F">
        <w:rPr>
          <w:rFonts w:ascii="Garamond" w:hAnsi="Garamond" w:cs="Times New Roman"/>
          <w:iCs/>
          <w:sz w:val="24"/>
          <w:szCs w:val="24"/>
        </w:rPr>
        <w:t>sh.a</w:t>
      </w:r>
      <w:proofErr w:type="spellEnd"/>
      <w:r w:rsidRPr="001F116F">
        <w:rPr>
          <w:rFonts w:ascii="Garamond" w:hAnsi="Garamond" w:cs="Times New Roman"/>
          <w:iCs/>
          <w:sz w:val="24"/>
          <w:szCs w:val="24"/>
        </w:rPr>
        <w:t xml:space="preserve">. do të llogarisë këto kosto duke ruajtur neutralitetin financiar të saj dhe do t’i faturojë tek shkaktarët e pezullimit të tregut. 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>OST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>-ja</w:t>
      </w:r>
      <w:r w:rsidRPr="001F116F">
        <w:rPr>
          <w:rFonts w:ascii="Garamond" w:hAnsi="Garamond" w:cs="Times New Roman"/>
          <w:iCs/>
          <w:color w:val="000000"/>
          <w:sz w:val="24"/>
          <w:szCs w:val="24"/>
        </w:rPr>
        <w:t xml:space="preserve"> duhet të mbajë llogari të ndarë për shlyerjen e </w:t>
      </w:r>
      <w:proofErr w:type="spellStart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disbalancave</w:t>
      </w:r>
      <w:proofErr w:type="spellEnd"/>
      <w:r w:rsidRPr="001F116F">
        <w:rPr>
          <w:rFonts w:ascii="Garamond" w:hAnsi="Garamond" w:cs="Times New Roman"/>
          <w:iCs/>
          <w:color w:val="000000"/>
          <w:sz w:val="24"/>
          <w:szCs w:val="24"/>
        </w:rPr>
        <w:t>, kapacitetit balancues dhe energjisë balancuese, për periudhën gjatë së cilës aktivitetet e tregut janë pezulluar.</w:t>
      </w:r>
      <w:r w:rsidR="001F116F">
        <w:rPr>
          <w:rFonts w:ascii="Garamond" w:hAnsi="Garamond" w:cs="Times New Roman"/>
          <w:iCs/>
          <w:color w:val="000000"/>
          <w:sz w:val="24"/>
          <w:szCs w:val="24"/>
        </w:rPr>
        <w:t>”.</w:t>
      </w:r>
    </w:p>
    <w:p w14:paraId="625FFAF1" w14:textId="1522E2F6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Për gjithë sa më sipër, </w:t>
      </w:r>
      <w:r w:rsidR="001F116F" w:rsidRPr="00615FDD">
        <w:rPr>
          <w:rFonts w:ascii="Garamond" w:hAnsi="Garamond" w:cs="Times New Roman"/>
          <w:color w:val="000000"/>
          <w:sz w:val="24"/>
          <w:szCs w:val="24"/>
        </w:rPr>
        <w:t xml:space="preserve">Bordi </w:t>
      </w:r>
      <w:r w:rsidRPr="00615FDD">
        <w:rPr>
          <w:rFonts w:ascii="Garamond" w:hAnsi="Garamond" w:cs="Times New Roman"/>
          <w:color w:val="000000"/>
          <w:sz w:val="24"/>
          <w:szCs w:val="24"/>
        </w:rPr>
        <w:t>i ERE-s</w:t>
      </w:r>
    </w:p>
    <w:p w14:paraId="2B1722BD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Cs/>
          <w:color w:val="000000"/>
          <w:sz w:val="24"/>
          <w:szCs w:val="24"/>
        </w:rPr>
      </w:pPr>
    </w:p>
    <w:p w14:paraId="172AD3A8" w14:textId="58F29B6F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Cs/>
          <w:color w:val="000000"/>
          <w:sz w:val="24"/>
          <w:szCs w:val="24"/>
        </w:rPr>
      </w:pPr>
      <w:r w:rsidRPr="00615FDD">
        <w:rPr>
          <w:rFonts w:ascii="Garamond" w:hAnsi="Garamond" w:cs="Times New Roman"/>
          <w:bCs/>
          <w:color w:val="000000"/>
          <w:sz w:val="24"/>
          <w:szCs w:val="24"/>
        </w:rPr>
        <w:t>VENDOSI:</w:t>
      </w:r>
    </w:p>
    <w:p w14:paraId="6106A148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 w:cs="Times New Roman"/>
          <w:b/>
          <w:bCs/>
          <w:color w:val="000000"/>
          <w:sz w:val="24"/>
          <w:szCs w:val="24"/>
        </w:rPr>
      </w:pPr>
    </w:p>
    <w:p w14:paraId="56662B69" w14:textId="7669AB70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1. Miratimin e rregullave “Mbi pezullimin dhe rivendosjen e aktivitetit të tregut, rregullave për shlyerjen e </w:t>
      </w:r>
      <w:proofErr w:type="spellStart"/>
      <w:r w:rsidRPr="00615FDD">
        <w:rPr>
          <w:rFonts w:ascii="Garamond" w:hAnsi="Garamond" w:cs="Times New Roman"/>
          <w:color w:val="000000"/>
          <w:sz w:val="24"/>
          <w:szCs w:val="24"/>
        </w:rPr>
        <w:t>disbalancave</w:t>
      </w:r>
      <w:proofErr w:type="spellEnd"/>
      <w:r w:rsidRPr="00615FDD">
        <w:rPr>
          <w:rFonts w:ascii="Garamond" w:hAnsi="Garamond" w:cs="Times New Roman"/>
          <w:color w:val="000000"/>
          <w:sz w:val="24"/>
          <w:szCs w:val="24"/>
        </w:rPr>
        <w:t>, kapacitetit balancues dhe energjisë balancuese, për periudhën gjatë së cilës aktivitetet e tregut janë pezulluar” (bashkëlidhur)</w:t>
      </w:r>
      <w:r w:rsidR="001F116F">
        <w:rPr>
          <w:rFonts w:ascii="Garamond" w:hAnsi="Garamond" w:cs="Times New Roman"/>
          <w:color w:val="000000"/>
          <w:sz w:val="24"/>
          <w:szCs w:val="24"/>
        </w:rPr>
        <w:t>.</w:t>
      </w:r>
    </w:p>
    <w:p w14:paraId="0BDD36E5" w14:textId="5746365F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2. Drejtoria Juridike dhe </w:t>
      </w:r>
      <w:r w:rsidR="001F116F">
        <w:rPr>
          <w:rFonts w:ascii="Garamond" w:hAnsi="Garamond" w:cs="Times New Roman"/>
          <w:color w:val="000000"/>
          <w:sz w:val="24"/>
          <w:szCs w:val="24"/>
        </w:rPr>
        <w:t xml:space="preserve">e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Zgjidhjes së Mosmarrëveshjeve të njoftojë palët e interesit për vendimin e </w:t>
      </w:r>
      <w:r w:rsidR="001F116F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>të ERE-s.</w:t>
      </w:r>
    </w:p>
    <w:p w14:paraId="61B0C82C" w14:textId="3BA0BB18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>Ky vendim hyn në fuqi pas botimit në Fletoren Zyrtare.</w:t>
      </w:r>
    </w:p>
    <w:p w14:paraId="435AC69E" w14:textId="78B489E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Çdo palë e përfshirë në këtë procedurë mund t’i kërkojë ERE-s, brenda 7 ditëve kalendarike nga data e marrjes dijeni, rishikimin e vendimit të </w:t>
      </w:r>
      <w:r w:rsidR="001F116F" w:rsidRPr="00615FDD">
        <w:rPr>
          <w:rFonts w:ascii="Garamond" w:hAnsi="Garamond" w:cs="Times New Roman"/>
          <w:color w:val="000000"/>
          <w:sz w:val="24"/>
          <w:szCs w:val="24"/>
        </w:rPr>
        <w:t xml:space="preserve">Bordit </w:t>
      </w:r>
      <w:r w:rsidRPr="00615FDD">
        <w:rPr>
          <w:rFonts w:ascii="Garamond" w:hAnsi="Garamond" w:cs="Times New Roman"/>
          <w:color w:val="000000"/>
          <w:sz w:val="24"/>
          <w:szCs w:val="24"/>
        </w:rPr>
        <w:t xml:space="preserve">në rast se ka siguruar prova të reja që mund ta çojnë </w:t>
      </w:r>
      <w:r w:rsidR="001F116F" w:rsidRPr="00615FDD">
        <w:rPr>
          <w:rFonts w:ascii="Garamond" w:hAnsi="Garamond" w:cs="Times New Roman"/>
          <w:color w:val="000000"/>
          <w:sz w:val="24"/>
          <w:szCs w:val="24"/>
        </w:rPr>
        <w:t xml:space="preserve">Bordin </w:t>
      </w:r>
      <w:r w:rsidRPr="00615FDD">
        <w:rPr>
          <w:rFonts w:ascii="Garamond" w:hAnsi="Garamond" w:cs="Times New Roman"/>
          <w:color w:val="000000"/>
          <w:sz w:val="24"/>
          <w:szCs w:val="24"/>
        </w:rPr>
        <w:t>në marrjen e një vendimi të ndryshëm nga i mëparshmi apo për gabime materiale të konstatuara. Për këtë vendim mund të bëhet ankim në Gjykatën Administrative Tiranë, brenda 30 ditëve kalendarike nga dita e publikimit në Fletoren Zyrtare.</w:t>
      </w:r>
    </w:p>
    <w:p w14:paraId="043472B3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color w:val="000000"/>
          <w:sz w:val="24"/>
          <w:szCs w:val="24"/>
        </w:rPr>
      </w:pPr>
      <w:r w:rsidRPr="00615FDD">
        <w:rPr>
          <w:rFonts w:ascii="Garamond" w:hAnsi="Garamond" w:cs="Times New Roman"/>
          <w:color w:val="000000"/>
          <w:sz w:val="24"/>
          <w:szCs w:val="24"/>
        </w:rPr>
        <w:t>Ky vendim botohet në Fletoren Zyrtare.</w:t>
      </w:r>
    </w:p>
    <w:p w14:paraId="52CCDECB" w14:textId="77777777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both"/>
        <w:rPr>
          <w:rFonts w:ascii="Garamond" w:hAnsi="Garamond" w:cs="Times New Roman"/>
          <w:b/>
          <w:bCs/>
          <w:color w:val="000000"/>
          <w:sz w:val="24"/>
          <w:szCs w:val="24"/>
        </w:rPr>
      </w:pPr>
    </w:p>
    <w:p w14:paraId="7979A77B" w14:textId="79D70B8A" w:rsidR="000B3B41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right"/>
        <w:rPr>
          <w:rFonts w:ascii="Garamond" w:hAnsi="Garamond" w:cs="Times New Roman"/>
          <w:bCs/>
          <w:sz w:val="24"/>
          <w:szCs w:val="24"/>
        </w:rPr>
      </w:pPr>
      <w:r w:rsidRPr="00615FDD">
        <w:rPr>
          <w:rFonts w:ascii="Garamond" w:hAnsi="Garamond" w:cs="Times New Roman"/>
          <w:bCs/>
          <w:color w:val="000000"/>
          <w:sz w:val="24"/>
          <w:szCs w:val="24"/>
        </w:rPr>
        <w:t>KRYETAR</w:t>
      </w:r>
    </w:p>
    <w:p w14:paraId="213AA9F3" w14:textId="4B2224E4" w:rsidR="00766587" w:rsidRPr="00615FDD" w:rsidRDefault="000B3B41" w:rsidP="000B3B41">
      <w:pPr>
        <w:autoSpaceDE w:val="0"/>
        <w:autoSpaceDN w:val="0"/>
        <w:adjustRightInd w:val="0"/>
        <w:spacing w:after="0" w:line="240" w:lineRule="auto"/>
        <w:ind w:firstLine="284"/>
        <w:jc w:val="right"/>
        <w:rPr>
          <w:rFonts w:ascii="Garamond" w:hAnsi="Garamond" w:cs="Times New Roman"/>
          <w:b/>
          <w:bCs/>
          <w:sz w:val="24"/>
          <w:szCs w:val="24"/>
        </w:rPr>
      </w:pPr>
      <w:r w:rsidRPr="00615FDD">
        <w:rPr>
          <w:rFonts w:ascii="Garamond" w:hAnsi="Garamond" w:cs="Times New Roman"/>
          <w:b/>
          <w:bCs/>
          <w:sz w:val="24"/>
          <w:szCs w:val="24"/>
        </w:rPr>
        <w:t xml:space="preserve">Petrit </w:t>
      </w:r>
      <w:proofErr w:type="spellStart"/>
      <w:r w:rsidR="007B0AD3" w:rsidRPr="00615FDD">
        <w:rPr>
          <w:rFonts w:ascii="Garamond" w:hAnsi="Garamond" w:cs="Times New Roman"/>
          <w:b/>
          <w:bCs/>
          <w:sz w:val="24"/>
          <w:szCs w:val="24"/>
        </w:rPr>
        <w:t>Ahmeti</w:t>
      </w:r>
      <w:proofErr w:type="spellEnd"/>
    </w:p>
    <w:p w14:paraId="77EE0D80" w14:textId="0288DD11" w:rsidR="007B0AD3" w:rsidRPr="00615FDD" w:rsidRDefault="007B0AD3" w:rsidP="000B3B41">
      <w:pPr>
        <w:autoSpaceDE w:val="0"/>
        <w:autoSpaceDN w:val="0"/>
        <w:adjustRightInd w:val="0"/>
        <w:spacing w:after="0" w:line="240" w:lineRule="auto"/>
        <w:ind w:firstLine="284"/>
        <w:jc w:val="right"/>
        <w:rPr>
          <w:rFonts w:ascii="Garamond" w:hAnsi="Garamond"/>
          <w:sz w:val="24"/>
          <w:szCs w:val="24"/>
        </w:rPr>
      </w:pPr>
    </w:p>
    <w:p w14:paraId="57958880" w14:textId="76E1870E" w:rsidR="007B0AD3" w:rsidRPr="00615FDD" w:rsidRDefault="007B0AD3" w:rsidP="007B0AD3">
      <w:pPr>
        <w:autoSpaceDE w:val="0"/>
        <w:autoSpaceDN w:val="0"/>
        <w:adjustRightInd w:val="0"/>
        <w:spacing w:after="0" w:line="240" w:lineRule="auto"/>
        <w:ind w:firstLine="284"/>
        <w:jc w:val="center"/>
        <w:rPr>
          <w:rFonts w:ascii="Garamond" w:hAnsi="Garamond"/>
          <w:sz w:val="24"/>
          <w:szCs w:val="24"/>
        </w:rPr>
      </w:pPr>
      <w:bookmarkStart w:id="0" w:name="_GoBack"/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7DF2E667" wp14:editId="7CF0AFCF">
            <wp:extent cx="5910580" cy="822960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Rregullat për pezullimin dhe rivendosjen e aktivitetit te tregur i bashkelidhet vendimit nr 280_Page_01.jpg"/>
                    <pic:cNvPicPr/>
                  </pic:nvPicPr>
                  <pic:blipFill>
                    <a:blip r:embed="rId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1058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bookmarkEnd w:id="0"/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4C1F6603" wp14:editId="5EFE8DFD">
            <wp:extent cx="5654675" cy="8229600"/>
            <wp:effectExtent l="0" t="0" r="3175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Rregullat për pezullimin dhe rivendosjen e aktivitetit te tregur i bashkelidhet vendimit nr 280_Page_02.jpg"/>
                    <pic:cNvPicPr/>
                  </pic:nvPicPr>
                  <pic:blipFill>
                    <a:blip r:embed="rId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5467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16A43CD5" wp14:editId="6699FCF9">
            <wp:extent cx="5853430" cy="8229600"/>
            <wp:effectExtent l="0" t="0" r="0" b="0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Rregullat për pezullimin dhe rivendosjen e aktivitetit te tregur i bashkelidhet vendimit nr 280_Page_03.jpg"/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5343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34EE4705" wp14:editId="3C8AC309">
            <wp:extent cx="5666740" cy="822960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Rregullat për pezullimin dhe rivendosjen e aktivitetit te tregur i bashkelidhet vendimit nr 280_Page_04.jpg"/>
                    <pic:cNvPicPr/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6674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55ACA9A8" wp14:editId="00CA1BF6">
            <wp:extent cx="5943600" cy="8133715"/>
            <wp:effectExtent l="0" t="0" r="0" b="635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Rregullat për pezullimin dhe rivendosjen e aktivitetit te tregur i bashkelidhet vendimit nr 280_Page_05.jpg"/>
                    <pic:cNvPicPr/>
                  </pic:nvPicPr>
                  <pic:blipFill>
                    <a:blip r:embed="rId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813371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6E822561" wp14:editId="649F6D8E">
            <wp:extent cx="5529580" cy="822960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Rregullat për pezullimin dhe rivendosjen e aktivitetit te tregur i bashkelidhet vendimit nr 280_Page_06.jpg"/>
                    <pic:cNvPicPr/>
                  </pic:nvPicPr>
                  <pic:blipFill>
                    <a:blip r:embed="rId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52958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60ADC255" wp14:editId="0F3702ED">
            <wp:extent cx="5687695" cy="8229600"/>
            <wp:effectExtent l="0" t="0" r="8255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Rregullat për pezullimin dhe rivendosjen e aktivitetit te tregur i bashkelidhet vendimit nr 280_Page_07.jpg"/>
                    <pic:cNvPicPr/>
                  </pic:nvPicPr>
                  <pic:blipFill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8769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5FA6317A" wp14:editId="4C77FC23">
            <wp:extent cx="5943600" cy="6499225"/>
            <wp:effectExtent l="0" t="0" r="0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Rregullat për pezullimin dhe rivendosjen e aktivitetit te tregur i bashkelidhet vendimit nr 280_Page_08.jpg"/>
                    <pic:cNvPicPr/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64992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136948AA" wp14:editId="26C11039">
            <wp:extent cx="5484776" cy="7600950"/>
            <wp:effectExtent l="0" t="0" r="1905" b="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Rregullat për pezullimin dhe rivendosjen e aktivitetit te tregur i bashkelidhet vendimit nr 280_Page_09.jpg"/>
                    <pic:cNvPicPr/>
                  </pic:nvPicPr>
                  <pic:blipFill rotWithShape="1">
                    <a:blip r:embed="rId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3147" t="6250" r="3363" b="12269"/>
                    <a:stretch/>
                  </pic:blipFill>
                  <pic:spPr bwMode="auto">
                    <a:xfrm>
                      <a:off x="0" y="0"/>
                      <a:ext cx="5487368" cy="7604542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lastRenderedPageBreak/>
        <w:drawing>
          <wp:inline distT="0" distB="0" distL="0" distR="0" wp14:anchorId="07E0C99E" wp14:editId="78D3579E">
            <wp:extent cx="5637889" cy="3705225"/>
            <wp:effectExtent l="0" t="0" r="1270" b="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Rregullat për pezullimin dhe rivendosjen e aktivitetit te tregur i bashkelidhet vendimit nr 280_Page_10.jpg"/>
                    <pic:cNvPicPr/>
                  </pic:nvPicPr>
                  <pic:blipFill rotWithShape="1">
                    <a:blip r:embed="rId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2004" t="4514" r="6928" b="57986"/>
                    <a:stretch/>
                  </pic:blipFill>
                  <pic:spPr bwMode="auto">
                    <a:xfrm>
                      <a:off x="0" y="0"/>
                      <a:ext cx="5641277" cy="3707452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 w:rsidRPr="00615FDD">
        <w:rPr>
          <w:rFonts w:ascii="Garamond" w:hAnsi="Garamond"/>
          <w:sz w:val="24"/>
          <w:szCs w:val="24"/>
        </w:rPr>
        <w:drawing>
          <wp:inline distT="0" distB="0" distL="0" distR="0" wp14:anchorId="45071BD2" wp14:editId="5A70F80F">
            <wp:extent cx="5943600" cy="4347845"/>
            <wp:effectExtent l="0" t="0" r="0" b="0"/>
            <wp:docPr id="11" name="Picture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Rregullat për pezullimin dhe rivendosjen e aktivitetit te tregur i bashkelidhet vendimit nr 280_Page_11.jpg"/>
                    <pic:cNvPicPr/>
                  </pic:nvPicPr>
                  <pic:blipFill>
                    <a:blip r:embed="rId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43478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7B0AD3" w:rsidRPr="00615FDD" w:rsidSect="00426D5D">
      <w:pgSz w:w="11907" w:h="16840" w:code="9"/>
      <w:pgMar w:top="1418" w:right="1418" w:bottom="1418" w:left="1418" w:header="1304" w:footer="1134" w:gutter="0"/>
      <w:cols w:space="720"/>
      <w:noEndnote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1DF265FD" w14:textId="77777777" w:rsidR="001F116F" w:rsidRDefault="001F116F">
      <w:pPr>
        <w:spacing w:after="0" w:line="240" w:lineRule="auto"/>
      </w:pPr>
      <w:r>
        <w:separator/>
      </w:r>
    </w:p>
  </w:endnote>
  <w:endnote w:type="continuationSeparator" w:id="0">
    <w:p w14:paraId="55949C45" w14:textId="77777777" w:rsidR="001F116F" w:rsidRDefault="001F116F">
      <w:pPr>
        <w:spacing w:after="0" w:line="240" w:lineRule="auto"/>
      </w:pPr>
      <w:r>
        <w:continuationSeparator/>
      </w:r>
    </w:p>
  </w:endnote>
  <w:endnote w:type="continuationNotice" w:id="1">
    <w:p w14:paraId="3228EFD9" w14:textId="77777777" w:rsidR="001F116F" w:rsidRDefault="001F116F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23C5EDDF" w14:textId="77777777" w:rsidR="001F116F" w:rsidRDefault="001F116F">
      <w:pPr>
        <w:spacing w:after="0" w:line="240" w:lineRule="auto"/>
      </w:pPr>
      <w:r>
        <w:separator/>
      </w:r>
    </w:p>
  </w:footnote>
  <w:footnote w:type="continuationSeparator" w:id="0">
    <w:p w14:paraId="61DBECB8" w14:textId="77777777" w:rsidR="001F116F" w:rsidRDefault="001F116F">
      <w:pPr>
        <w:spacing w:after="0" w:line="240" w:lineRule="auto"/>
      </w:pPr>
      <w:r>
        <w:continuationSeparator/>
      </w:r>
    </w:p>
  </w:footnote>
  <w:footnote w:type="continuationNotice" w:id="1">
    <w:p w14:paraId="43B4A5FB" w14:textId="77777777" w:rsidR="001F116F" w:rsidRDefault="001F116F">
      <w:pPr>
        <w:spacing w:after="0" w:line="240" w:lineRule="auto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F252D886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D6145194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80B8AD66"/>
    <w:lvl w:ilvl="0" w:tplc="46545732">
      <w:start w:val="1"/>
      <w:numFmt w:val="lowerLetter"/>
      <w:lvlText w:val="%1)"/>
      <w:lvlJc w:val="left"/>
      <w:pPr>
        <w:ind w:left="720" w:hanging="360"/>
      </w:pPr>
      <w:rPr>
        <w:rFonts w:eastAsia="Times New Roman" w:hint="default"/>
        <w:b w:val="0"/>
        <w:i/>
        <w:color w:val="000000"/>
        <w:w w:val="120"/>
        <w:sz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0000004"/>
    <w:multiLevelType w:val="hybridMultilevel"/>
    <w:tmpl w:val="DC4A9B60"/>
    <w:lvl w:ilvl="0" w:tplc="04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0000005"/>
    <w:multiLevelType w:val="hybridMultilevel"/>
    <w:tmpl w:val="FFD8C05A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6BB0E0BA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6" w15:restartNumberingAfterBreak="0">
    <w:nsid w:val="00000007"/>
    <w:multiLevelType w:val="hybridMultilevel"/>
    <w:tmpl w:val="F4982C00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610C687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0000009"/>
    <w:multiLevelType w:val="hybridMultilevel"/>
    <w:tmpl w:val="0846E9CE"/>
    <w:lvl w:ilvl="0" w:tplc="0409000B">
      <w:start w:val="1"/>
      <w:numFmt w:val="bullet"/>
      <w:lvlText w:val=""/>
      <w:lvlJc w:val="left"/>
      <w:pPr>
        <w:ind w:left="108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0000000B"/>
    <w:multiLevelType w:val="hybridMultilevel"/>
    <w:tmpl w:val="45AC3B92"/>
    <w:lvl w:ilvl="0" w:tplc="04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000000C"/>
    <w:multiLevelType w:val="hybridMultilevel"/>
    <w:tmpl w:val="83F26D5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C353320"/>
    <w:multiLevelType w:val="hybridMultilevel"/>
    <w:tmpl w:val="47A4C54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>
    <w:abstractNumId w:val="7"/>
  </w:num>
  <w:num w:numId="2">
    <w:abstractNumId w:val="11"/>
  </w:num>
  <w:num w:numId="3">
    <w:abstractNumId w:val="9"/>
  </w:num>
  <w:num w:numId="4">
    <w:abstractNumId w:val="12"/>
  </w:num>
  <w:num w:numId="5">
    <w:abstractNumId w:val="10"/>
  </w:num>
  <w:num w:numId="6">
    <w:abstractNumId w:val="5"/>
  </w:num>
  <w:num w:numId="7">
    <w:abstractNumId w:val="6"/>
  </w:num>
  <w:num w:numId="8">
    <w:abstractNumId w:val="4"/>
  </w:num>
  <w:num w:numId="9">
    <w:abstractNumId w:val="0"/>
  </w:num>
  <w:num w:numId="10">
    <w:abstractNumId w:val="1"/>
  </w:num>
  <w:num w:numId="11">
    <w:abstractNumId w:val="8"/>
  </w:num>
  <w:num w:numId="12">
    <w:abstractNumId w:val="2"/>
  </w:num>
  <w:num w:numId="13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2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66587"/>
    <w:rsid w:val="000B3B41"/>
    <w:rsid w:val="00103938"/>
    <w:rsid w:val="0011039F"/>
    <w:rsid w:val="001F116F"/>
    <w:rsid w:val="00426D5D"/>
    <w:rsid w:val="00583980"/>
    <w:rsid w:val="00615FDD"/>
    <w:rsid w:val="006A6CF4"/>
    <w:rsid w:val="006E3CAC"/>
    <w:rsid w:val="00766587"/>
    <w:rsid w:val="007B0AD3"/>
    <w:rsid w:val="007C59C5"/>
    <w:rsid w:val="00856ABE"/>
    <w:rsid w:val="0091316B"/>
    <w:rsid w:val="00B24E45"/>
    <w:rsid w:val="00CC0EC8"/>
    <w:rsid w:val="00DD3609"/>
    <w:rsid w:val="00E23010"/>
    <w:rsid w:val="00F57B9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293EFED8"/>
  <w15:docId w15:val="{984A5CE4-EDEE-4B17-8C5B-47FE28498F4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Pr>
      <w:lang w:val="sq-AL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Pr>
      <w:lang w:val="sq-AL"/>
    </w:r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Pr>
      <w:lang w:val="sq-AL"/>
    </w:rPr>
  </w:style>
  <w:style w:type="character" w:styleId="Hyperlink">
    <w:name w:val="Hyperlink"/>
    <w:basedOn w:val="DefaultParagraphFont"/>
    <w:uiPriority w:val="99"/>
    <w:rPr>
      <w:color w:val="0563C1"/>
      <w:u w:val="single"/>
    </w:rPr>
  </w:style>
  <w:style w:type="paragraph" w:customStyle="1" w:styleId="Default">
    <w:name w:val="Default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paragraph" w:styleId="ListParagraph">
    <w:name w:val="List Paragraph"/>
    <w:basedOn w:val="Normal"/>
    <w:uiPriority w:val="34"/>
    <w:qFormat/>
    <w:pPr>
      <w:ind w:left="720"/>
      <w:contextualSpacing/>
    </w:pPr>
  </w:style>
  <w:style w:type="character" w:customStyle="1" w:styleId="UnresolvedMention1">
    <w:name w:val="Unresolved Mention1"/>
    <w:basedOn w:val="DefaultParagraphFont"/>
    <w:uiPriority w:val="99"/>
    <w:rPr>
      <w:color w:val="605E5C"/>
      <w:shd w:val="clear" w:color="auto" w:fill="E1DFDD"/>
    </w:rPr>
  </w:style>
  <w:style w:type="paragraph" w:styleId="BalloonText">
    <w:name w:val="Balloon Text"/>
    <w:basedOn w:val="Normal"/>
    <w:link w:val="BalloonTextChar"/>
    <w:uiPriority w:val="99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eastAsia="Calibri" w:hAnsi="Segoe UI" w:cs="Segoe UI"/>
      <w:sz w:val="18"/>
      <w:szCs w:val="18"/>
      <w:lang w:val="sq-AL"/>
    </w:rPr>
  </w:style>
  <w:style w:type="character" w:styleId="CommentReference">
    <w:name w:val="annotation reference"/>
    <w:basedOn w:val="DefaultParagraphFont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Pr>
      <w:rFonts w:ascii="Calibri" w:eastAsia="Calibri" w:hAnsi="Calibri" w:cs="SimSun"/>
      <w:sz w:val="20"/>
      <w:szCs w:val="20"/>
      <w:lang w:val="sq-A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ascii="Calibri" w:eastAsia="Calibri" w:hAnsi="Calibri" w:cs="SimSun"/>
      <w:b/>
      <w:bCs/>
      <w:sz w:val="20"/>
      <w:szCs w:val="20"/>
      <w:lang w:val="sq-AL"/>
    </w:rPr>
  </w:style>
  <w:style w:type="character" w:customStyle="1" w:styleId="markedcontent">
    <w:name w:val="markedcontent"/>
    <w:basedOn w:val="DefaultParagraphFont"/>
  </w:style>
  <w:style w:type="character" w:customStyle="1" w:styleId="UnresolvedMention2">
    <w:name w:val="Unresolved Mention2"/>
    <w:basedOn w:val="DefaultParagraphFont"/>
    <w:uiPriority w:val="99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684431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image" Target="media/image6.jpeg"/><Relationship Id="rId21" Type="http://schemas.openxmlformats.org/officeDocument/2006/relationships/customXml" Target="../customXml/item21.xml"/><Relationship Id="rId34" Type="http://schemas.openxmlformats.org/officeDocument/2006/relationships/image" Target="media/image1.jpg"/><Relationship Id="rId42" Type="http://schemas.openxmlformats.org/officeDocument/2006/relationships/image" Target="media/image9.jpeg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styles" Target="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footnotes" Target="footnotes.xml"/><Relationship Id="rId37" Type="http://schemas.openxmlformats.org/officeDocument/2006/relationships/image" Target="media/image4.jpg"/><Relationship Id="rId40" Type="http://schemas.openxmlformats.org/officeDocument/2006/relationships/image" Target="media/image7.jpeg"/><Relationship Id="rId45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numbering" Target="numbering.xml"/><Relationship Id="rId36" Type="http://schemas.openxmlformats.org/officeDocument/2006/relationships/image" Target="media/image3.jpg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webSettings" Target="webSettings.xml"/><Relationship Id="rId44" Type="http://schemas.openxmlformats.org/officeDocument/2006/relationships/image" Target="media/image11.jpe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settings" Target="settings.xml"/><Relationship Id="rId35" Type="http://schemas.openxmlformats.org/officeDocument/2006/relationships/image" Target="media/image2.jpg"/><Relationship Id="rId43" Type="http://schemas.openxmlformats.org/officeDocument/2006/relationships/image" Target="media/image10.jpeg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endnotes" Target="endnotes.xml"/><Relationship Id="rId38" Type="http://schemas.openxmlformats.org/officeDocument/2006/relationships/image" Target="media/image5.jpg"/><Relationship Id="rId46" Type="http://schemas.openxmlformats.org/officeDocument/2006/relationships/theme" Target="theme/theme1.xml"/><Relationship Id="rId20" Type="http://schemas.openxmlformats.org/officeDocument/2006/relationships/customXml" Target="../customXml/item20.xml"/><Relationship Id="rId41" Type="http://schemas.openxmlformats.org/officeDocument/2006/relationships/image" Target="media/image8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280</Nr_x002e__x0020_akti>
    <Data_x0020_e_x0020_Krijimit xmlns="0e656187-b300-4fb0-8bf4-3a50f872073c">2023-11-08T11:16:15Z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2023-11-06T23:00:00Z</Date_x0020_protokolli>
    <Titulli xmlns="0e656187-b300-4fb0-8bf4-3a50f872073c">Mbi miratimin e rregullores “Mbi pezullimin dhe rivendosjen e aktivitetit të tregut, rregullave për shlyerjen e disbalancave, kapacitetit balancues dhe energjisë balancuese, për periudhën gjatë së cilës aktivitetet e tregut janë pezulluar”</Titulli>
    <Modifikuesi xmlns="0e656187-b300-4fb0-8bf4-3a50f872073c">nevila.samarxhi</Modifikuesi>
    <Nr_x002e__x0020_prot_x0020_QBZ xmlns="0e656187-b300-4fb0-8bf4-3a50f872073c">1655/3</Nr_x002e__x0020_prot_x0020_QBZ>
    <Data_x0020_e_x0020_Modifikimit xmlns="0e656187-b300-4fb0-8bf4-3a50f872073c">2023-11-08T12:04:02Z</Data_x0020_e_x0020_Modifikimit>
    <Dekretuar xmlns="0e656187-b300-4fb0-8bf4-3a50f872073c">false</Dekretuar>
    <Data xmlns="0e656187-b300-4fb0-8bf4-3a50f872073c">2023-09-24T22:00:00Z</Data>
    <Nr_x002e__x0020_protokolli_x0020_i_x0020_aktit xmlns="0e656187-b300-4fb0-8bf4-3a50f872073c">2373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6779756CC34638AC6EFD126CF155C6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6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6779756CC34638AC6EFD126CF155C6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4826B04D-6AEA-4E57-BDE2-8AAE9899D5A2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4E9CD5A0-194E-4CB6-AA9C-E72E350B82E1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80D7F628-8FD4-4B16-9F2F-A243864415A5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89AE8584-62F5-481E-BADE-5230CEFE345A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00F1440F-99D1-4B7F-B18A-40D55AB0EF60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E4AFFC5E-329F-4523-BC27-EB923BF9DEE3}">
  <ds:schemaRefs>
    <ds:schemaRef ds:uri="http://purl.org/dc/dcmitype/"/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0e656187-b300-4fb0-8bf4-3a50f872073c"/>
    <ds:schemaRef ds:uri="http://schemas.microsoft.com/office/2006/metadata/properties"/>
    <ds:schemaRef ds:uri="http://www.w3.org/XML/1998/namespace"/>
  </ds:schemaRefs>
</ds:datastoreItem>
</file>

<file path=customXml/itemProps7.xml><?xml version="1.0" encoding="utf-8"?>
<ds:datastoreItem xmlns:ds="http://schemas.openxmlformats.org/officeDocument/2006/customXml" ds:itemID="{1835CAC9-7627-43BB-B413-CD656EB392C9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70C6DB04-8310-49C3-A54B-8B5F5DFD6E90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BC0A2D03-30C7-4D79-B566-F8FB73D02A8D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4D6734D6-D02E-4E46-99C2-813ADB6115C7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302CB4D1-2363-4B95-B40A-54B37513309E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46FEDFC9-1BD3-4D63-BBDE-E883C9BBAC71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AF074F91-0766-4D17-B624-2A72A4A91A9B}">
  <ds:schemaRefs>
    <ds:schemaRef ds:uri="http://schemas.microsoft.com/sharepoint/v3/contenttype/forms"/>
  </ds:schemaRefs>
</ds:datastoreItem>
</file>

<file path=customXml/itemProps14.xml><?xml version="1.0" encoding="utf-8"?>
<ds:datastoreItem xmlns:ds="http://schemas.openxmlformats.org/officeDocument/2006/customXml" ds:itemID="{B25A2942-DF8C-4039-8C9B-4BF6CA42259E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7E8BDF0A-21C6-4D9A-BB0E-FD0F610B7262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8E70BFC0-6E5A-4EDE-A157-EED055124759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0EC481D3-51DA-428B-A935-32B8C02AB5B9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7C4C3112-BC74-42F2-8449-2823F64FD7B4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9CDD621A-1DCD-451B-8080-95EF2AF2FAF5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2A812B8F-192B-44D3-864B-A1A69B89E9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1.xml><?xml version="1.0" encoding="utf-8"?>
<ds:datastoreItem xmlns:ds="http://schemas.openxmlformats.org/officeDocument/2006/customXml" ds:itemID="{6438FBEB-EC56-49B2-9301-191C0C0ACB64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D2102AC1-16C3-46F7-B9DE-3E60B79DB338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A77B0E7D-7D09-487E-A246-1B2D0180956A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DD05A6BF-3DC6-4841-BEC7-62FD4EA10E6D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3F042F00-8BEF-4D09-95F9-BFEED1192F54}">
  <ds:schemaRefs>
    <ds:schemaRef ds:uri="http://schemas.microsoft.com/sharepoint/v3/contenttype/forms"/>
  </ds:schemaRefs>
</ds:datastoreItem>
</file>

<file path=customXml/itemProps26.xml><?xml version="1.0" encoding="utf-8"?>
<ds:datastoreItem xmlns:ds="http://schemas.openxmlformats.org/officeDocument/2006/customXml" ds:itemID="{96BECFC6-21BE-44AD-93B6-FDD36A894D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7.xml><?xml version="1.0" encoding="utf-8"?>
<ds:datastoreItem xmlns:ds="http://schemas.openxmlformats.org/officeDocument/2006/customXml" ds:itemID="{68BEE0BD-6699-4F47-88F9-9DDC1B97749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23</TotalTime>
  <Pages>14</Pages>
  <Words>1995</Words>
  <Characters>11377</Characters>
  <Application>Microsoft Office Word</Application>
  <DocSecurity>0</DocSecurity>
  <Lines>94</Lines>
  <Paragraphs>26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miratimin e rregullores “Mbi pezullimin dhe rivendosjen e aktivitetit të tregut, rregullave për shlyerjen e disbalancave, kapacitetit balancues dhe energjisë balancuese, për periudhën gjatë së cilës aktivitetet e tregut janë pezulluar”</vt:lpstr>
    </vt:vector>
  </TitlesOfParts>
  <Company/>
  <LinksUpToDate>false</LinksUpToDate>
  <CharactersWithSpaces>13346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miratimin e rregullores “Mbi pezullimin dhe rivendosjen e aktivitetit të tregut, rregullave për shlyerjen e disbalancave, kapacitetit balancues dhe energjisë balancuese, për periudhën gjatë së cilës aktivitetet e tregut janë pezulluar”</dc:title>
  <dc:creator>DJZM</dc:creator>
  <cp:lastModifiedBy>Fjora Cahani</cp:lastModifiedBy>
  <cp:revision>7</cp:revision>
  <cp:lastPrinted>2023-08-25T10:23:00Z</cp:lastPrinted>
  <dcterms:created xsi:type="dcterms:W3CDTF">2023-11-08T11:23:00Z</dcterms:created>
  <dcterms:modified xsi:type="dcterms:W3CDTF">2023-11-14T10:47:00Z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9e7acc1c9ecc4bd0929dd9922cd1245a</vt:lpwstr>
  </property>
</Properties>
</file>