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43161330" w14:textId="77777777" w:rsidR="000804F9" w:rsidRPr="00A73628" w:rsidRDefault="000804F9" w:rsidP="000804F9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A73628">
        <w:rPr>
          <w:rFonts w:ascii="Garamond" w:hAnsi="Garamond"/>
          <w:i w:val="0"/>
          <w:iCs w:val="0"/>
          <w:sz w:val="24"/>
          <w:szCs w:val="24"/>
        </w:rPr>
        <w:t>VENDIM</w:t>
      </w:r>
    </w:p>
    <w:p w14:paraId="40EAEB3C" w14:textId="685472AE" w:rsidR="000804F9" w:rsidRPr="00A73628" w:rsidRDefault="000804F9" w:rsidP="000804F9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A73628">
        <w:rPr>
          <w:rFonts w:ascii="Garamond" w:hAnsi="Garamond"/>
          <w:i w:val="0"/>
          <w:iCs w:val="0"/>
          <w:sz w:val="24"/>
          <w:szCs w:val="24"/>
        </w:rPr>
        <w:t>Nr. 287, datë 9.10.2023</w:t>
      </w:r>
    </w:p>
    <w:p w14:paraId="0F4F2BA0" w14:textId="77777777" w:rsidR="000804F9" w:rsidRPr="00A73628" w:rsidRDefault="000804F9" w:rsidP="000804F9">
      <w:pPr>
        <w:pStyle w:val="NoSpacing"/>
        <w:ind w:firstLine="284"/>
        <w:jc w:val="center"/>
        <w:rPr>
          <w:rFonts w:ascii="Garamond" w:hAnsi="Garamond"/>
          <w:b/>
          <w:bCs/>
          <w:lang w:val="sq-AL"/>
        </w:rPr>
      </w:pPr>
    </w:p>
    <w:p w14:paraId="6B494FE5" w14:textId="0AC06A4F" w:rsidR="000804F9" w:rsidRPr="00A73628" w:rsidRDefault="000804F9" w:rsidP="000804F9">
      <w:pPr>
        <w:pStyle w:val="ListParagraph"/>
        <w:ind w:left="0" w:firstLine="284"/>
        <w:jc w:val="center"/>
        <w:rPr>
          <w:rFonts w:ascii="Garamond" w:hAnsi="Garamond"/>
          <w:b/>
          <w:bCs/>
        </w:rPr>
      </w:pPr>
      <w:r w:rsidRPr="00A73628">
        <w:rPr>
          <w:rFonts w:ascii="Garamond" w:hAnsi="Garamond"/>
          <w:b/>
          <w:bCs/>
        </w:rPr>
        <w:t>MBI PROPOZIMIN PËR MIRATIMIN E METODOLOGJISË PËR PËRCAKTIMIN E STRUKTURËS SË TARIFAVE NË ALPEX DHE MIRATIMIN E LISTËS SË TARIFAVE</w:t>
      </w:r>
    </w:p>
    <w:p w14:paraId="768AFBEC" w14:textId="510D7C54" w:rsidR="000804F9" w:rsidRDefault="00225FD6" w:rsidP="00225FD6">
      <w:pPr>
        <w:pStyle w:val="ListParagraph"/>
        <w:ind w:left="0" w:firstLine="284"/>
        <w:jc w:val="center"/>
        <w:rPr>
          <w:rFonts w:ascii="Garamond" w:hAnsi="Garamond"/>
          <w:bCs/>
          <w:i/>
        </w:rPr>
      </w:pPr>
      <w:r w:rsidRPr="00225FD6">
        <w:rPr>
          <w:rFonts w:ascii="Garamond" w:hAnsi="Garamond"/>
          <w:bCs/>
          <w:i/>
        </w:rPr>
        <w:t xml:space="preserve">( Ndryshuar me </w:t>
      </w:r>
      <w:r>
        <w:rPr>
          <w:rFonts w:ascii="Garamond" w:hAnsi="Garamond"/>
          <w:bCs/>
          <w:i/>
        </w:rPr>
        <w:t>vendim nr. 50, datë 2.4.2024)</w:t>
      </w:r>
    </w:p>
    <w:p w14:paraId="0D6792E9" w14:textId="11A04BC6" w:rsidR="00225FD6" w:rsidRPr="00225FD6" w:rsidRDefault="00225FD6" w:rsidP="00225FD6">
      <w:pPr>
        <w:pStyle w:val="ListParagraph"/>
        <w:ind w:left="7200" w:firstLine="720"/>
        <w:jc w:val="center"/>
        <w:rPr>
          <w:rFonts w:ascii="Garamond" w:hAnsi="Garamond"/>
          <w:bCs/>
          <w:i/>
        </w:rPr>
      </w:pPr>
      <w:r>
        <w:rPr>
          <w:rFonts w:ascii="Garamond" w:hAnsi="Garamond"/>
          <w:bCs/>
          <w:i/>
        </w:rPr>
        <w:t>( I përditësuar)</w:t>
      </w:r>
    </w:p>
    <w:p w14:paraId="6F299E18" w14:textId="77777777" w:rsidR="00225FD6" w:rsidRPr="00225FD6" w:rsidRDefault="00225FD6" w:rsidP="000804F9">
      <w:pPr>
        <w:pStyle w:val="ListParagraph"/>
        <w:ind w:left="0" w:firstLine="284"/>
        <w:jc w:val="both"/>
        <w:rPr>
          <w:rFonts w:ascii="Garamond" w:hAnsi="Garamond"/>
          <w:bCs/>
        </w:rPr>
      </w:pPr>
    </w:p>
    <w:p w14:paraId="4CEF9720" w14:textId="00D3A2B5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Në mbështetje të nenit 16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të ligjit nr. 43/2015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“Për sektorin e energjisë elektrike”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</w:t>
      </w:r>
      <w:r w:rsidR="00A73628">
        <w:rPr>
          <w:rFonts w:ascii="Garamond" w:hAnsi="Garamond"/>
        </w:rPr>
        <w:t>të</w:t>
      </w:r>
      <w:r w:rsidRPr="00A73628">
        <w:rPr>
          <w:rFonts w:ascii="Garamond" w:hAnsi="Garamond"/>
        </w:rPr>
        <w:t xml:space="preserve"> ndryshuar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pikës 3.5</w:t>
      </w:r>
      <w:r w:rsidR="0045690E">
        <w:rPr>
          <w:rFonts w:ascii="Garamond" w:hAnsi="Garamond"/>
        </w:rPr>
        <w:t>;</w:t>
      </w:r>
      <w:r w:rsidRPr="00A73628">
        <w:rPr>
          <w:rFonts w:ascii="Garamond" w:hAnsi="Garamond"/>
        </w:rPr>
        <w:t xml:space="preserve"> të </w:t>
      </w:r>
      <w:r w:rsidR="0045690E" w:rsidRPr="00A73628">
        <w:rPr>
          <w:rFonts w:ascii="Garamond" w:hAnsi="Garamond"/>
        </w:rPr>
        <w:t xml:space="preserve">vendimit </w:t>
      </w:r>
      <w:r w:rsidRPr="00A73628">
        <w:rPr>
          <w:rFonts w:ascii="Garamond" w:hAnsi="Garamond"/>
        </w:rPr>
        <w:t>të Këshillit të Ministrave (VKM) nr. 519, datë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13.7.2016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“Për miratimin e modelit të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tregut të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energjisë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elektrike”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</w:t>
      </w:r>
      <w:r w:rsidR="0045690E">
        <w:rPr>
          <w:rFonts w:ascii="Garamond" w:hAnsi="Garamond"/>
        </w:rPr>
        <w:t>të</w:t>
      </w:r>
      <w:r w:rsidRPr="00A73628">
        <w:rPr>
          <w:rFonts w:ascii="Garamond" w:hAnsi="Garamond"/>
        </w:rPr>
        <w:t xml:space="preserve"> ndryshuar; nenit 3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pika 8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të </w:t>
      </w:r>
      <w:r w:rsidR="0045690E">
        <w:rPr>
          <w:rFonts w:ascii="Garamond" w:hAnsi="Garamond"/>
        </w:rPr>
        <w:t>“</w:t>
      </w:r>
      <w:r w:rsidRPr="00A73628">
        <w:rPr>
          <w:rFonts w:ascii="Garamond" w:hAnsi="Garamond"/>
        </w:rPr>
        <w:t xml:space="preserve">Rregullores së kërkesave dhe </w:t>
      </w:r>
      <w:r w:rsidR="0045690E" w:rsidRPr="00A73628">
        <w:rPr>
          <w:rFonts w:ascii="Garamond" w:hAnsi="Garamond"/>
        </w:rPr>
        <w:t>procedurave</w:t>
      </w:r>
      <w:r w:rsidRPr="00A73628">
        <w:rPr>
          <w:rFonts w:ascii="Garamond" w:hAnsi="Garamond"/>
        </w:rPr>
        <w:t xml:space="preserve"> për përcaktimin e </w:t>
      </w:r>
      <w:r w:rsidR="0045690E" w:rsidRPr="00A73628">
        <w:rPr>
          <w:rFonts w:ascii="Garamond" w:hAnsi="Garamond"/>
        </w:rPr>
        <w:t xml:space="preserve">Operatorit të Emëruar të Energjisë Elektrike </w:t>
      </w:r>
      <w:r w:rsidRPr="00A73628">
        <w:rPr>
          <w:rFonts w:ascii="Garamond" w:hAnsi="Garamond"/>
        </w:rPr>
        <w:t>(NEMO)</w:t>
      </w:r>
      <w:r w:rsidR="0045690E">
        <w:rPr>
          <w:rFonts w:ascii="Garamond" w:hAnsi="Garamond"/>
        </w:rPr>
        <w:t>;</w:t>
      </w:r>
      <w:r w:rsidRPr="00A73628">
        <w:rPr>
          <w:rFonts w:ascii="Garamond" w:hAnsi="Garamond"/>
        </w:rPr>
        <w:t xml:space="preserve"> si dhe rolet e përgjegjësitë e NEMO</w:t>
      </w:r>
      <w:r w:rsidR="0045690E">
        <w:rPr>
          <w:rFonts w:ascii="Garamond" w:hAnsi="Garamond"/>
        </w:rPr>
        <w:t>-s</w:t>
      </w:r>
      <w:r w:rsidRPr="00A73628">
        <w:rPr>
          <w:rFonts w:ascii="Garamond" w:hAnsi="Garamond"/>
        </w:rPr>
        <w:t xml:space="preserve"> dhe Operatorit të Sistemit të Transmetimit të Energjisë në tregun e bashkuar, miratuar me vendimin e </w:t>
      </w:r>
      <w:r w:rsidR="0045690E" w:rsidRPr="00A73628">
        <w:rPr>
          <w:rFonts w:ascii="Garamond" w:hAnsi="Garamond"/>
        </w:rPr>
        <w:t xml:space="preserve">Bordit </w:t>
      </w:r>
      <w:r w:rsidRPr="00A73628">
        <w:rPr>
          <w:rFonts w:ascii="Garamond" w:hAnsi="Garamond"/>
        </w:rPr>
        <w:t>të ERE-s nr. 40, datë 6.3.2020</w:t>
      </w:r>
      <w:r w:rsidR="0045690E">
        <w:rPr>
          <w:rFonts w:ascii="Garamond" w:hAnsi="Garamond"/>
        </w:rPr>
        <w:t>;</w:t>
      </w:r>
      <w:r w:rsidRPr="00A73628">
        <w:rPr>
          <w:rFonts w:ascii="Garamond" w:hAnsi="Garamond"/>
        </w:rPr>
        <w:t xml:space="preserve"> neneve 15 dhe 19 të </w:t>
      </w:r>
      <w:r w:rsidR="0045690E">
        <w:rPr>
          <w:rFonts w:ascii="Garamond" w:hAnsi="Garamond"/>
        </w:rPr>
        <w:t>“</w:t>
      </w:r>
      <w:r w:rsidRPr="00A73628">
        <w:rPr>
          <w:rFonts w:ascii="Garamond" w:hAnsi="Garamond"/>
        </w:rPr>
        <w:t>Rregullores për organizimin, funksionimin dhe procedurat e ERE-s</w:t>
      </w:r>
      <w:r w:rsidR="0045690E">
        <w:rPr>
          <w:rFonts w:ascii="Garamond" w:hAnsi="Garamond"/>
        </w:rPr>
        <w:t>”</w:t>
      </w:r>
      <w:r w:rsidRPr="00A73628">
        <w:rPr>
          <w:rFonts w:ascii="Garamond" w:hAnsi="Garamond"/>
        </w:rPr>
        <w:t xml:space="preserve">, miratuar me vendimin e </w:t>
      </w:r>
      <w:r w:rsidR="0045690E" w:rsidRPr="00A73628">
        <w:rPr>
          <w:rFonts w:ascii="Garamond" w:hAnsi="Garamond"/>
        </w:rPr>
        <w:t xml:space="preserve">Bordit </w:t>
      </w:r>
      <w:r w:rsidRPr="00A73628">
        <w:rPr>
          <w:rFonts w:ascii="Garamond" w:hAnsi="Garamond"/>
        </w:rPr>
        <w:t>të ERE-s nr. 96, datë 1706.2016; si dhe</w:t>
      </w:r>
      <w:r w:rsidRPr="00A73628">
        <w:rPr>
          <w:rFonts w:ascii="Garamond" w:hAnsi="Garamond"/>
          <w:b/>
          <w:bCs/>
        </w:rPr>
        <w:t xml:space="preserve"> </w:t>
      </w:r>
      <w:r w:rsidRPr="00A73628">
        <w:rPr>
          <w:rFonts w:ascii="Garamond" w:hAnsi="Garamond"/>
        </w:rPr>
        <w:t>“Marrëveshjes kornizë mbi bashkimin e tregjeve të energjisë elektrike të Shqipërisë dhe Kosovës”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të datës 21.10.2021, nënshkruar nga Enti Rregullator i Energjisë i Shqipërisë (ERE), Zyra e Rregullatorit për Energji e Kosovës (ZRRE), Operatori i Sistemit të Transmetimit të Shqipërisë (OST sh.a.) dhe Operatori i Sistemit, Transmisionit dhe Tregut të Kosovës (KOSTT sh.a</w:t>
      </w:r>
      <w:r w:rsidR="0045690E">
        <w:rPr>
          <w:rFonts w:ascii="Garamond" w:hAnsi="Garamond"/>
        </w:rPr>
        <w:t>.</w:t>
      </w:r>
      <w:r w:rsidRPr="00A73628">
        <w:rPr>
          <w:rFonts w:ascii="Garamond" w:hAnsi="Garamond"/>
        </w:rPr>
        <w:t xml:space="preserve">); Bordi i ERE-s, në mbledhjen e tij të datës 9.10.2023, pasi shqyrtoi relacionin me nr. 1991/1 prot., datë 5.10.2023, të përgatitur nga Drejtoria e Tarifave dhe Çmimeve, “Mbi propozimin për miratimin e metodologjisë për përcaktimin e strukturës së tarifave në ALPEX dhe miratimin e listës së tarifave”, </w:t>
      </w:r>
    </w:p>
    <w:p w14:paraId="05728651" w14:textId="1AFFE590" w:rsidR="000804F9" w:rsidRPr="0045690E" w:rsidRDefault="0045690E" w:rsidP="000804F9">
      <w:pPr>
        <w:ind w:firstLine="284"/>
        <w:jc w:val="both"/>
        <w:rPr>
          <w:rFonts w:ascii="Garamond" w:hAnsi="Garamond"/>
        </w:rPr>
      </w:pPr>
      <w:r w:rsidRPr="0045690E">
        <w:rPr>
          <w:rFonts w:ascii="Garamond" w:hAnsi="Garamond"/>
        </w:rPr>
        <w:t xml:space="preserve">konstatoi </w:t>
      </w:r>
      <w:r w:rsidR="000804F9" w:rsidRPr="0045690E">
        <w:rPr>
          <w:rFonts w:ascii="Garamond" w:hAnsi="Garamond"/>
        </w:rPr>
        <w:t>se:</w:t>
      </w:r>
    </w:p>
    <w:p w14:paraId="7059A905" w14:textId="46C14DAE" w:rsidR="000804F9" w:rsidRPr="00A73628" w:rsidRDefault="0045690E" w:rsidP="000804F9">
      <w:pPr>
        <w:ind w:firstLine="284"/>
        <w:jc w:val="both"/>
        <w:rPr>
          <w:rFonts w:ascii="Garamond" w:hAnsi="Garamond"/>
        </w:rPr>
      </w:pPr>
      <w:r w:rsidRPr="0045690E">
        <w:rPr>
          <w:rFonts w:ascii="Garamond" w:hAnsi="Garamond"/>
        </w:rPr>
        <w:t xml:space="preserve">- </w:t>
      </w:r>
      <w:r w:rsidR="000804F9" w:rsidRPr="00A73628">
        <w:rPr>
          <w:rFonts w:ascii="Garamond" w:hAnsi="Garamond"/>
        </w:rPr>
        <w:t>Shoqëria “Bursa Shqiptare e Energjisë Elektrike - ALPEX” sh.a. me shkresën nr. 257, datë 31.7.2023, protokolluar me tonën me nr.</w:t>
      </w:r>
      <w:r>
        <w:rPr>
          <w:rFonts w:ascii="Garamond" w:hAnsi="Garamond"/>
        </w:rPr>
        <w:t xml:space="preserve"> </w:t>
      </w:r>
      <w:r w:rsidR="000804F9" w:rsidRPr="00A73628">
        <w:rPr>
          <w:rFonts w:ascii="Garamond" w:hAnsi="Garamond"/>
        </w:rPr>
        <w:t>1991 prot., datë 2.8.2023, ka paraqitur në ERE</w:t>
      </w:r>
      <w:r w:rsidR="000804F9" w:rsidRPr="00A73628">
        <w:rPr>
          <w:rFonts w:ascii="Garamond" w:hAnsi="Garamond"/>
          <w:b/>
          <w:bCs/>
        </w:rPr>
        <w:t xml:space="preserve"> </w:t>
      </w:r>
      <w:r w:rsidR="000804F9" w:rsidRPr="00A73628">
        <w:rPr>
          <w:rFonts w:ascii="Garamond" w:hAnsi="Garamond"/>
        </w:rPr>
        <w:t xml:space="preserve">“Propozimin për miratimin e metodologjisë për përcaktimin e strukturës së tarifave në ALPEX dhe miratimin e </w:t>
      </w:r>
      <w:r w:rsidRPr="00A73628">
        <w:rPr>
          <w:rFonts w:ascii="Garamond" w:hAnsi="Garamond"/>
        </w:rPr>
        <w:t>listës së tarifave</w:t>
      </w:r>
      <w:r w:rsidR="000804F9" w:rsidRPr="00A73628">
        <w:rPr>
          <w:rFonts w:ascii="Garamond" w:hAnsi="Garamond"/>
        </w:rPr>
        <w:t>”.</w:t>
      </w:r>
    </w:p>
    <w:p w14:paraId="75D723AB" w14:textId="7032B1A2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>ALPEX sh.a.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në kërkesën e paraqitur në ERE ka bashkëlidhur dhe draftdokumentin “Metodologjia për përcaktimin e strukturës së tarifave në ALPEX”, i cili përfshin propozimin e ALPEX për metodologjinë e përcaktimit të strukturës së tarifave dhe propozimin e listës së tarifave të ALPEX sh.a.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 Operatori i Emëruar i Tregut të Energjisë Elektrike (NEMO) për tregjet e Shqipërisë dhe Kosovës. Në kuadër të marrëveshjes kornizë të nënshkruar ndërmjet ERE-s dhe Zyrës së Rregullatorit për Energji të Kosovës (ZRRE)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“Marrëveshjes kornizë mbi bashkimin e tregjeve të energjisë elektrike të Shqipërisë dhe Kosovës”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më datë 21.10.2021, propozimi është paraqitur në të njëjtën kohë edhe pranë ZRRE-së, në mënyre që kjo metodologji të aprovohet me të njëjtën përmbajtje.</w:t>
      </w:r>
    </w:p>
    <w:p w14:paraId="29BD12D5" w14:textId="6D7C2BA3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>Në përcaktimin e strukturës së tarifave për anëtarët pjesëmarrës në tregjet e ALPEX-it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sipas shoqërisë është marrë në konsideratë objektivi që kapitali neto i saj të jetë i barabartë me kapitalin e nënshkruar. Dokumenti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gjithashtu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përmban parimet e përcaktimi të strukturës së tarifave dhe një krahasim të nivelit të tarifave krahasuar me nivelin e tarifave në bursat rajonale.</w:t>
      </w:r>
    </w:p>
    <w:p w14:paraId="667CA9BC" w14:textId="3D442989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-</w:t>
      </w:r>
      <w:r w:rsidR="00A73628">
        <w:rPr>
          <w:rFonts w:ascii="Garamond" w:hAnsi="Garamond" w:cs="Symbol"/>
        </w:rPr>
        <w:t xml:space="preserve"> </w:t>
      </w:r>
      <w:r w:rsidRPr="00A73628">
        <w:rPr>
          <w:rFonts w:ascii="Garamond" w:hAnsi="Garamond"/>
        </w:rPr>
        <w:t xml:space="preserve">ERE vlerëson se </w:t>
      </w:r>
      <w:r w:rsidR="0016304A" w:rsidRPr="00A73628">
        <w:rPr>
          <w:rFonts w:ascii="Garamond" w:hAnsi="Garamond"/>
        </w:rPr>
        <w:t xml:space="preserve">metodologjia </w:t>
      </w:r>
      <w:r w:rsidRPr="00A73628">
        <w:rPr>
          <w:rFonts w:ascii="Garamond" w:hAnsi="Garamond"/>
        </w:rPr>
        <w:t>e propozuar nga ALPEX</w:t>
      </w:r>
      <w:r w:rsidR="0016304A">
        <w:rPr>
          <w:rFonts w:ascii="Garamond" w:hAnsi="Garamond"/>
        </w:rPr>
        <w:t>-i</w:t>
      </w:r>
      <w:r w:rsidRPr="00A73628">
        <w:rPr>
          <w:rFonts w:ascii="Garamond" w:hAnsi="Garamond"/>
        </w:rPr>
        <w:t xml:space="preserve"> përmbush kriteret minimale për zhvillimin e procesit konsultativ me palët e interesit dhe fillimin e procedurës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me qëllim përditësimin e saj për hartimin e një metodologjie të strukturuar qartë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sikurse </w:t>
      </w:r>
      <w:r w:rsidR="0016304A" w:rsidRPr="00A73628">
        <w:rPr>
          <w:rFonts w:ascii="Garamond" w:hAnsi="Garamond"/>
        </w:rPr>
        <w:t xml:space="preserve">metodologjitë </w:t>
      </w:r>
      <w:r w:rsidRPr="00A73628">
        <w:rPr>
          <w:rFonts w:ascii="Garamond" w:hAnsi="Garamond"/>
        </w:rPr>
        <w:t>e tarifave ekzistuese, të cilat janë miratuar nga ERE dhe janë të zbatueshme për segmente të tjera të sektorit të energjisë elektrike.</w:t>
      </w:r>
    </w:p>
    <w:p w14:paraId="28774465" w14:textId="7AFA4EB3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>Lista e tarifave e propozuar nga ALPEX sh.a. do të jetë</w:t>
      </w:r>
      <w:r w:rsidRPr="00A73628">
        <w:rPr>
          <w:rFonts w:ascii="Garamond" w:hAnsi="Garamond"/>
          <w:b/>
          <w:bCs/>
        </w:rPr>
        <w:t xml:space="preserve"> </w:t>
      </w:r>
      <w:r w:rsidRPr="00A73628">
        <w:rPr>
          <w:rFonts w:ascii="Garamond" w:hAnsi="Garamond"/>
        </w:rPr>
        <w:t xml:space="preserve">e aplikueshme përkohësisht për Operatorin e Emëruar të Tregut të Energjisë Elektrike (NEMO), deri në momentin e miratimit të tyre </w:t>
      </w:r>
      <w:r w:rsidRPr="00A73628">
        <w:rPr>
          <w:rFonts w:ascii="Garamond" w:hAnsi="Garamond"/>
        </w:rPr>
        <w:lastRenderedPageBreak/>
        <w:t>bazuar në një metodologji të strukturuar qartë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ku të përcaktohet metoda e përllogaritjes së tarifave dhe periudha rregullatore. </w:t>
      </w:r>
    </w:p>
    <w:p w14:paraId="29BA4C85" w14:textId="1CDCD69A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 xml:space="preserve">Me fillimin e procedurave për miratimin e </w:t>
      </w:r>
      <w:r w:rsidR="0016304A" w:rsidRPr="00A73628">
        <w:rPr>
          <w:rFonts w:ascii="Garamond" w:hAnsi="Garamond"/>
        </w:rPr>
        <w:t xml:space="preserve">metodologjisë </w:t>
      </w:r>
      <w:r w:rsidRPr="00A73628">
        <w:rPr>
          <w:rFonts w:ascii="Garamond" w:hAnsi="Garamond"/>
        </w:rPr>
        <w:t xml:space="preserve">së përcaktimit të tarifave të </w:t>
      </w:r>
      <w:r w:rsidR="0016304A" w:rsidRPr="00A73628">
        <w:rPr>
          <w:rFonts w:ascii="Garamond" w:hAnsi="Garamond"/>
        </w:rPr>
        <w:t xml:space="preserve">Operatorit </w:t>
      </w:r>
      <w:r w:rsidRPr="00A73628">
        <w:rPr>
          <w:rFonts w:ascii="Garamond" w:hAnsi="Garamond"/>
        </w:rPr>
        <w:t>të Emëruar të Tregut të Energjisë Elektrike (NEMO), shoqëria ALPEX sh.a. duhet të vijojë me përditësimin e metodologjisë gjatë procesit të konsultimit publik, në mënyrë që ERE të vijojë me shqyrtimin dhe miratimin e saj.</w:t>
      </w:r>
    </w:p>
    <w:p w14:paraId="54132675" w14:textId="260DA100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 xml:space="preserve">ERE 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në zbatim të nenit 6, pikave 6.1 dhe 6.4 të </w:t>
      </w:r>
      <w:r w:rsidR="0022319F" w:rsidRPr="00A73628">
        <w:rPr>
          <w:rFonts w:ascii="Garamond" w:hAnsi="Garamond"/>
        </w:rPr>
        <w:t xml:space="preserve">marrëveshjes kornizë </w:t>
      </w:r>
      <w:r w:rsidRPr="00A73628">
        <w:rPr>
          <w:rFonts w:ascii="Garamond" w:hAnsi="Garamond"/>
        </w:rPr>
        <w:t>mbi bashkimin e tregjeve të energjisë elektrike të Shqipërisë dhe Kosovës, të datës 21 tetor 2021, duhet të bashkëpunojë me ZRRE</w:t>
      </w:r>
      <w:r w:rsidR="0022319F">
        <w:rPr>
          <w:rFonts w:ascii="Garamond" w:hAnsi="Garamond"/>
        </w:rPr>
        <w:t>-në</w:t>
      </w:r>
      <w:r w:rsidRPr="00A73628">
        <w:rPr>
          <w:rFonts w:ascii="Garamond" w:hAnsi="Garamond"/>
        </w:rPr>
        <w:t xml:space="preserve"> për miratimin e </w:t>
      </w:r>
      <w:r w:rsidR="0022319F" w:rsidRPr="00A73628">
        <w:rPr>
          <w:rFonts w:ascii="Garamond" w:hAnsi="Garamond"/>
        </w:rPr>
        <w:t xml:space="preserve">metodologjisë </w:t>
      </w:r>
      <w:r w:rsidRPr="00A73628">
        <w:rPr>
          <w:rFonts w:ascii="Garamond" w:hAnsi="Garamond"/>
        </w:rPr>
        <w:t>për përcaktimin e tarifave të Operatorit të Emëruar të Tregut të Energjisë Elektrike (NEMO), dokument i cili në përfundim duhet të bazohet në parime dhe metoda të njëjta të mbështetura në aktet ligjore në fuqi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sipas secilit juridiksion.</w:t>
      </w:r>
    </w:p>
    <w:p w14:paraId="785BEAEA" w14:textId="76E1B6C2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-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ALPEX sh.a.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në përditësimin e Metodologjisë për përcaktimin e tarifave të Operatorit të Emëruar të Tregut të Energjisë Elektrike (NEMO),</w:t>
      </w:r>
      <w:r w:rsidRPr="00A73628">
        <w:rPr>
          <w:rFonts w:ascii="Garamond" w:hAnsi="Garamond"/>
          <w:b/>
          <w:bCs/>
        </w:rPr>
        <w:t xml:space="preserve"> </w:t>
      </w:r>
      <w:r w:rsidRPr="00A73628">
        <w:rPr>
          <w:rFonts w:ascii="Garamond" w:hAnsi="Garamond"/>
        </w:rPr>
        <w:t>duhet të mbështetet në konstatimet e këtij vendimi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 dhe në konstatimet e vendimit të </w:t>
      </w:r>
      <w:r w:rsidR="0022319F" w:rsidRPr="00A73628">
        <w:rPr>
          <w:rFonts w:ascii="Garamond" w:hAnsi="Garamond"/>
        </w:rPr>
        <w:t xml:space="preserve">Bordit </w:t>
      </w:r>
      <w:r w:rsidRPr="00A73628">
        <w:rPr>
          <w:rFonts w:ascii="Garamond" w:hAnsi="Garamond"/>
        </w:rPr>
        <w:t>të ZRRE</w:t>
      </w:r>
      <w:r w:rsidR="0022319F">
        <w:rPr>
          <w:rFonts w:ascii="Garamond" w:hAnsi="Garamond"/>
        </w:rPr>
        <w:t>-së</w:t>
      </w:r>
      <w:r w:rsidRPr="00A73628">
        <w:rPr>
          <w:rFonts w:ascii="Garamond" w:hAnsi="Garamond"/>
        </w:rPr>
        <w:t xml:space="preserve"> të datës 21 shtator 2023. </w:t>
      </w:r>
    </w:p>
    <w:p w14:paraId="794FFC6E" w14:textId="4287977F" w:rsidR="000804F9" w:rsidRPr="00A73628" w:rsidRDefault="000804F9" w:rsidP="000804F9">
      <w:pPr>
        <w:pStyle w:val="BodyText"/>
        <w:spacing w:after="0"/>
        <w:ind w:firstLine="284"/>
        <w:jc w:val="both"/>
        <w:rPr>
          <w:rFonts w:ascii="Garamond" w:hAnsi="Garamond"/>
          <w:lang w:val="sq-AL"/>
        </w:rPr>
      </w:pPr>
      <w:r w:rsidRPr="00A73628">
        <w:rPr>
          <w:rFonts w:ascii="Garamond" w:hAnsi="Garamond"/>
          <w:lang w:val="sq-AL"/>
        </w:rPr>
        <w:t xml:space="preserve">Për gjithë sa më sipër, </w:t>
      </w:r>
      <w:r w:rsidR="0022319F" w:rsidRPr="00A73628">
        <w:rPr>
          <w:rFonts w:ascii="Garamond" w:hAnsi="Garamond"/>
          <w:lang w:val="sq-AL"/>
        </w:rPr>
        <w:t xml:space="preserve">Bordi </w:t>
      </w:r>
      <w:r w:rsidRPr="00A73628">
        <w:rPr>
          <w:rFonts w:ascii="Garamond" w:hAnsi="Garamond"/>
          <w:lang w:val="sq-AL"/>
        </w:rPr>
        <w:t xml:space="preserve">i ERE-s </w:t>
      </w:r>
    </w:p>
    <w:p w14:paraId="69B8C4A4" w14:textId="77777777" w:rsidR="000804F9" w:rsidRPr="00A73628" w:rsidRDefault="000804F9" w:rsidP="000804F9">
      <w:pPr>
        <w:ind w:firstLine="284"/>
        <w:jc w:val="both"/>
        <w:rPr>
          <w:rFonts w:ascii="Garamond" w:hAnsi="Garamond"/>
          <w:b/>
          <w:bCs/>
        </w:rPr>
      </w:pPr>
    </w:p>
    <w:p w14:paraId="0C93F7AF" w14:textId="304F8D83" w:rsidR="000804F9" w:rsidRPr="00A73628" w:rsidRDefault="000804F9" w:rsidP="000804F9">
      <w:pPr>
        <w:ind w:firstLine="284"/>
        <w:jc w:val="center"/>
        <w:rPr>
          <w:rFonts w:ascii="Garamond" w:hAnsi="Garamond"/>
          <w:bCs/>
        </w:rPr>
      </w:pPr>
      <w:r w:rsidRPr="00A73628">
        <w:rPr>
          <w:rFonts w:ascii="Garamond" w:hAnsi="Garamond"/>
          <w:bCs/>
        </w:rPr>
        <w:t>VENDOSI:</w:t>
      </w:r>
    </w:p>
    <w:p w14:paraId="2391A175" w14:textId="77777777" w:rsidR="000804F9" w:rsidRPr="00A73628" w:rsidRDefault="000804F9" w:rsidP="000804F9">
      <w:pPr>
        <w:ind w:firstLine="284"/>
        <w:jc w:val="both"/>
        <w:rPr>
          <w:rFonts w:ascii="Garamond" w:hAnsi="Garamond"/>
          <w:b/>
          <w:bCs/>
        </w:rPr>
      </w:pPr>
    </w:p>
    <w:p w14:paraId="65C6999C" w14:textId="77777777" w:rsidR="00225FD6" w:rsidRPr="00CF141B" w:rsidRDefault="000804F9" w:rsidP="00225FD6">
      <w:pPr>
        <w:pStyle w:val="Default"/>
        <w:ind w:firstLine="284"/>
        <w:jc w:val="both"/>
        <w:rPr>
          <w:rFonts w:ascii="Garamond" w:hAnsi="Garamond"/>
          <w:i/>
          <w:iCs/>
          <w:color w:val="auto"/>
          <w:lang w:val="sq-AL"/>
        </w:rPr>
      </w:pPr>
      <w:r w:rsidRPr="00A73628">
        <w:rPr>
          <w:rFonts w:ascii="Garamond" w:hAnsi="Garamond"/>
          <w:lang w:val="sq-AL"/>
        </w:rPr>
        <w:t xml:space="preserve">1. </w:t>
      </w:r>
      <w:r w:rsidR="00225FD6" w:rsidRPr="00CF141B">
        <w:rPr>
          <w:rFonts w:ascii="Garamond" w:hAnsi="Garamond"/>
          <w:i/>
          <w:iCs/>
          <w:color w:val="auto"/>
          <w:lang w:val="sq-AL"/>
        </w:rPr>
        <w:t xml:space="preserve">Miratimin e “Listës së </w:t>
      </w:r>
      <w:r w:rsidR="00225FD6">
        <w:rPr>
          <w:rFonts w:ascii="Garamond" w:hAnsi="Garamond"/>
          <w:i/>
          <w:iCs/>
          <w:color w:val="auto"/>
          <w:lang w:val="sq-AL"/>
        </w:rPr>
        <w:t>t</w:t>
      </w:r>
      <w:r w:rsidR="00225FD6" w:rsidRPr="00CF141B">
        <w:rPr>
          <w:rFonts w:ascii="Garamond" w:hAnsi="Garamond"/>
          <w:i/>
          <w:iCs/>
          <w:color w:val="auto"/>
          <w:lang w:val="sq-AL"/>
        </w:rPr>
        <w:t>arifave të ALPEX</w:t>
      </w:r>
      <w:r w:rsidR="00225FD6">
        <w:rPr>
          <w:rFonts w:ascii="Garamond" w:hAnsi="Garamond"/>
          <w:i/>
          <w:iCs/>
          <w:color w:val="auto"/>
          <w:lang w:val="sq-AL"/>
        </w:rPr>
        <w:t>-it</w:t>
      </w:r>
      <w:r w:rsidR="00225FD6" w:rsidRPr="00CF141B">
        <w:rPr>
          <w:rFonts w:ascii="Garamond" w:hAnsi="Garamond"/>
          <w:i/>
          <w:iCs/>
          <w:color w:val="auto"/>
          <w:lang w:val="sq-AL"/>
        </w:rPr>
        <w:t>”</w:t>
      </w:r>
      <w:r w:rsidR="00225FD6">
        <w:rPr>
          <w:rFonts w:ascii="Garamond" w:hAnsi="Garamond"/>
          <w:i/>
          <w:iCs/>
          <w:color w:val="auto"/>
          <w:lang w:val="sq-AL"/>
        </w:rPr>
        <w:t>,</w:t>
      </w:r>
      <w:r w:rsidR="00225FD6" w:rsidRPr="00CF141B">
        <w:rPr>
          <w:rFonts w:ascii="Garamond" w:hAnsi="Garamond"/>
          <w:i/>
          <w:iCs/>
          <w:color w:val="auto"/>
          <w:lang w:val="sq-AL"/>
        </w:rPr>
        <w:t xml:space="preserve"> të cilat do jenë të aplikueshme për Operatorin e Emëruar të Tregut të Energjisë Elektrike (NEMO), deri më 31.8.2024. (Tabela bashkëlidhur</w:t>
      </w:r>
      <w:r w:rsidR="00225FD6">
        <w:rPr>
          <w:rFonts w:ascii="Garamond" w:hAnsi="Garamond"/>
          <w:i/>
          <w:iCs/>
          <w:color w:val="auto"/>
          <w:lang w:val="sq-AL"/>
        </w:rPr>
        <w:t>.</w:t>
      </w:r>
      <w:r w:rsidR="00225FD6" w:rsidRPr="00CF141B">
        <w:rPr>
          <w:rFonts w:ascii="Garamond" w:hAnsi="Garamond"/>
          <w:i/>
          <w:iCs/>
          <w:color w:val="auto"/>
          <w:lang w:val="sq-AL"/>
        </w:rPr>
        <w:t>)</w:t>
      </w:r>
    </w:p>
    <w:p w14:paraId="4FCB1A03" w14:textId="53B03DE5" w:rsidR="000804F9" w:rsidRPr="00A73628" w:rsidRDefault="000804F9" w:rsidP="000804F9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A73628">
        <w:rPr>
          <w:rFonts w:ascii="Garamond" w:hAnsi="Garamond"/>
          <w:color w:val="auto"/>
          <w:lang w:val="sq-AL"/>
        </w:rPr>
        <w:t xml:space="preserve">2. Fillimin e procedurës për miratimin e “Metodologjisë së përcaktimit të tarifave” të Operatorit të Emëruar të Tregut të Energjisë Elektrike (NEMO), mbështetur në konstatimet e këtij vendimi. (bashkëlidhur </w:t>
      </w:r>
      <w:r w:rsidRPr="0077382C">
        <w:rPr>
          <w:rFonts w:ascii="Garamond" w:hAnsi="Garamond"/>
          <w:color w:val="auto"/>
          <w:lang w:val="sq-AL"/>
        </w:rPr>
        <w:t>draft</w:t>
      </w:r>
      <w:r w:rsidRPr="00A73628">
        <w:rPr>
          <w:rFonts w:ascii="Garamond" w:hAnsi="Garamond"/>
          <w:color w:val="auto"/>
          <w:lang w:val="sq-AL"/>
        </w:rPr>
        <w:t xml:space="preserve">metotologjia) </w:t>
      </w:r>
    </w:p>
    <w:p w14:paraId="654D1545" w14:textId="20211288" w:rsidR="000804F9" w:rsidRPr="00A73628" w:rsidRDefault="000804F9" w:rsidP="000804F9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A73628">
        <w:rPr>
          <w:rFonts w:ascii="Garamond" w:hAnsi="Garamond"/>
          <w:color w:val="auto"/>
          <w:lang w:val="sq-AL"/>
        </w:rPr>
        <w:t xml:space="preserve">3. Drejtoria e Tarifave dhe Çmimeve të njoftojnë shoqërinë </w:t>
      </w:r>
      <w:r w:rsidR="0022319F" w:rsidRPr="00A73628">
        <w:rPr>
          <w:rFonts w:ascii="Garamond" w:hAnsi="Garamond"/>
          <w:color w:val="auto"/>
          <w:lang w:val="sq-AL"/>
        </w:rPr>
        <w:t xml:space="preserve">ALPEX </w:t>
      </w:r>
      <w:r w:rsidRPr="00A73628">
        <w:rPr>
          <w:rFonts w:ascii="Garamond" w:hAnsi="Garamond"/>
          <w:color w:val="auto"/>
          <w:lang w:val="sq-AL"/>
        </w:rPr>
        <w:t xml:space="preserve">sh.a. dhe palët e interesit për vendimin e </w:t>
      </w:r>
      <w:r w:rsidR="0022319F" w:rsidRPr="00A73628">
        <w:rPr>
          <w:rFonts w:ascii="Garamond" w:hAnsi="Garamond"/>
          <w:color w:val="auto"/>
          <w:lang w:val="sq-AL"/>
        </w:rPr>
        <w:t xml:space="preserve">Bordit </w:t>
      </w:r>
      <w:r w:rsidRPr="00A73628">
        <w:rPr>
          <w:rFonts w:ascii="Garamond" w:hAnsi="Garamond"/>
          <w:color w:val="auto"/>
          <w:lang w:val="sq-AL"/>
        </w:rPr>
        <w:t>të ERE-s.</w:t>
      </w:r>
    </w:p>
    <w:p w14:paraId="52066E64" w14:textId="77777777" w:rsidR="000804F9" w:rsidRPr="00A73628" w:rsidRDefault="000804F9" w:rsidP="000804F9">
      <w:pPr>
        <w:pStyle w:val="NoSpacing"/>
        <w:ind w:firstLine="284"/>
        <w:jc w:val="both"/>
        <w:rPr>
          <w:rFonts w:ascii="Garamond" w:hAnsi="Garamond" w:cs="Calibri"/>
          <w:lang w:val="sq-AL"/>
        </w:rPr>
      </w:pPr>
      <w:r w:rsidRPr="00A73628">
        <w:rPr>
          <w:rFonts w:ascii="Garamond" w:hAnsi="Garamond"/>
          <w:lang w:val="sq-AL"/>
        </w:rPr>
        <w:t>Ky vendim hyn në fuqi menjëherë.</w:t>
      </w:r>
    </w:p>
    <w:p w14:paraId="4EF6F6A1" w14:textId="6DD6979E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 w:cs="Segoe UI"/>
        </w:rPr>
        <w:t>Çdo palë e përfshirë në këtë procedurë mund t’i kërkojë ERE-s,</w:t>
      </w:r>
      <w:r w:rsidRPr="00A73628">
        <w:rPr>
          <w:rFonts w:ascii="Garamond" w:hAnsi="Garamond"/>
        </w:rPr>
        <w:t xml:space="preserve"> brenda 7 ditëve kalendarike nga data e marrjes së vendimit, rishikimin e vendimit të </w:t>
      </w:r>
      <w:r w:rsidR="0022319F" w:rsidRPr="00A73628">
        <w:rPr>
          <w:rFonts w:ascii="Garamond" w:hAnsi="Garamond"/>
        </w:rPr>
        <w:t>Bordit</w:t>
      </w:r>
      <w:r w:rsidR="0022319F">
        <w:rPr>
          <w:rFonts w:ascii="Garamond" w:hAnsi="Garamond"/>
        </w:rPr>
        <w:t>,</w:t>
      </w:r>
      <w:r w:rsidR="0022319F" w:rsidRP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në rast se ka siguruar prova të reja që mund ta çojnë bordin në marrjen e një vendimi të ndryshëm nga i mëparshmi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apo për gabime materiale të konstatuara. Për këtë vendim mund të bëhet ankim në Gjykatën Administrative Tiranë, brenda 30 ditëve kalendarike nga dita e publikimit në Fletoren Zyrtare.</w:t>
      </w:r>
    </w:p>
    <w:p w14:paraId="50F5CE06" w14:textId="77777777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Ky vendim botohet në Fletoren Zyrtare.</w:t>
      </w:r>
    </w:p>
    <w:p w14:paraId="00EDA89B" w14:textId="77777777" w:rsidR="000804F9" w:rsidRPr="00A73628" w:rsidRDefault="000804F9" w:rsidP="000804F9">
      <w:pPr>
        <w:ind w:firstLine="284"/>
        <w:jc w:val="both"/>
        <w:rPr>
          <w:rFonts w:ascii="Garamond" w:hAnsi="Garamond"/>
        </w:rPr>
      </w:pPr>
    </w:p>
    <w:p w14:paraId="22503B82" w14:textId="025569CD" w:rsidR="000804F9" w:rsidRPr="00A73628" w:rsidRDefault="000804F9" w:rsidP="000804F9">
      <w:pPr>
        <w:ind w:firstLine="284"/>
        <w:jc w:val="right"/>
        <w:rPr>
          <w:rFonts w:ascii="Garamond" w:hAnsi="Garamond"/>
          <w:bCs/>
        </w:rPr>
      </w:pPr>
      <w:r w:rsidRPr="00A73628">
        <w:rPr>
          <w:rFonts w:ascii="Garamond" w:hAnsi="Garamond"/>
          <w:bCs/>
        </w:rPr>
        <w:t>KRYETAR</w:t>
      </w:r>
    </w:p>
    <w:p w14:paraId="7B079DB3" w14:textId="506D0B40" w:rsidR="000804F9" w:rsidRPr="00A73628" w:rsidRDefault="000804F9" w:rsidP="000804F9">
      <w:pPr>
        <w:ind w:firstLine="284"/>
        <w:jc w:val="right"/>
        <w:rPr>
          <w:rFonts w:ascii="Garamond" w:hAnsi="Garamond"/>
          <w:b/>
          <w:bCs/>
        </w:rPr>
      </w:pPr>
      <w:r w:rsidRPr="00A73628">
        <w:rPr>
          <w:rFonts w:ascii="Garamond" w:hAnsi="Garamond"/>
          <w:b/>
          <w:bCs/>
        </w:rPr>
        <w:t>Petrit Ahmeti</w:t>
      </w:r>
    </w:p>
    <w:p w14:paraId="41CB1F08" w14:textId="77777777" w:rsidR="005C7075" w:rsidRPr="00A73628" w:rsidRDefault="005C7075" w:rsidP="000804F9">
      <w:pPr>
        <w:ind w:firstLine="284"/>
        <w:jc w:val="both"/>
        <w:rPr>
          <w:rFonts w:ascii="Garamond" w:eastAsia="Batang" w:hAnsi="Garamond"/>
          <w:b/>
        </w:rPr>
      </w:pPr>
    </w:p>
    <w:p w14:paraId="28724F99" w14:textId="4FA72F6F" w:rsidR="005C7075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5BD385CC" w14:textId="5CC0C018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69964284" w14:textId="4482AE13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645CECDC" w14:textId="5BF7AB95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477E500A" w14:textId="53D17276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2521091D" w14:textId="7F6754C1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3A2B6B4C" w14:textId="2EC00DC4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18DCD2CD" w14:textId="6A8FB798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26833A1B" w14:textId="1358E944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54F985CE" w14:textId="038F2135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24F99AEA" w14:textId="16B8C060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48B8F3A6" w14:textId="7A67F9CC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01E706CB" w14:textId="16FC3AA4" w:rsidR="00225FD6" w:rsidRDefault="00225FD6" w:rsidP="000804F9">
      <w:pPr>
        <w:ind w:firstLine="284"/>
        <w:jc w:val="both"/>
        <w:rPr>
          <w:rFonts w:ascii="Garamond" w:eastAsia="Batang" w:hAnsi="Garamond"/>
        </w:rPr>
      </w:pPr>
    </w:p>
    <w:p w14:paraId="56F4212C" w14:textId="416F66BB" w:rsidR="00225FD6" w:rsidRPr="00225FD6" w:rsidRDefault="00225FD6" w:rsidP="00225FD6">
      <w:pPr>
        <w:pStyle w:val="ListParagraph"/>
        <w:ind w:left="0" w:firstLine="284"/>
        <w:jc w:val="center"/>
        <w:rPr>
          <w:rFonts w:ascii="Garamond" w:hAnsi="Garamond"/>
          <w:bCs/>
          <w:i/>
        </w:rPr>
      </w:pPr>
      <w:r w:rsidRPr="00225FD6">
        <w:rPr>
          <w:rFonts w:ascii="Garamond" w:eastAsia="Batang" w:hAnsi="Garamond"/>
          <w:i/>
        </w:rPr>
        <w:t xml:space="preserve">(ndryshuar </w:t>
      </w:r>
      <w:r w:rsidRPr="00225FD6">
        <w:rPr>
          <w:rFonts w:ascii="Garamond" w:hAnsi="Garamond"/>
          <w:bCs/>
          <w:i/>
        </w:rPr>
        <w:t>me vendim nr. 50, datë 2.4.2024)</w:t>
      </w:r>
    </w:p>
    <w:p w14:paraId="65627574" w14:textId="0D219E9C" w:rsidR="00225FD6" w:rsidRPr="00A73628" w:rsidRDefault="00225FD6" w:rsidP="000804F9">
      <w:pPr>
        <w:ind w:firstLine="284"/>
        <w:jc w:val="both"/>
        <w:rPr>
          <w:rFonts w:ascii="Garamond" w:eastAsia="Batang" w:hAnsi="Garamond"/>
        </w:rPr>
      </w:pPr>
      <w:bookmarkStart w:id="0" w:name="_GoBack"/>
      <w:bookmarkEnd w:id="0"/>
    </w:p>
    <w:p w14:paraId="44646451" w14:textId="7103B101" w:rsidR="005C7075" w:rsidRDefault="00225FD6" w:rsidP="000804F9">
      <w:pPr>
        <w:ind w:firstLine="284"/>
        <w:jc w:val="both"/>
        <w:rPr>
          <w:rFonts w:ascii="Garamond" w:hAnsi="Garamond"/>
          <w:noProof/>
        </w:rPr>
      </w:pPr>
      <w:r w:rsidRPr="00CF141B">
        <w:rPr>
          <w:rFonts w:ascii="Garamond" w:hAnsi="Garamond"/>
          <w:noProof/>
        </w:rPr>
        <w:drawing>
          <wp:inline distT="0" distB="0" distL="0" distR="0" wp14:anchorId="35AA59CB" wp14:editId="63437FE9">
            <wp:extent cx="4975907" cy="3941319"/>
            <wp:effectExtent l="0" t="0" r="0" b="2540"/>
            <wp:docPr id="10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 rotWithShape="1">
                    <a:blip r:embed="rId3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2293"/>
                    <a:stretch/>
                  </pic:blipFill>
                  <pic:spPr bwMode="auto">
                    <a:xfrm>
                      <a:off x="0" y="0"/>
                      <a:ext cx="5120050" cy="405549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45E4948F" w14:textId="6965BAF1" w:rsidR="00225FD6" w:rsidRDefault="00225FD6" w:rsidP="000804F9">
      <w:pPr>
        <w:ind w:firstLine="284"/>
        <w:jc w:val="both"/>
        <w:rPr>
          <w:rFonts w:ascii="Garamond" w:eastAsia="MS Mincho" w:hAnsi="Garamond"/>
        </w:rPr>
      </w:pPr>
    </w:p>
    <w:p w14:paraId="7EC1A961" w14:textId="77777777" w:rsidR="00225FD6" w:rsidRPr="00A73628" w:rsidRDefault="00225FD6" w:rsidP="000804F9">
      <w:pPr>
        <w:ind w:firstLine="284"/>
        <w:jc w:val="both"/>
        <w:rPr>
          <w:rFonts w:ascii="Garamond" w:eastAsia="MS Mincho" w:hAnsi="Garamond"/>
        </w:rPr>
      </w:pPr>
    </w:p>
    <w:p w14:paraId="144AE380" w14:textId="77777777" w:rsidR="00225FD6" w:rsidRPr="00CF141B" w:rsidRDefault="00225FD6" w:rsidP="00225FD6">
      <w:pPr>
        <w:ind w:firstLine="284"/>
        <w:rPr>
          <w:rFonts w:ascii="Garamond" w:eastAsia="MS Mincho" w:hAnsi="Garamond"/>
          <w:i/>
        </w:rPr>
      </w:pPr>
      <w:bookmarkStart w:id="1" w:name="_Hlk147323817"/>
      <w:r w:rsidRPr="00CF141B">
        <w:rPr>
          <w:rFonts w:ascii="Garamond" w:eastAsia="MS Mincho" w:hAnsi="Garamond"/>
          <w:i/>
        </w:rPr>
        <w:t>- Për tregun e Shqipërisë të gjitha tarifat do të shlyen në monedhën euro për jorezidentët.</w:t>
      </w:r>
    </w:p>
    <w:p w14:paraId="18066D49" w14:textId="77777777" w:rsidR="00225FD6" w:rsidRPr="00CF141B" w:rsidRDefault="00225FD6" w:rsidP="00225FD6">
      <w:pPr>
        <w:ind w:firstLine="284"/>
        <w:rPr>
          <w:rFonts w:ascii="Garamond" w:eastAsia="MS Mincho" w:hAnsi="Garamond"/>
          <w:i/>
        </w:rPr>
      </w:pPr>
      <w:r w:rsidRPr="00CF141B">
        <w:rPr>
          <w:rFonts w:ascii="Garamond" w:eastAsia="MS Mincho" w:hAnsi="Garamond"/>
          <w:i/>
        </w:rPr>
        <w:t xml:space="preserve">- Për tregun e Shqipërisë të gjitha tarifat fikse do të shlyen në monedhën lekë. </w:t>
      </w:r>
    </w:p>
    <w:p w14:paraId="499B3D72" w14:textId="77777777" w:rsidR="00225FD6" w:rsidRPr="00CF141B" w:rsidRDefault="00225FD6" w:rsidP="00225FD6">
      <w:pPr>
        <w:ind w:firstLine="284"/>
        <w:rPr>
          <w:rFonts w:ascii="Garamond" w:eastAsia="MS Mincho" w:hAnsi="Garamond"/>
          <w:i/>
        </w:rPr>
      </w:pPr>
      <w:r w:rsidRPr="00CF141B">
        <w:rPr>
          <w:rFonts w:ascii="Garamond" w:eastAsia="MS Mincho" w:hAnsi="Garamond"/>
          <w:i/>
        </w:rPr>
        <w:t>- Mbi tarifat do të aplikohet TVSH-ja.</w:t>
      </w:r>
    </w:p>
    <w:p w14:paraId="63911388" w14:textId="77777777" w:rsidR="00225FD6" w:rsidRPr="00CF141B" w:rsidRDefault="00225FD6" w:rsidP="00225FD6">
      <w:pPr>
        <w:ind w:firstLine="284"/>
        <w:rPr>
          <w:rFonts w:ascii="Garamond" w:hAnsi="Garamond"/>
        </w:rPr>
      </w:pPr>
    </w:p>
    <w:p w14:paraId="63C58704" w14:textId="7A1CA9C6" w:rsidR="005C7075" w:rsidRPr="00A73628" w:rsidRDefault="005C7075" w:rsidP="00225FD6">
      <w:pPr>
        <w:ind w:firstLine="284"/>
        <w:jc w:val="both"/>
        <w:rPr>
          <w:rFonts w:ascii="Garamond" w:eastAsia="MS Mincho" w:hAnsi="Garamond"/>
        </w:rPr>
      </w:pPr>
    </w:p>
    <w:bookmarkEnd w:id="1"/>
    <w:p w14:paraId="2BD98197" w14:textId="77777777" w:rsidR="005C7075" w:rsidRPr="00A73628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3335545E" w14:textId="77777777" w:rsidR="005C7075" w:rsidRPr="00A73628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1FF2672E" w14:textId="3F715AC1" w:rsidR="005C7075" w:rsidRPr="00A73628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08EE008E" w14:textId="28D73BE2" w:rsidR="005C7075" w:rsidRPr="00A73628" w:rsidRDefault="00557538" w:rsidP="00557538">
      <w:pPr>
        <w:ind w:firstLine="284"/>
        <w:jc w:val="center"/>
        <w:rPr>
          <w:rFonts w:ascii="Garamond" w:hAnsi="Garamond"/>
        </w:rPr>
      </w:pP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4E9F1308" wp14:editId="32B01859">
            <wp:extent cx="4380276" cy="666750"/>
            <wp:effectExtent l="0" t="0" r="127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ALPEX_Propozim_Page_1.jpg"/>
                    <pic:cNvPicPr/>
                  </pic:nvPicPr>
                  <pic:blipFill rotWithShape="1">
                    <a:blip r:embed="rId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3445" t="21071" r="3303" b="10003"/>
                    <a:stretch/>
                  </pic:blipFill>
                  <pic:spPr bwMode="auto">
                    <a:xfrm>
                      <a:off x="0" y="0"/>
                      <a:ext cx="4491737" cy="68371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drawing>
          <wp:inline distT="0" distB="0" distL="0" distR="0" wp14:anchorId="7BEA848D" wp14:editId="3278D20B">
            <wp:extent cx="5409565" cy="7410723"/>
            <wp:effectExtent l="0" t="0" r="635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ALPEX_Propozim_Page_2.jpg"/>
                    <pic:cNvPicPr/>
                  </pic:nvPicPr>
                  <pic:blipFill>
                    <a:blip r:embed="rId3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12663" cy="741496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062E25DD" wp14:editId="514D9478">
            <wp:extent cx="5783126" cy="8004048"/>
            <wp:effectExtent l="0" t="0" r="8255" b="0"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ALPEX_Propozim_Page_3.jpg"/>
                    <pic:cNvPicPr/>
                  </pic:nvPicPr>
                  <pic:blipFill>
                    <a:blip r:embed="rId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83126" cy="800404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18B56F02" wp14:editId="284595D7">
            <wp:extent cx="5735955" cy="8229600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ALPEX_Propozim_Page_4.jpg"/>
                    <pic:cNvPicPr/>
                  </pic:nvPicPr>
                  <pic:blipFill>
                    <a:blip r:embed="rId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359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77FD37D2" wp14:editId="4E5E1D46">
            <wp:extent cx="5711825" cy="8229600"/>
            <wp:effectExtent l="0" t="0" r="3175" b="0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ALPEX_Propozim_Page_5.jpg"/>
                    <pic:cNvPicPr/>
                  </pic:nvPicPr>
                  <pic:blipFill>
                    <a:blip r:embed="rId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1182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023B6B2D" wp14:editId="0B95E90A">
            <wp:extent cx="5450840" cy="8229600"/>
            <wp:effectExtent l="0" t="0" r="0" b="0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ALPEX_Propozim_Page_6.jpg"/>
                    <pic:cNvPicPr/>
                  </pic:nvPicPr>
                  <pic:blipFill>
                    <a:blip r:embed="rId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50840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795A4001" wp14:editId="1119D99C">
            <wp:extent cx="5783126" cy="3773424"/>
            <wp:effectExtent l="0" t="0" r="8255" b="0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ALPEX_Propozim_Page_7.jpg"/>
                    <pic:cNvPicPr/>
                  </pic:nvPicPr>
                  <pic:blipFill>
                    <a:blip r:embed="rId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83126" cy="37734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5987451E" wp14:editId="0F1CA56D">
            <wp:extent cx="5870932" cy="5736336"/>
            <wp:effectExtent l="0" t="0" r="0" b="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ALPEX_Propozim_Page_8.jpg"/>
                    <pic:cNvPicPr/>
                  </pic:nvPicPr>
                  <pic:blipFill>
                    <a:blip r:embed="rId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870932" cy="573633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64211FE5" wp14:editId="27BDF942">
            <wp:extent cx="5810376" cy="4681728"/>
            <wp:effectExtent l="0" t="0" r="0" b="508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ALPEX_Propozim_Page_9.jpg"/>
                    <pic:cNvPicPr/>
                  </pic:nvPicPr>
                  <pic:blipFill>
                    <a:blip r:embed="rId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810376" cy="468172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 w:rsidR="005C7075" w:rsidRPr="00A73628">
      <w:footerReference w:type="default" r:id="rId41"/>
      <w:pgSz w:w="12240" w:h="15840"/>
      <w:pgMar w:top="1170" w:right="1440" w:bottom="1710" w:left="1440" w:header="708" w:footer="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5AC29EEE" w14:textId="77777777" w:rsidR="006B52CD" w:rsidRDefault="006B52CD">
      <w:r>
        <w:separator/>
      </w:r>
    </w:p>
  </w:endnote>
  <w:endnote w:type="continuationSeparator" w:id="0">
    <w:p w14:paraId="03B8B2A8" w14:textId="77777777" w:rsidR="006B52CD" w:rsidRDefault="006B52CD">
      <w:r>
        <w:continuationSeparator/>
      </w:r>
    </w:p>
  </w:endnote>
  <w:endnote w:type="continuationNotice" w:id="1">
    <w:p w14:paraId="2BC17836" w14:textId="77777777" w:rsidR="006B52CD" w:rsidRDefault="006B52CD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09B1A79" w14:textId="77777777" w:rsidR="0077382C" w:rsidRDefault="0077382C">
    <w:pPr>
      <w:pStyle w:val="Footer"/>
      <w:jc w:val="center"/>
      <w:rPr>
        <w:sz w:val="20"/>
        <w:szCs w:val="20"/>
      </w:rPr>
    </w:pPr>
    <w:r>
      <w:rPr>
        <w:sz w:val="20"/>
        <w:szCs w:val="20"/>
      </w:rPr>
      <w:fldChar w:fldCharType="begin"/>
    </w:r>
    <w:r>
      <w:rPr>
        <w:sz w:val="20"/>
        <w:szCs w:val="20"/>
      </w:rPr>
      <w:instrText>PAGE   \* MERGEFORMAT</w:instrText>
    </w:r>
    <w:r>
      <w:rPr>
        <w:sz w:val="20"/>
        <w:szCs w:val="20"/>
      </w:rPr>
      <w:fldChar w:fldCharType="separate"/>
    </w:r>
    <w:r>
      <w:rPr>
        <w:noProof/>
        <w:sz w:val="20"/>
        <w:szCs w:val="20"/>
      </w:rPr>
      <w:t>2</w:t>
    </w:r>
    <w:r>
      <w:rPr>
        <w:sz w:val="20"/>
        <w:szCs w:val="20"/>
      </w:rPr>
      <w:fldChar w:fldCharType="end"/>
    </w:r>
  </w:p>
  <w:p w14:paraId="49536F72" w14:textId="77777777" w:rsidR="0077382C" w:rsidRDefault="0077382C">
    <w:pPr>
      <w:pStyle w:val="Footer"/>
    </w:pPr>
  </w:p>
  <w:p w14:paraId="20E739F0" w14:textId="77777777" w:rsidR="0077382C" w:rsidRDefault="0077382C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63378BB" w14:textId="77777777" w:rsidR="006B52CD" w:rsidRDefault="006B52CD">
      <w:r>
        <w:separator/>
      </w:r>
    </w:p>
  </w:footnote>
  <w:footnote w:type="continuationSeparator" w:id="0">
    <w:p w14:paraId="31B9C61C" w14:textId="77777777" w:rsidR="006B52CD" w:rsidRDefault="006B52CD">
      <w:r>
        <w:continuationSeparator/>
      </w:r>
    </w:p>
  </w:footnote>
  <w:footnote w:type="continuationNotice" w:id="1">
    <w:p w14:paraId="61EC0F76" w14:textId="77777777" w:rsidR="006B52CD" w:rsidRDefault="006B52CD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D88E460C"/>
    <w:lvl w:ilvl="0" w:tplc="04090001">
      <w:start w:val="1"/>
      <w:numFmt w:val="bullet"/>
      <w:lvlText w:val=""/>
      <w:lvlJc w:val="left"/>
      <w:pPr>
        <w:ind w:left="45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B0B8396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B560C9B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ADBA6F4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CDF26778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9C6669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7B807710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3E56E39C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6BD6605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93E998E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" w15:restartNumberingAfterBreak="0">
    <w:nsid w:val="00000003"/>
    <w:multiLevelType w:val="hybridMultilevel"/>
    <w:tmpl w:val="8514EC2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3" w15:restartNumberingAfterBreak="0">
    <w:nsid w:val="00000004"/>
    <w:multiLevelType w:val="hybridMultilevel"/>
    <w:tmpl w:val="D62CE8E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4" w15:restartNumberingAfterBreak="0">
    <w:nsid w:val="00000005"/>
    <w:multiLevelType w:val="hybridMultilevel"/>
    <w:tmpl w:val="7F5C5CB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31F865D2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B0369FF6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2B56E380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A9CFA52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C46E3B6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EE42080A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A580CAFE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1CAC16E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0000006"/>
    <w:multiLevelType w:val="hybridMultilevel"/>
    <w:tmpl w:val="DE18E89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0000007"/>
    <w:multiLevelType w:val="hybridMultilevel"/>
    <w:tmpl w:val="FF2A997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00000008"/>
    <w:multiLevelType w:val="hybridMultilevel"/>
    <w:tmpl w:val="5590F3E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8" w15:restartNumberingAfterBreak="0">
    <w:nsid w:val="00000009"/>
    <w:multiLevelType w:val="hybridMultilevel"/>
    <w:tmpl w:val="759ECBD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0000000A"/>
    <w:multiLevelType w:val="hybridMultilevel"/>
    <w:tmpl w:val="F6DE6B8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CA3E63D6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63A8975C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3828D03A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6C69A9E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36D04D0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BB0C6BE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4AE694C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2FC9052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0000000B"/>
    <w:multiLevelType w:val="hybridMultilevel"/>
    <w:tmpl w:val="34D4F41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5B1CBED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EFE835A0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EBE2196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EE98FC1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C1C66CC8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AF389072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0F473A6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1296709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1" w15:restartNumberingAfterBreak="0">
    <w:nsid w:val="0000000C"/>
    <w:multiLevelType w:val="hybridMultilevel"/>
    <w:tmpl w:val="E4705030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0000000D"/>
    <w:multiLevelType w:val="hybridMultilevel"/>
    <w:tmpl w:val="F39A01F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0000000E"/>
    <w:multiLevelType w:val="hybridMultilevel"/>
    <w:tmpl w:val="C02CF39E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01">
      <w:start w:val="1"/>
      <w:numFmt w:val="bullet"/>
      <w:lvlText w:val=""/>
      <w:lvlJc w:val="left"/>
      <w:pPr>
        <w:ind w:left="1800" w:hanging="180"/>
      </w:pPr>
      <w:rPr>
        <w:rFonts w:ascii="Symbol" w:hAnsi="Symbol" w:hint="default"/>
      </w:r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4" w15:restartNumberingAfterBreak="0">
    <w:nsid w:val="0000000F"/>
    <w:multiLevelType w:val="hybridMultilevel"/>
    <w:tmpl w:val="A2063794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00000010"/>
    <w:multiLevelType w:val="hybridMultilevel"/>
    <w:tmpl w:val="641CF46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00000011"/>
    <w:multiLevelType w:val="hybridMultilevel"/>
    <w:tmpl w:val="30626822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0000012"/>
    <w:multiLevelType w:val="hybridMultilevel"/>
    <w:tmpl w:val="ED14C6A2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8" w15:restartNumberingAfterBreak="0">
    <w:nsid w:val="00000013"/>
    <w:multiLevelType w:val="hybridMultilevel"/>
    <w:tmpl w:val="FEB62E60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9" w15:restartNumberingAfterBreak="0">
    <w:nsid w:val="00000014"/>
    <w:multiLevelType w:val="hybridMultilevel"/>
    <w:tmpl w:val="47D2A8B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CCD82BE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C4AE92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2AF2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D06792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148C33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130AD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29488C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490EDF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00000015"/>
    <w:multiLevelType w:val="hybridMultilevel"/>
    <w:tmpl w:val="A4FE24B4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AF281C6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7B62C5A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B6EDDE2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EAA074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4DA8B522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45D43A38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AF2ABC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3388FA2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1" w15:restartNumberingAfterBreak="0">
    <w:nsid w:val="00000016"/>
    <w:multiLevelType w:val="hybridMultilevel"/>
    <w:tmpl w:val="FF54E1D0"/>
    <w:lvl w:ilvl="0" w:tplc="ED0A2FE2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  <w:sz w:val="24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00000017"/>
    <w:multiLevelType w:val="hybridMultilevel"/>
    <w:tmpl w:val="5BC645E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00000018"/>
    <w:multiLevelType w:val="hybridMultilevel"/>
    <w:tmpl w:val="D8D4DABA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00000019"/>
    <w:multiLevelType w:val="hybridMultilevel"/>
    <w:tmpl w:val="618806F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5" w15:restartNumberingAfterBreak="0">
    <w:nsid w:val="0000001A"/>
    <w:multiLevelType w:val="hybridMultilevel"/>
    <w:tmpl w:val="04E2B1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0000001B"/>
    <w:multiLevelType w:val="hybridMultilevel"/>
    <w:tmpl w:val="F2789F3C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2CBEF40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BB88CFF2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1F70762C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2EEC96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BF64964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E3327874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84AE7734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75C47B0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7" w15:restartNumberingAfterBreak="0">
    <w:nsid w:val="0000001C"/>
    <w:multiLevelType w:val="hybridMultilevel"/>
    <w:tmpl w:val="F57EA188"/>
    <w:lvl w:ilvl="0" w:tplc="041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1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0000001D"/>
    <w:multiLevelType w:val="hybridMultilevel"/>
    <w:tmpl w:val="AFBE80A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0000001E"/>
    <w:multiLevelType w:val="hybridMultilevel"/>
    <w:tmpl w:val="7734A6DC"/>
    <w:lvl w:ilvl="0" w:tplc="C1AA1D3A">
      <w:start w:val="1"/>
      <w:numFmt w:val="bullet"/>
      <w:lvlText w:val="-"/>
      <w:lvlJc w:val="left"/>
      <w:pPr>
        <w:ind w:left="63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0000001F"/>
    <w:multiLevelType w:val="hybridMultilevel"/>
    <w:tmpl w:val="53880B54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1" w15:restartNumberingAfterBreak="0">
    <w:nsid w:val="00000020"/>
    <w:multiLevelType w:val="hybridMultilevel"/>
    <w:tmpl w:val="6F9C3D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00000021"/>
    <w:multiLevelType w:val="hybridMultilevel"/>
    <w:tmpl w:val="09D6B478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00000022"/>
    <w:multiLevelType w:val="hybridMultilevel"/>
    <w:tmpl w:val="01767C7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34" w15:restartNumberingAfterBreak="0">
    <w:nsid w:val="00000023"/>
    <w:multiLevelType w:val="hybridMultilevel"/>
    <w:tmpl w:val="44524F36"/>
    <w:lvl w:ilvl="0" w:tplc="04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5" w15:restartNumberingAfterBreak="0">
    <w:nsid w:val="00000024"/>
    <w:multiLevelType w:val="hybridMultilevel"/>
    <w:tmpl w:val="E04EB608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6" w15:restartNumberingAfterBreak="0">
    <w:nsid w:val="00000025"/>
    <w:multiLevelType w:val="hybridMultilevel"/>
    <w:tmpl w:val="C17C4130"/>
    <w:lvl w:ilvl="0" w:tplc="04090001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364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84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04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524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44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64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84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04" w:hanging="360"/>
      </w:pPr>
      <w:rPr>
        <w:rFonts w:ascii="Wingdings" w:hAnsi="Wingdings" w:hint="default"/>
      </w:rPr>
    </w:lvl>
  </w:abstractNum>
  <w:abstractNum w:abstractNumId="37" w15:restartNumberingAfterBreak="0">
    <w:nsid w:val="00000026"/>
    <w:multiLevelType w:val="hybridMultilevel"/>
    <w:tmpl w:val="3A8A154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00000027"/>
    <w:multiLevelType w:val="hybridMultilevel"/>
    <w:tmpl w:val="9550C07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3C9C6B0F"/>
    <w:multiLevelType w:val="hybridMultilevel"/>
    <w:tmpl w:val="547A1DE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27"/>
  </w:num>
  <w:num w:numId="2">
    <w:abstractNumId w:val="2"/>
  </w:num>
  <w:num w:numId="3">
    <w:abstractNumId w:val="8"/>
  </w:num>
  <w:num w:numId="4">
    <w:abstractNumId w:val="3"/>
  </w:num>
  <w:num w:numId="5">
    <w:abstractNumId w:val="4"/>
  </w:num>
  <w:num w:numId="6">
    <w:abstractNumId w:val="1"/>
  </w:num>
  <w:num w:numId="7">
    <w:abstractNumId w:val="6"/>
  </w:num>
  <w:num w:numId="8">
    <w:abstractNumId w:val="10"/>
  </w:num>
  <w:num w:numId="9">
    <w:abstractNumId w:val="9"/>
  </w:num>
  <w:num w:numId="10">
    <w:abstractNumId w:val="7"/>
  </w:num>
  <w:num w:numId="11">
    <w:abstractNumId w:val="11"/>
  </w:num>
  <w:num w:numId="12">
    <w:abstractNumId w:val="13"/>
  </w:num>
  <w:num w:numId="13">
    <w:abstractNumId w:val="33"/>
  </w:num>
  <w:num w:numId="14">
    <w:abstractNumId w:val="35"/>
  </w:num>
  <w:num w:numId="15">
    <w:abstractNumId w:val="16"/>
  </w:num>
  <w:num w:numId="16">
    <w:abstractNumId w:val="15"/>
  </w:num>
  <w:num w:numId="17">
    <w:abstractNumId w:val="14"/>
  </w:num>
  <w:num w:numId="18">
    <w:abstractNumId w:val="5"/>
  </w:num>
  <w:num w:numId="19">
    <w:abstractNumId w:val="23"/>
  </w:num>
  <w:num w:numId="20">
    <w:abstractNumId w:val="12"/>
  </w:num>
  <w:num w:numId="21">
    <w:abstractNumId w:val="39"/>
  </w:num>
  <w:num w:numId="22">
    <w:abstractNumId w:val="32"/>
  </w:num>
  <w:num w:numId="23">
    <w:abstractNumId w:val="0"/>
  </w:num>
  <w:num w:numId="24">
    <w:abstractNumId w:val="18"/>
  </w:num>
  <w:num w:numId="25">
    <w:abstractNumId w:val="17"/>
  </w:num>
  <w:num w:numId="26">
    <w:abstractNumId w:val="25"/>
  </w:num>
  <w:num w:numId="27">
    <w:abstractNumId w:val="26"/>
  </w:num>
  <w:num w:numId="28">
    <w:abstractNumId w:val="28"/>
  </w:num>
  <w:num w:numId="29">
    <w:abstractNumId w:val="24"/>
  </w:num>
  <w:num w:numId="30">
    <w:abstractNumId w:val="21"/>
  </w:num>
  <w:num w:numId="31">
    <w:abstractNumId w:val="20"/>
  </w:num>
  <w:num w:numId="32">
    <w:abstractNumId w:val="30"/>
  </w:num>
  <w:num w:numId="33">
    <w:abstractNumId w:val="31"/>
  </w:num>
  <w:num w:numId="34">
    <w:abstractNumId w:val="19"/>
  </w:num>
  <w:num w:numId="35">
    <w:abstractNumId w:val="22"/>
  </w:num>
  <w:num w:numId="36">
    <w:abstractNumId w:val="29"/>
  </w:num>
  <w:num w:numId="37">
    <w:abstractNumId w:val="37"/>
  </w:num>
  <w:num w:numId="38">
    <w:abstractNumId w:val="36"/>
  </w:num>
  <w:num w:numId="39">
    <w:abstractNumId w:val="34"/>
  </w:num>
  <w:num w:numId="40">
    <w:abstractNumId w:val="3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075"/>
    <w:rsid w:val="0001533A"/>
    <w:rsid w:val="00024E85"/>
    <w:rsid w:val="000804F9"/>
    <w:rsid w:val="000A4934"/>
    <w:rsid w:val="000B73CA"/>
    <w:rsid w:val="000C4EA9"/>
    <w:rsid w:val="0016304A"/>
    <w:rsid w:val="001E0AE5"/>
    <w:rsid w:val="0022319F"/>
    <w:rsid w:val="002247E9"/>
    <w:rsid w:val="00225FD6"/>
    <w:rsid w:val="002428D5"/>
    <w:rsid w:val="002B5DA2"/>
    <w:rsid w:val="002E6D8F"/>
    <w:rsid w:val="00313A15"/>
    <w:rsid w:val="003E2F9E"/>
    <w:rsid w:val="003F01FD"/>
    <w:rsid w:val="003F50B2"/>
    <w:rsid w:val="0045690E"/>
    <w:rsid w:val="004618D4"/>
    <w:rsid w:val="004C6A25"/>
    <w:rsid w:val="00557538"/>
    <w:rsid w:val="00571D04"/>
    <w:rsid w:val="005C7075"/>
    <w:rsid w:val="005C7A51"/>
    <w:rsid w:val="0067673C"/>
    <w:rsid w:val="00696C6D"/>
    <w:rsid w:val="006B52CD"/>
    <w:rsid w:val="006D192E"/>
    <w:rsid w:val="007214A0"/>
    <w:rsid w:val="00746EBE"/>
    <w:rsid w:val="00757400"/>
    <w:rsid w:val="0077382C"/>
    <w:rsid w:val="00777888"/>
    <w:rsid w:val="008751D5"/>
    <w:rsid w:val="0090231D"/>
    <w:rsid w:val="00922B94"/>
    <w:rsid w:val="009928E4"/>
    <w:rsid w:val="00A73628"/>
    <w:rsid w:val="00A9264A"/>
    <w:rsid w:val="00B76B1F"/>
    <w:rsid w:val="00C45D31"/>
    <w:rsid w:val="00C60AE3"/>
    <w:rsid w:val="00CA354B"/>
    <w:rsid w:val="00D063C8"/>
    <w:rsid w:val="00D15A0B"/>
    <w:rsid w:val="00D62A50"/>
    <w:rsid w:val="00E43513"/>
    <w:rsid w:val="00EC2097"/>
    <w:rsid w:val="00EF29AB"/>
    <w:rsid w:val="00F050F8"/>
    <w:rsid w:val="00F47DE9"/>
    <w:rsid w:val="00F52A03"/>
    <w:rsid w:val="00F91E5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35E8371C"/>
  <w15:docId w15:val="{2CDD94DB-B4BF-44F2-AB1A-675D7F500D8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pPr>
      <w:keepNext/>
      <w:keepLines/>
      <w:spacing w:before="40"/>
      <w:outlineLvl w:val="3"/>
    </w:pPr>
    <w:rPr>
      <w:rFonts w:ascii="Calibri Light" w:eastAsia="SimSun" w:hAnsi="Calibri Light" w:cs="SimSun"/>
      <w:i/>
      <w:iCs/>
      <w:color w:val="2E74B5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basedOn w:val="DefaultParagraphFont"/>
    <w:link w:val="Heading2"/>
    <w:rPr>
      <w:rFonts w:ascii="Arial" w:eastAsia="Times New Roman" w:hAnsi="Arial" w:cs="Arial"/>
      <w:b/>
      <w:bCs/>
      <w:i/>
      <w:iCs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rPr>
      <w:rFonts w:ascii="Calibri Light" w:eastAsia="SimSun" w:hAnsi="Calibri Light" w:cs="SimSun"/>
      <w:i/>
      <w:iCs/>
      <w:color w:val="2E74B5"/>
      <w:sz w:val="24"/>
      <w:szCs w:val="24"/>
    </w:rPr>
  </w:style>
  <w:style w:type="paragraph" w:styleId="BodyText">
    <w:name w:val="Body Text"/>
    <w:basedOn w:val="Normal"/>
    <w:link w:val="BodyTextChar"/>
    <w:pPr>
      <w:spacing w:after="120"/>
    </w:pPr>
    <w:rPr>
      <w:lang w:val="en-GB"/>
    </w:rPr>
  </w:style>
  <w:style w:type="character" w:customStyle="1" w:styleId="BodyTextChar">
    <w:name w:val="Body Text Char"/>
    <w:basedOn w:val="DefaultParagraphFont"/>
    <w:link w:val="BodyText"/>
    <w:rPr>
      <w:rFonts w:ascii="Times New Roman" w:eastAsia="Times New Roman" w:hAnsi="Times New Roman" w:cs="Times New Roman"/>
      <w:sz w:val="24"/>
      <w:szCs w:val="24"/>
      <w:lang w:val="en-GB"/>
    </w:rPr>
  </w:style>
  <w:style w:type="paragraph" w:styleId="ListParagraph">
    <w:name w:val="List Paragraph"/>
    <w:basedOn w:val="Normal"/>
    <w:uiPriority w:val="99"/>
    <w:qFormat/>
    <w:pPr>
      <w:ind w:left="720"/>
    </w:pPr>
  </w:style>
  <w:style w:type="paragraph" w:styleId="Footer">
    <w:name w:val="footer"/>
    <w:basedOn w:val="Normal"/>
    <w:link w:val="FooterChar"/>
    <w:uiPriority w:val="99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Pr>
      <w:color w:val="0563C1"/>
      <w:u w:val="single"/>
    </w:rPr>
  </w:style>
  <w:style w:type="paragraph" w:styleId="NoSpacing">
    <w:name w:val="No Spacing"/>
    <w:uiPriority w:val="99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CommentReference">
    <w:name w:val="annotation reference"/>
    <w:uiPriority w:val="99"/>
    <w:rPr>
      <w:sz w:val="16"/>
      <w:szCs w:val="16"/>
    </w:rPr>
  </w:style>
  <w:style w:type="paragraph" w:styleId="CommentText">
    <w:name w:val="annotation text"/>
    <w:basedOn w:val="Normal"/>
    <w:link w:val="CommentTextChar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rPr>
      <w:rFonts w:ascii="Times New Roman" w:eastAsia="Times New Roman" w:hAnsi="Times New Roman" w:cs="Times New Roman"/>
      <w:sz w:val="20"/>
      <w:szCs w:val="20"/>
    </w:rPr>
  </w:style>
  <w:style w:type="paragraph" w:styleId="BalloonText">
    <w:name w:val="Balloon Text"/>
    <w:basedOn w:val="Normal"/>
    <w:link w:val="BalloonTextChar"/>
    <w:uiPriority w:val="99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Pr>
      <w:rFonts w:ascii="Segoe UI" w:eastAsia="Times New Roman" w:hAnsi="Segoe UI" w:cs="Segoe UI"/>
      <w:sz w:val="18"/>
      <w:szCs w:val="18"/>
    </w:rPr>
  </w:style>
  <w:style w:type="paragraph" w:styleId="Header">
    <w:name w:val="header"/>
    <w:basedOn w:val="Normal"/>
    <w:link w:val="HeaderChar"/>
    <w:uiPriority w:val="99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Pr>
      <w:rFonts w:ascii="Times New Roman" w:eastAsia="Times New Roman" w:hAnsi="Times New Roman" w:cs="Times New Roman"/>
      <w:sz w:val="24"/>
      <w:szCs w:val="24"/>
    </w:rPr>
  </w:style>
  <w:style w:type="paragraph" w:styleId="BodyTextIndent3">
    <w:name w:val="Body Text Indent 3"/>
    <w:basedOn w:val="Normal"/>
    <w:link w:val="BodyTextIndent3Char"/>
    <w:pPr>
      <w:spacing w:after="120"/>
      <w:ind w:left="360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rPr>
      <w:rFonts w:ascii="Times New Roman" w:eastAsia="Times New Roman" w:hAnsi="Times New Roman" w:cs="Times New Roman"/>
      <w:sz w:val="16"/>
      <w:szCs w:val="16"/>
    </w:rPr>
  </w:style>
  <w:style w:type="table" w:styleId="TableGrid">
    <w:name w:val="Table Grid"/>
    <w:basedOn w:val="TableNormal"/>
    <w:uiPriority w:val="39"/>
    <w:pPr>
      <w:spacing w:after="0" w:line="240" w:lineRule="auto"/>
    </w:pPr>
    <w:rPr>
      <w:lang w:val="de-AT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cf01">
    <w:name w:val="cf01"/>
    <w:rPr>
      <w:rFonts w:ascii="Segoe UI" w:eastAsia="Calibri" w:hAnsi="Segoe UI" w:cs="Segoe UI" w:hint="default"/>
      <w:sz w:val="18"/>
      <w:szCs w:val="18"/>
    </w:rPr>
  </w:style>
  <w:style w:type="paragraph" w:styleId="Revision">
    <w:name w:val="Revision"/>
    <w:uiPriority w:val="9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Default">
    <w:name w:val="Default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character" w:customStyle="1" w:styleId="markedcontent">
    <w:name w:val="markedcontent"/>
    <w:basedOn w:val="DefaultParagraphFont"/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2428D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2428D5"/>
    <w:rPr>
      <w:rFonts w:ascii="Times New Roman" w:eastAsia="Times New Roman" w:hAnsi="Times New Roman" w:cs="Times New Roman"/>
      <w:b/>
      <w:bCs/>
      <w:sz w:val="20"/>
      <w:szCs w:val="20"/>
      <w:lang w:val="sq-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styles" Target="styles.xml"/><Relationship Id="rId39" Type="http://schemas.openxmlformats.org/officeDocument/2006/relationships/image" Target="media/image9.jpg"/><Relationship Id="rId21" Type="http://schemas.openxmlformats.org/officeDocument/2006/relationships/customXml" Target="../customXml/item21.xml"/><Relationship Id="rId34" Type="http://schemas.openxmlformats.org/officeDocument/2006/relationships/image" Target="media/image4.jpg"/><Relationship Id="rId42" Type="http://schemas.openxmlformats.org/officeDocument/2006/relationships/fontTable" Target="fontTable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footnotes" Target="footnotes.xml"/><Relationship Id="rId41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image" Target="media/image2.jpg"/><Relationship Id="rId37" Type="http://schemas.openxmlformats.org/officeDocument/2006/relationships/image" Target="media/image7.jpg"/><Relationship Id="rId40" Type="http://schemas.openxmlformats.org/officeDocument/2006/relationships/image" Target="media/image10.jpg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webSettings" Target="webSettings.xml"/><Relationship Id="rId36" Type="http://schemas.openxmlformats.org/officeDocument/2006/relationships/image" Target="media/image6.jpg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image" Target="media/image1.png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settings" Target="settings.xml"/><Relationship Id="rId30" Type="http://schemas.openxmlformats.org/officeDocument/2006/relationships/endnotes" Target="endnotes.xml"/><Relationship Id="rId35" Type="http://schemas.openxmlformats.org/officeDocument/2006/relationships/image" Target="media/image5.jpg"/><Relationship Id="rId43" Type="http://schemas.openxmlformats.org/officeDocument/2006/relationships/theme" Target="theme/theme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numbering" Target="numbering.xml"/><Relationship Id="rId33" Type="http://schemas.openxmlformats.org/officeDocument/2006/relationships/image" Target="media/image3.jpg"/><Relationship Id="rId38" Type="http://schemas.openxmlformats.org/officeDocument/2006/relationships/image" Target="media/image8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287</Nr_x002e__x0020_akti>
    <Data_x0020_e_x0020_Krijimit xmlns="0e656187-b300-4fb0-8bf4-3a50f872073c">2023-11-03T11:40:26Z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2023-11-02T23:00:00Z</Date_x0020_protokolli>
    <Titulli xmlns="0e656187-b300-4fb0-8bf4-3a50f872073c">Mbi propozimin për miratimin e metodologjisë për përcaktimin e strukturës së tarifave në Alpex dhe miratimin e listës së tarifave</Titulli>
    <Modifikuesi xmlns="0e656187-b300-4fb0-8bf4-3a50f872073c">alma.lisaku</Modifikuesi>
    <Nr_x002e__x0020_prot_x0020_QBZ xmlns="0e656187-b300-4fb0-8bf4-3a50f872073c">1646/1</Nr_x002e__x0020_prot_x0020_QBZ>
    <Data_x0020_e_x0020_Modifikimit xmlns="0e656187-b300-4fb0-8bf4-3a50f872073c">2023-11-06T08:36:34Z</Data_x0020_e_x0020_Modifikimit>
    <Dekretuar xmlns="0e656187-b300-4fb0-8bf4-3a50f872073c">false</Dekretuar>
    <Data xmlns="0e656187-b300-4fb0-8bf4-3a50f872073c">2023-10-08T22:00:00Z</Data>
    <Nr_x002e__x0020_protokolli_x0020_i_x0020_aktit xmlns="0e656187-b300-4fb0-8bf4-3a50f872073c">2355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22AD7E6BB39A492F9C0A175EEA3CEC47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4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22AD7E6BB39A492F9C0A175EEA3CEC47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1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6D242165-B6E9-4C37-92A4-6A35CA3E5DA3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B173D8DA-4EB8-47A2-84DD-953F5E5E5428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07879F49-7D85-48E0-AA49-6F653D88DFED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9E43685D-3E88-48CA-9EA0-B5F500D17155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FAEF5BD3-1AB3-4CBC-B4D4-DC46E63588C9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E938480E-6FF0-4446-8729-B6CB5FC13D6A}">
  <ds:schemaRefs>
    <ds:schemaRef ds:uri="http://schemas.microsoft.com/office/2006/metadata/properties"/>
    <ds:schemaRef ds:uri="http://schemas.microsoft.com/office/infopath/2007/PartnerControls"/>
    <ds:schemaRef ds:uri="0e656187-b300-4fb0-8bf4-3a50f872073c"/>
  </ds:schemaRefs>
</ds:datastoreItem>
</file>

<file path=customXml/itemProps7.xml><?xml version="1.0" encoding="utf-8"?>
<ds:datastoreItem xmlns:ds="http://schemas.openxmlformats.org/officeDocument/2006/customXml" ds:itemID="{DCE0111D-4277-49C2-AD9D-9666551EA6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8.xml><?xml version="1.0" encoding="utf-8"?>
<ds:datastoreItem xmlns:ds="http://schemas.openxmlformats.org/officeDocument/2006/customXml" ds:itemID="{73A9FD2C-E0AE-4619-BA79-98B1E765CCFF}">
  <ds:schemaRefs>
    <ds:schemaRef ds:uri="http://www.wps.cn/android/officeDocument/2013/mofficeCustomData"/>
  </ds:schemaRefs>
</ds:datastoreItem>
</file>

<file path=customXml/itemProps9.xml><?xml version="1.0" encoding="utf-8"?>
<ds:datastoreItem xmlns:ds="http://schemas.openxmlformats.org/officeDocument/2006/customXml" ds:itemID="{4F1A0DE8-55C7-4EDD-8A48-9976A4A1D4EB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A0467E79-EC2C-4A91-8DFE-0F4CC786AA39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8F9A912C-5D96-4DA4-B430-EDDE7CFA5B91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BB839275-2CB7-474A-894B-CCAF4A46FC53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89BCD1EE-C582-4CF7-BD9E-2BFB02E861DB}">
  <ds:schemaRefs>
    <ds:schemaRef ds:uri="http://schemas.microsoft.com/sharepoint/v3/contenttype/forms"/>
  </ds:schemaRefs>
</ds:datastoreItem>
</file>

<file path=customXml/itemProps14.xml><?xml version="1.0" encoding="utf-8"?>
<ds:datastoreItem xmlns:ds="http://schemas.openxmlformats.org/officeDocument/2006/customXml" ds:itemID="{E47F967D-3C5B-4C01-91F1-336CC5C6BB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15.xml><?xml version="1.0" encoding="utf-8"?>
<ds:datastoreItem xmlns:ds="http://schemas.openxmlformats.org/officeDocument/2006/customXml" ds:itemID="{F52FD554-E8B1-4C5B-96F0-A1F28448075D}">
  <ds:schemaRefs>
    <ds:schemaRef ds:uri="http://schemas.microsoft.com/sharepoint/v3/contenttype/forms"/>
  </ds:schemaRefs>
</ds:datastoreItem>
</file>

<file path=customXml/itemProps16.xml><?xml version="1.0" encoding="utf-8"?>
<ds:datastoreItem xmlns:ds="http://schemas.openxmlformats.org/officeDocument/2006/customXml" ds:itemID="{D5FD953F-ECB5-40A2-8EF7-095E68873752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AE2F7340-36D1-4C20-AFD8-E7565C156E69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82B8A3B0-0F62-416F-9BCE-2684D604E96A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60CAF9EF-5242-4F17-8B83-2CDC3B290FDB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214B2925-A415-4444-A5D2-04F9996C3E9B}">
  <ds:schemaRefs>
    <ds:schemaRef ds:uri="http://www.wps.cn/android/officeDocument/2013/mofficeCustomData"/>
  </ds:schemaRefs>
</ds:datastoreItem>
</file>

<file path=customXml/itemProps21.xml><?xml version="1.0" encoding="utf-8"?>
<ds:datastoreItem xmlns:ds="http://schemas.openxmlformats.org/officeDocument/2006/customXml" ds:itemID="{DA7DE164-EBE1-48F2-BAE7-9CD3968FD171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489800F3-E0A0-4C0D-90D2-D24472D1B7C7}">
  <ds:schemaRefs>
    <ds:schemaRef ds:uri="http://www.wps.cn/android/officeDocument/2013/mofficeCustomData"/>
  </ds:schemaRefs>
</ds:datastoreItem>
</file>

<file path=customXml/itemProps23.xml><?xml version="1.0" encoding="utf-8"?>
<ds:datastoreItem xmlns:ds="http://schemas.openxmlformats.org/officeDocument/2006/customXml" ds:itemID="{1FA1C084-904F-4755-9B70-9AE6849DC8D4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192145D9-C10A-4207-9FEB-2F3378E65973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</TotalTime>
  <Pages>11</Pages>
  <Words>943</Words>
  <Characters>5376</Characters>
  <Application>Microsoft Office Word</Application>
  <DocSecurity>0</DocSecurity>
  <Lines>44</Lines>
  <Paragraphs>12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Mbi propozimin për miratimin e metodologjisë për përcaktimin e strukturës së tarifave në Alpex dhe miratimin e listës së tarifave</vt:lpstr>
    </vt:vector>
  </TitlesOfParts>
  <Company>Hewlett-Packard Company</Company>
  <LinksUpToDate>false</LinksUpToDate>
  <CharactersWithSpaces>6307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Mbi propozimin për miratimin e metodologjisë për përcaktimin e strukturës së tarifave në Alpex dhe miratimin e listës së tarifave</dc:title>
  <dc:creator>DJZM</dc:creator>
  <cp:lastModifiedBy>Rovena Lipe</cp:lastModifiedBy>
  <cp:revision>3</cp:revision>
  <cp:lastPrinted>2023-08-07T11:39:00Z</cp:lastPrinted>
  <dcterms:created xsi:type="dcterms:W3CDTF">2024-06-13T11:00:00Z</dcterms:created>
  <dcterms:modified xsi:type="dcterms:W3CDTF">2024-06-13T11:04:00Z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e52cd9e8e5b54c3ab9b88637ed1748eb</vt:lpwstr>
  </property>
</Properties>
</file>