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003D783C" w14:textId="77777777" w:rsidR="002D3C34" w:rsidRPr="002D3C34" w:rsidRDefault="002B5852" w:rsidP="002D3C34">
      <w:pPr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</w:pPr>
      <w:r w:rsidRPr="002D3C34">
        <w:rPr>
          <w:rFonts w:ascii="Garamond" w:hAnsi="Garamond"/>
          <w:sz w:val="24"/>
          <w:szCs w:val="24"/>
        </w:rPr>
        <w:t xml:space="preserve"> </w:t>
      </w:r>
      <w:r w:rsidR="002D3C34"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VENDIM</w:t>
      </w:r>
    </w:p>
    <w:p w14:paraId="513A576F" w14:textId="7D67A9B4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 xml:space="preserve">Nr. 369, </w:t>
      </w:r>
      <w:r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d</w:t>
      </w: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atë 26.12.2023</w:t>
      </w:r>
    </w:p>
    <w:p w14:paraId="21A18A91" w14:textId="77777777" w:rsid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</w:pPr>
    </w:p>
    <w:p w14:paraId="17E6FE8F" w14:textId="37770D9C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MBI</w:t>
      </w:r>
      <w:r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 xml:space="preserve"> </w:t>
      </w: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 xml:space="preserve">CAKTIMIN E ROLIT TË AGJENTIT TË TRANSFERIMIT </w:t>
      </w:r>
      <w:r w:rsidRPr="001C6D55">
        <w:rPr>
          <w:rFonts w:ascii="Garamond" w:hAnsi="Garamond" w:cs="Times New Roman"/>
          <w:b/>
          <w:bCs/>
          <w:i/>
          <w:iCs/>
          <w:color w:val="000000"/>
          <w:sz w:val="24"/>
          <w:szCs w:val="24"/>
          <w:lang w:val="en-US"/>
        </w:rPr>
        <w:t>(SHIPPING AGENT)</w:t>
      </w: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 xml:space="preserve"> PËR BASHKIMIN E TREGJEVE TË ENERGJISË ELEKTRIKE </w:t>
      </w:r>
    </w:p>
    <w:p w14:paraId="13C07776" w14:textId="03C629C2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SHQIPËRI</w:t>
      </w:r>
      <w:r w:rsidR="001C6D55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–</w:t>
      </w: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KOSOVË</w:t>
      </w:r>
    </w:p>
    <w:p w14:paraId="3AE7CABB" w14:textId="77777777" w:rsid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</w:p>
    <w:p w14:paraId="59B3B698" w14:textId="033146BD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Në mbështetje të nenit 16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të ligjit nr. 43/2015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“Për sektorin e energjisë elektrike”, 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të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ndryshuar;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neneve 5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g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e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rma “k”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dhe 6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g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e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rma “k”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të 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“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Rregullores së kërkesave dhe procedurave për përcaktimin e operatorit të emëruar të tregut të energjisë elektrike (NEMO)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”,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si dhe rolet e përgjegjësitë e NEMO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-s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dhe </w:t>
      </w:r>
      <w:r w:rsidR="001C6D5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Operatorit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="001C6D5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Sistemit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="001C6D5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Transmetimit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="001C6D5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Energjisë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në tregun e bashkuar miratuar me vendimin e </w:t>
      </w:r>
      <w:r w:rsidR="001C6D5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Bordit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të Entit Rregullator të Energjisë (ERE) nr. 40, datë 6.3.2020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si dhe nenit 15 të “Rregullores për organizimin, funksionimin dhe procedurat e ERE-s”, miratuar me vendimin e </w:t>
      </w:r>
      <w:r w:rsidR="001C6D5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Bordit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të ERE-s nr. 96, datë 17.6.2016; Bordi i ERE-s, në mbledhjen e tij të datës 26.12.2023, pasi shqyrtoi relacionin me nr. 2305/11 prot., datë 21.12.2023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të përgatitur nga </w:t>
      </w:r>
      <w:r w:rsidR="001C6D5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drejtoritë teknike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“Mbi caktimin e rolit të Agjentit të Transferimit </w:t>
      </w:r>
      <w:r w:rsidRPr="001C6D55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 xml:space="preserve">(Shipping Agent)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për bashkimin e tregjeve të energjisë elektrike Shqipëri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–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Kosovë”,</w:t>
      </w:r>
    </w:p>
    <w:p w14:paraId="5E70BF0E" w14:textId="7070729B" w:rsidR="002D3C34" w:rsidRPr="001C6D55" w:rsidRDefault="001C6D55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1C6D55">
        <w:rPr>
          <w:rFonts w:ascii="Garamond" w:hAnsi="Garamond" w:cs="Times New Roman"/>
          <w:color w:val="000000"/>
          <w:sz w:val="24"/>
          <w:szCs w:val="24"/>
          <w:lang w:val="en-US"/>
        </w:rPr>
        <w:t>konstatoi se:</w:t>
      </w:r>
    </w:p>
    <w:p w14:paraId="265E741F" w14:textId="5F2E818E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ALPEX sh.a., nëpërmjet shkresës nr. 400 prot., datë 10.11.2023, të protokolluar në ERE me nr. 2408 prot., datë 15.11.2023, ka depozituar kërkesën me lënd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ë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: “Mbi caktimin e rolit të Agjentit të Transferimit </w:t>
      </w:r>
      <w:r w:rsidRPr="001C6D55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(</w:t>
      </w:r>
      <w:r w:rsidR="001C6D55" w:rsidRPr="001C6D55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Shipping Agent</w:t>
      </w:r>
      <w:r w:rsidRPr="001C6D55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)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për bashkimin e tregjeve të energjisë elektrike të Shqipërisë dhe Kosovës”.</w:t>
      </w:r>
    </w:p>
    <w:p w14:paraId="1099A2A8" w14:textId="071C2766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ERE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me qëllim realizimin e procesit të konsultimit publik të kërkesës së parashtruar nga ALPEX sh.a.</w:t>
      </w:r>
      <w:r w:rsidR="001C6D55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për</w:t>
      </w:r>
      <w:r w:rsidR="00BC61E2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caktimin e rolit të agjentit të transferimit </w:t>
      </w:r>
      <w:r w:rsidRPr="001C6D55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(</w:t>
      </w:r>
      <w:r w:rsidR="001C6D55" w:rsidRPr="001C6D55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Shipping Agent</w:t>
      </w:r>
      <w:r w:rsidRPr="001C6D55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 xml:space="preserve">)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për bashkimin e tregjeve të energjisë elektrike Shqipëri–Kosovë, ka realizuar publikimin në faqen zyrtare të internetit të ERE-s në rubrikën konsultime në datën 17.11.2023.</w:t>
      </w:r>
    </w:p>
    <w:p w14:paraId="7101AEE4" w14:textId="744B186E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Në këtë proces konsultimi OST sh.a. nëpërmjet shkresës nr. 6116 prot., datë 30.11.2023, protokolluar në ERE me nr. 2408/1 prot., datë 4.12.2023, me lëndë: “Në lidhje me kërkesën e ALPEX për caktimin e rolit të Agjentit të Transferimit </w:t>
      </w:r>
      <w:r w:rsidRPr="003779F1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(</w:t>
      </w:r>
      <w:r w:rsidR="003779F1" w:rsidRPr="003779F1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Shipping Agent</w:t>
      </w:r>
      <w:r w:rsidRPr="003779F1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)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për bashkimin e tregjeve të energjisë elektrike Shqipëri–Kosovë”,</w:t>
      </w:r>
      <w:r w:rsidR="00BC61E2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shprehet se: “Nisur dhe nga eksperienca e vendeve evropiane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sikurse e ka përmendur ALPEX sh.a. në shkresën e saj, kjo kërkesë ka mbështetjen e plotë të OST sh.a., e cila shprehet dakord me marrjen e këtij roli nga ana e ALPEX sh.a., për bashkimin e tregjeve të energjisë Shqipëri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–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Kosovë”.</w:t>
      </w:r>
    </w:p>
    <w:p w14:paraId="689F52F1" w14:textId="6D2DB00D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ERE, </w:t>
      </w:r>
      <w:r w:rsidR="008E1D4F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Rregullatori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i Kosovës (ZRRE)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si dhe operatorët respektivë të rrjetit të transmetimit OST sh.a. dhe KOSTT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në datën 21.10.2021, kanë nënshkruar marrëveshjen kornizë “Mbi bashkimin e tregjeve të energjisë elektrike të Shqipërisë dhe 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Kosovës”.</w:t>
      </w:r>
    </w:p>
    <w:p w14:paraId="433DD9F7" w14:textId="43F172EF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Bordi i ERE-s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me vendimin nr. 347, datë 27.12.2022, vendosi miratimin e Rregullave të Tregut të Energjisë elektrike (</w:t>
      </w:r>
      <w:r w:rsidR="002B0F18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rregullat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e ALPEX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-it,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përkufizimet, procedura e tregtimit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si dhe procedura e klerimit dhe </w:t>
      </w:r>
      <w:r w:rsidR="002B0F18">
        <w:rPr>
          <w:rFonts w:ascii="Garamond" w:hAnsi="Garamond" w:cs="Times New Roman"/>
          <w:color w:val="000000"/>
          <w:sz w:val="24"/>
          <w:szCs w:val="24"/>
          <w:lang w:val="en-US"/>
        </w:rPr>
        <w:t>të s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hlyerjes). Këto rregulla janë miratuar njëkohësisht dhe nga Rregullatori i Kosovës (ZRRE)</w:t>
      </w:r>
      <w:r w:rsidR="008E1D4F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pasi shërbejnë për operimin e ALPEX</w:t>
      </w:r>
      <w:r w:rsidR="008E1D4F">
        <w:rPr>
          <w:rFonts w:ascii="Garamond" w:hAnsi="Garamond" w:cs="Times New Roman"/>
          <w:color w:val="000000"/>
          <w:sz w:val="24"/>
          <w:szCs w:val="24"/>
          <w:lang w:val="en-US"/>
        </w:rPr>
        <w:t>-it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në të dy</w:t>
      </w:r>
      <w:r w:rsidR="008E1D4F">
        <w:rPr>
          <w:rFonts w:ascii="Garamond" w:hAnsi="Garamond" w:cs="Times New Roman"/>
          <w:color w:val="000000"/>
          <w:sz w:val="24"/>
          <w:szCs w:val="24"/>
          <w:lang w:val="en-US"/>
        </w:rPr>
        <w:t>ja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vendet.</w:t>
      </w:r>
    </w:p>
    <w:p w14:paraId="36DFC095" w14:textId="4B3A2D14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Bordi i ERE-s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me vendimin nr. 228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datë 17.7.2023, vendosi përcaktimin e ALPEX sh.a., si operator i emëruar i tregut të energjisë elektrike në tregun e bashkuar të Shqipërisë dhe 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Kosovës, nëpërmjet një vendimmarrjeje të përbashkët të 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dy rregullatorëve të Shqipërisë (ERE) dhe Kosovës (ZRRE). Bursa Shqiptare e Energjisë Elektrike 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–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ALPEX sh.a. është një shoqëri aksionare, në bashkëpronësi të </w:t>
      </w:r>
      <w:r w:rsidR="009E6309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operatorëve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="009E6309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sistemeve të transmetimit të Shqipërisë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(OST sh.a.) dhe Kosovës (KOSTT).</w:t>
      </w:r>
    </w:p>
    <w:p w14:paraId="40EBE487" w14:textId="6A770AA9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Bordi i Rregullatorëve të Komunitetit të Energjisë (ECRB)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në rekomandimin e mbledhjes 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s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ë datës 24.4.2019, ndër të tjera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në pikën 1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g</w:t>
      </w:r>
      <w:r w:rsidR="00326DF0">
        <w:rPr>
          <w:rFonts w:ascii="Garamond" w:hAnsi="Garamond" w:cs="Times New Roman"/>
          <w:color w:val="000000"/>
          <w:sz w:val="24"/>
          <w:szCs w:val="24"/>
          <w:lang w:val="en-US"/>
        </w:rPr>
        <w:t>e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rma </w:t>
      </w:r>
      <w:r w:rsidR="00326DF0">
        <w:rPr>
          <w:rFonts w:ascii="Garamond" w:hAnsi="Garamond" w:cs="Times New Roman"/>
          <w:color w:val="000000"/>
          <w:sz w:val="24"/>
          <w:szCs w:val="24"/>
          <w:lang w:val="en-US"/>
        </w:rPr>
        <w:t>“</w:t>
      </w:r>
      <w:r w:rsidR="00326DF0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c</w:t>
      </w:r>
      <w:r w:rsidR="00326DF0">
        <w:rPr>
          <w:rFonts w:ascii="Garamond" w:hAnsi="Garamond" w:cs="Times New Roman"/>
          <w:color w:val="000000"/>
          <w:sz w:val="24"/>
          <w:szCs w:val="24"/>
          <w:lang w:val="en-US"/>
        </w:rPr>
        <w:t>”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rekomandon si vijon: Për sa i takon rolit të Agjentit Transferues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="009E6309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rregullorja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CACM vlerëson: Zakonisht agjent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ë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="009E6309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transferimi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janë NEMO, por është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gjithashtu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e mundur që OST-të ta kryejnë këtë aktivitet në përputhje me </w:t>
      </w:r>
      <w:r w:rsidR="009E6309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nenin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8</w:t>
      </w:r>
      <w:r w:rsidR="009E6309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(I) të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lastRenderedPageBreak/>
        <w:t xml:space="preserve">Rregullores CACM. Për më tepër, në përputhje me nenin 68 (6) të </w:t>
      </w:r>
      <w:r w:rsidR="00C25495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rregullores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CACM, një agjent Transferimi mund të veprojë si kundër palë ndërmjet palëve të ndryshme qendrore për shkëmbimin e energjisë, nëse palët e interesuara lidhin një marrëveshje specifike për këtë qëllim. Për </w:t>
      </w:r>
      <w:r w:rsidR="00474E71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palët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Kontraktuese të Komunitetit të Energjisë rekomandohet</w:t>
      </w:r>
      <w:r w:rsidR="00474E71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gjithashtu</w:t>
      </w:r>
      <w:r w:rsidR="00474E71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t’i referohen një NEMO (d.m.th. operatori i tregut) për t’u përafruar me dispozitat e Rregullores CACM.</w:t>
      </w:r>
    </w:p>
    <w:p w14:paraId="34AAE510" w14:textId="11588E2C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Këshilli i Ministrave me </w:t>
      </w:r>
      <w:r w:rsidR="00474E71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vendimin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nr. 872, datë 27.12.2022</w:t>
      </w:r>
      <w:r w:rsidR="00326DF0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“Për disa ndryshime dhe shtesa në </w:t>
      </w:r>
      <w:r w:rsidR="00190BAE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vendimin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nr. 519, datë 13.7.2016, të Këshillit të Ministrave, </w:t>
      </w:r>
      <w:r w:rsidR="00190BAE">
        <w:rPr>
          <w:rFonts w:ascii="Garamond" w:hAnsi="Garamond" w:cs="Times New Roman"/>
          <w:color w:val="000000"/>
          <w:sz w:val="24"/>
          <w:szCs w:val="24"/>
          <w:lang w:val="en-US"/>
        </w:rPr>
        <w:t>“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Për miratimin e modelit të tregut të energjisë elektrike”, në pikën 2</w:t>
      </w:r>
      <w:r w:rsidR="00190BAE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g</w:t>
      </w:r>
      <w:r w:rsidR="00190BAE">
        <w:rPr>
          <w:rFonts w:ascii="Garamond" w:hAnsi="Garamond" w:cs="Times New Roman"/>
          <w:color w:val="000000"/>
          <w:sz w:val="24"/>
          <w:szCs w:val="24"/>
          <w:lang w:val="en-US"/>
        </w:rPr>
        <w:t>e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rma </w:t>
      </w:r>
      <w:r w:rsidR="00840810">
        <w:rPr>
          <w:rFonts w:ascii="Garamond" w:hAnsi="Garamond" w:cs="Times New Roman"/>
          <w:color w:val="000000"/>
          <w:sz w:val="24"/>
          <w:szCs w:val="24"/>
          <w:lang w:val="en-US"/>
        </w:rPr>
        <w:t>“</w:t>
      </w:r>
      <w:r w:rsidR="00840810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b</w:t>
      </w:r>
      <w:r w:rsidR="00840810">
        <w:rPr>
          <w:rFonts w:ascii="Garamond" w:hAnsi="Garamond" w:cs="Times New Roman"/>
          <w:color w:val="000000"/>
          <w:sz w:val="24"/>
          <w:szCs w:val="24"/>
          <w:lang w:val="en-US"/>
        </w:rPr>
        <w:t>”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ka përcaktuar ndër të tjera</w:t>
      </w:r>
      <w:r w:rsidR="00CE25FA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se: OST-ja të vendosë në dispozicion të tregut të organizuar një sasi minimum (50%) të kapaciteteve ndërkufitare të disponueshme, që i përket bashkimit respektiv të tregjeve.</w:t>
      </w:r>
    </w:p>
    <w:p w14:paraId="1B225E5F" w14:textId="63CCFB4D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Në këtë kontekst</w:t>
      </w:r>
      <w:r w:rsidR="003822E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="003822E9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rregullorja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e kërkesave dhe procedurave për përcaktimin e operatorit të emëruar të tregut të energjisë elektrike (NEMO)</w:t>
      </w:r>
      <w:r w:rsidR="003822E9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si dhe rolet e përgjegjësitë e NEMO-s dhe </w:t>
      </w:r>
      <w:r w:rsidR="003822E9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operatorit të sistemit të transmetimit të energjisë në tregun e bashkuar, miratuar me vendimin e ERE</w:t>
      </w:r>
      <w:r w:rsidR="003822E9">
        <w:rPr>
          <w:rFonts w:ascii="Garamond" w:hAnsi="Garamond" w:cs="Times New Roman"/>
          <w:color w:val="000000"/>
          <w:sz w:val="24"/>
          <w:szCs w:val="24"/>
          <w:lang w:val="en-US"/>
        </w:rPr>
        <w:t>-s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nr. 40/2020, përcakton se NEMO do të veprojë si palë qendrore për realizimin e shkëmbimit të energjisë, e cila rezulton nga bashkimi i tregut të ditës në avancë dhe atij brenda </w:t>
      </w:r>
      <w:r w:rsidR="00F03C6A">
        <w:rPr>
          <w:rFonts w:ascii="Garamond" w:hAnsi="Garamond" w:cs="Times New Roman"/>
          <w:color w:val="000000"/>
          <w:sz w:val="24"/>
          <w:szCs w:val="24"/>
          <w:lang w:val="en-US"/>
        </w:rPr>
        <w:t>s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ë njëjtës dite</w:t>
      </w:r>
      <w:r w:rsidR="00F03C6A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si dhe do të realizojë procesin e shlyerjes për pjesëmarrësit e tregut në dy vendet tona. Në rastin konkret bashkimi i tregut ndërmjet Shqipërisë dhe Kosovës do të realizohet me dy </w:t>
      </w:r>
      <w:r w:rsidRPr="00F03C6A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bidding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zona (zona ofertimi) dhe për të realizuar këtë bashkim do të alokohet një sasi minimale prej 50% e kapacitetit ndërkufitar të disponueshëm.</w:t>
      </w:r>
    </w:p>
    <w:p w14:paraId="108B27E6" w14:textId="6BA53F91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Në rastet kur do të ketë konxhestion në këto zona ofertimi dhe do të ketë diferencë çmimi ndërmjet tyre të ardhurat e siguruara do të mblidhen nga NEMO dhe do t’</w:t>
      </w:r>
      <w:r w:rsidR="00795201">
        <w:rPr>
          <w:rFonts w:ascii="Garamond" w:hAnsi="Garamond" w:cs="Times New Roman"/>
          <w:color w:val="000000"/>
          <w:sz w:val="24"/>
          <w:szCs w:val="24"/>
          <w:lang w:val="en-US"/>
        </w:rPr>
        <w:t>u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shpërndahen operatorëve të transmetimit proporcionalisht. Duke qenë se NEMO do të realizojë procesin e shlyerjes për pjesëmarrësit e tregut të bashkuar, do të realizojë dhe shlyerjen për operatorët e transmetimit për të ardhurat e krijuara nga konxhestioni.</w:t>
      </w:r>
    </w:p>
    <w:p w14:paraId="45865DAC" w14:textId="0FA783D8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Në të njëjtën kohë </w:t>
      </w:r>
      <w:r w:rsidR="0034319D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rregullorja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e Komisionit Europian 2015/1222, e cila vendos udhëzimet përkatëse për Alokimin e Kapaciteteve dhe Menaxhimin e Konxhestioneve (CACM) në nenin</w:t>
      </w:r>
      <w:r w:rsidR="00BC61E2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68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pika 8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përcakton se: Të gjitha palët qendrore ose agjent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ë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t transferues do të sigurojnë që të gjitha të ardhurat të cilat mblidhen nga konxhestionet do t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’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i transferohen OST-ve jo më vonë se dy jav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ë,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pas datës së shlyerjes.</w:t>
      </w:r>
    </w:p>
    <w:p w14:paraId="4EC47563" w14:textId="4CB3623D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Symbol"/>
          <w:color w:val="000000"/>
          <w:sz w:val="24"/>
          <w:szCs w:val="24"/>
          <w:lang w:val="en-US"/>
        </w:rPr>
        <w:t xml:space="preserve">-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Në këto kushte edhe ALPEX sh.a., e cila vepron si NEMO dhe si palë qendrore edhe në rastin konkret si agjent transferues duhet që të gjitha të ardhurat të cilat mblidhen nga konxhestionet do t’i transfrohen OST-ve</w:t>
      </w:r>
      <w:r w:rsidR="00BC61E2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respektive (OST sh.a. dhe KOSTT) jo më vonë se dy javë pas datës së shlyerjes. Ky element është i nevojshëm edhe me qëllim për të garantuar neutralitetin financiar të Agjentit të Transferimit në procesin e mbledhjes dhe transferimit të të ardhurave që vijnë nga konxhestionet në interkoneksion. Gjithashtu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ERE do 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të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vijojë të koordinojë punën me ZRRE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pasi kjo e fundit të përfundojë</w:t>
      </w:r>
      <w:r w:rsidR="00BC61E2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procesin e shqyrtimit të kërkesës. </w:t>
      </w:r>
    </w:p>
    <w:p w14:paraId="61D83200" w14:textId="03FD3457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Për gjithë sa më sipër, </w:t>
      </w:r>
      <w:r w:rsidR="00326DF0"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Bordi </w:t>
      </w:r>
      <w:r w:rsidRPr="00326DF0">
        <w:rPr>
          <w:rFonts w:ascii="Garamond" w:hAnsi="Garamond" w:cs="Times New Roman"/>
          <w:color w:val="000000"/>
          <w:sz w:val="24"/>
          <w:szCs w:val="24"/>
          <w:lang w:val="en-US"/>
        </w:rPr>
        <w:t>i ERE-s</w:t>
      </w:r>
    </w:p>
    <w:p w14:paraId="666889F3" w14:textId="77777777" w:rsidR="002D3C34" w:rsidRPr="00326DF0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Cs/>
          <w:color w:val="000000"/>
          <w:sz w:val="24"/>
          <w:szCs w:val="24"/>
          <w:lang w:val="en-US"/>
        </w:rPr>
      </w:pPr>
    </w:p>
    <w:p w14:paraId="3E031E70" w14:textId="53812C08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Cs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bCs/>
          <w:color w:val="000000"/>
          <w:sz w:val="24"/>
          <w:szCs w:val="24"/>
          <w:lang w:val="en-US"/>
        </w:rPr>
        <w:t>VENDOSI:</w:t>
      </w:r>
    </w:p>
    <w:p w14:paraId="1D83194F" w14:textId="77777777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Cs/>
          <w:color w:val="000000"/>
          <w:sz w:val="24"/>
          <w:szCs w:val="24"/>
          <w:lang w:val="en-US"/>
        </w:rPr>
      </w:pPr>
    </w:p>
    <w:p w14:paraId="18B392DF" w14:textId="3375D7AD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1. Caktimin e NEMO (ALPEX sh.a.) në rolin e “Agjentit të Transferimit” </w:t>
      </w:r>
      <w:r w:rsidRPr="00326DF0">
        <w:rPr>
          <w:rFonts w:ascii="Garamond" w:hAnsi="Garamond" w:cs="Times New Roman"/>
          <w:i/>
          <w:iCs/>
          <w:color w:val="000000"/>
          <w:sz w:val="24"/>
          <w:szCs w:val="24"/>
          <w:lang w:val="en-US"/>
        </w:rPr>
        <w:t>(Shipping Agent),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për bashkimin e tregjeve të energjisë elektrike të Shqipërisë dhe Kosovës.</w:t>
      </w: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 xml:space="preserve"> </w:t>
      </w:r>
    </w:p>
    <w:p w14:paraId="3C1622DE" w14:textId="20A908F8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2. Agjenti i Transferimit, të ardhurat të cilat mblidhen nga konxhestionet do t’i transferojë OST-ve</w:t>
      </w:r>
      <w:r w:rsidR="00BC61E2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respektive</w:t>
      </w:r>
      <w:r w:rsidR="00BC61E2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jo më vonë se dy javë pas datës së shlyerjes.</w:t>
      </w:r>
    </w:p>
    <w:p w14:paraId="38447EC8" w14:textId="2543B5E4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3. Efektet juridike të kësaj vendimmarrje, hynë n</w:t>
      </w:r>
      <w:r w:rsidR="0034319D">
        <w:rPr>
          <w:rFonts w:ascii="Garamond" w:hAnsi="Garamond" w:cs="Times New Roman"/>
          <w:color w:val="000000"/>
          <w:sz w:val="24"/>
          <w:szCs w:val="24"/>
          <w:lang w:val="en-US"/>
        </w:rPr>
        <w:t>ë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fuqi pas bërjes operacionale</w:t>
      </w:r>
      <w:r w:rsidR="00BC61E2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të bashkimit të tregjeve të energjisë elektrike Shqipëri</w:t>
      </w:r>
      <w:r w:rsidR="00326DF0">
        <w:rPr>
          <w:rFonts w:ascii="Garamond" w:hAnsi="Garamond" w:cs="Times New Roman"/>
          <w:color w:val="000000"/>
          <w:sz w:val="24"/>
          <w:szCs w:val="24"/>
          <w:lang w:val="en-US"/>
        </w:rPr>
        <w:t>–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Kosovë.</w:t>
      </w:r>
    </w:p>
    <w:p w14:paraId="36C09A38" w14:textId="5FBE747A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4. Drejtoria e Monitorimit të Tregut dhe Inspektimeve të njoftojë palët e interesit për vendimin e </w:t>
      </w:r>
      <w:r w:rsidR="00963CBB"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Bordit 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të ERE-s.</w:t>
      </w:r>
    </w:p>
    <w:p w14:paraId="15E92ED6" w14:textId="7184015D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lastRenderedPageBreak/>
        <w:t>Ky vendim hyn në fuqi pas botimit në Fletore</w:t>
      </w:r>
      <w:r w:rsidR="00FB77F5">
        <w:rPr>
          <w:rFonts w:ascii="Garamond" w:hAnsi="Garamond" w:cs="Times New Roman"/>
          <w:color w:val="000000"/>
          <w:sz w:val="24"/>
          <w:szCs w:val="24"/>
          <w:lang w:val="en-US"/>
        </w:rPr>
        <w:t>n</w:t>
      </w:r>
      <w:bookmarkStart w:id="0" w:name="_GoBack"/>
      <w:bookmarkEnd w:id="0"/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Zyrtare. </w:t>
      </w:r>
    </w:p>
    <w:p w14:paraId="2DB68F13" w14:textId="0B3699E4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Çdo palë e përfshirë në këtë procedurë mund t’i kërkojë ERE-s, brenda 7 ditëve kalendarike nga data e marrjes dijeni, rishikimin e vendimit të </w:t>
      </w:r>
      <w:r w:rsidR="00690C32"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Bordit</w:t>
      </w:r>
      <w:r w:rsidR="00690C32">
        <w:rPr>
          <w:rFonts w:ascii="Garamond" w:hAnsi="Garamond" w:cs="Times New Roman"/>
          <w:color w:val="000000"/>
          <w:sz w:val="24"/>
          <w:szCs w:val="24"/>
          <w:lang w:val="en-US"/>
        </w:rPr>
        <w:t>,</w:t>
      </w:r>
      <w:r w:rsidR="00690C32"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 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në rast se ka siguruar prova të reja që mund ta çojnë </w:t>
      </w:r>
      <w:r w:rsidR="00690C32"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Bordin </w:t>
      </w: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 xml:space="preserve">në marrjen e një vendimi të ndryshëm nga i mëparshmi apo për gabime materiale të konstatuara. Për këtë vendim mund të bëhet ankim në Gjykatën Administrative Tiranë, brenda 30 ditëve kalendarike nga dita e publikimit në Fletoren Zyrtare. </w:t>
      </w:r>
    </w:p>
    <w:p w14:paraId="4F9BA2BE" w14:textId="77777777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color w:val="000000"/>
          <w:sz w:val="24"/>
          <w:szCs w:val="24"/>
          <w:lang w:val="en-US"/>
        </w:rPr>
        <w:t>Ky vendim botohet në Fletoren Zyrtare.</w:t>
      </w:r>
    </w:p>
    <w:p w14:paraId="6428696D" w14:textId="1CFF0BAD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right"/>
        <w:rPr>
          <w:rFonts w:ascii="Garamond" w:hAnsi="Garamond" w:cs="Times New Roman"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bCs/>
          <w:color w:val="000000"/>
          <w:sz w:val="24"/>
          <w:szCs w:val="24"/>
          <w:lang w:val="en-US"/>
        </w:rPr>
        <w:t>KRYETAR</w:t>
      </w:r>
    </w:p>
    <w:p w14:paraId="7D616032" w14:textId="541F48E9" w:rsidR="002D3C34" w:rsidRPr="002D3C34" w:rsidRDefault="002D3C34" w:rsidP="002D3C34">
      <w:pPr>
        <w:autoSpaceDE w:val="0"/>
        <w:autoSpaceDN w:val="0"/>
        <w:adjustRightInd w:val="0"/>
        <w:spacing w:after="0" w:line="240" w:lineRule="auto"/>
        <w:ind w:firstLine="284"/>
        <w:jc w:val="right"/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</w:pPr>
      <w:r w:rsidRPr="002D3C34">
        <w:rPr>
          <w:rFonts w:ascii="Garamond" w:hAnsi="Garamond" w:cs="Times New Roman"/>
          <w:b/>
          <w:bCs/>
          <w:color w:val="000000"/>
          <w:sz w:val="24"/>
          <w:szCs w:val="24"/>
          <w:lang w:val="en-US"/>
        </w:rPr>
        <w:t>Petrit Ahmeti</w:t>
      </w:r>
    </w:p>
    <w:p w14:paraId="739C905F" w14:textId="16E721BF" w:rsidR="002B5852" w:rsidRPr="002D3C34" w:rsidRDefault="002B5852" w:rsidP="002D3C34">
      <w:pPr>
        <w:spacing w:after="0" w:line="240" w:lineRule="auto"/>
        <w:ind w:firstLine="284"/>
        <w:rPr>
          <w:rFonts w:ascii="Garamond" w:hAnsi="Garamond"/>
          <w:sz w:val="24"/>
          <w:szCs w:val="24"/>
        </w:rPr>
      </w:pPr>
    </w:p>
    <w:sectPr w:rsidR="002B5852" w:rsidRPr="002D3C34">
      <w:footerReference w:type="default" r:id="rId36"/>
      <w:pgSz w:w="12240" w:h="15840"/>
      <w:pgMar w:top="1440" w:right="1440" w:bottom="1440" w:left="1440" w:header="720" w:footer="363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705184DE" w14:textId="77777777" w:rsidR="00FB77F5" w:rsidRDefault="00FB77F5">
      <w:pPr>
        <w:spacing w:after="0" w:line="240" w:lineRule="auto"/>
      </w:pPr>
      <w:r>
        <w:separator/>
      </w:r>
    </w:p>
  </w:endnote>
  <w:endnote w:type="continuationSeparator" w:id="0">
    <w:p w14:paraId="332CD915" w14:textId="77777777" w:rsidR="00FB77F5" w:rsidRDefault="00FB77F5">
      <w:pPr>
        <w:spacing w:after="0" w:line="240" w:lineRule="auto"/>
      </w:pPr>
      <w:r>
        <w:continuationSeparator/>
      </w:r>
    </w:p>
  </w:endnote>
  <w:endnote w:type="continuationNotice" w:id="1">
    <w:p w14:paraId="7EF22242" w14:textId="77777777" w:rsidR="00FB77F5" w:rsidRDefault="00FB77F5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39C9064" w14:textId="77777777" w:rsidR="00FB77F5" w:rsidRDefault="00FB77F5">
    <w:pPr>
      <w:pStyle w:val="Footer"/>
      <w:jc w:val="center"/>
      <w:rPr>
        <w:rFonts w:ascii="Times New Roman" w:hAnsi="Times New Roman" w:cs="Times New Roman"/>
        <w:sz w:val="20"/>
        <w:szCs w:val="20"/>
      </w:rPr>
    </w:pPr>
  </w:p>
  <w:p w14:paraId="739C9068" w14:textId="77777777" w:rsidR="00FB77F5" w:rsidRDefault="00FB77F5">
    <w:pPr>
      <w:pStyle w:val="Footer"/>
      <w:jc w:val="center"/>
      <w:rPr>
        <w:rFonts w:ascii="Times New Roman" w:hAnsi="Times New Roman" w:cs="Times New Roman"/>
        <w:sz w:val="20"/>
        <w:szCs w:val="20"/>
      </w:rPr>
    </w:pPr>
    <w:r>
      <w:rPr>
        <w:rFonts w:ascii="Times New Roman" w:hAnsi="Times New Roman" w:cs="Times New Roman"/>
        <w:sz w:val="20"/>
        <w:szCs w:val="20"/>
      </w:rPr>
      <w:fldChar w:fldCharType="begin"/>
    </w:r>
    <w:r>
      <w:rPr>
        <w:rFonts w:ascii="Times New Roman" w:hAnsi="Times New Roman" w:cs="Times New Roman"/>
        <w:sz w:val="20"/>
        <w:szCs w:val="20"/>
      </w:rPr>
      <w:instrText>PAGE   \* MERGEFORMAT</w:instrText>
    </w:r>
    <w:r>
      <w:rPr>
        <w:rFonts w:ascii="Times New Roman" w:hAnsi="Times New Roman" w:cs="Times New Roman"/>
        <w:sz w:val="20"/>
        <w:szCs w:val="20"/>
      </w:rPr>
      <w:fldChar w:fldCharType="separate"/>
    </w:r>
    <w:r>
      <w:rPr>
        <w:rFonts w:ascii="Times New Roman" w:hAnsi="Times New Roman" w:cs="Times New Roman"/>
        <w:noProof/>
        <w:sz w:val="20"/>
        <w:szCs w:val="20"/>
      </w:rPr>
      <w:t>2</w:t>
    </w:r>
    <w:r>
      <w:rPr>
        <w:rFonts w:ascii="Times New Roman" w:hAnsi="Times New Roman" w:cs="Times New Roman"/>
        <w:sz w:val="20"/>
        <w:szCs w:val="20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15A0208B" w14:textId="77777777" w:rsidR="00FB77F5" w:rsidRDefault="00FB77F5">
      <w:pPr>
        <w:spacing w:after="0" w:line="240" w:lineRule="auto"/>
      </w:pPr>
      <w:r>
        <w:separator/>
      </w:r>
    </w:p>
  </w:footnote>
  <w:footnote w:type="continuationSeparator" w:id="0">
    <w:p w14:paraId="016D3C86" w14:textId="77777777" w:rsidR="00FB77F5" w:rsidRDefault="00FB77F5">
      <w:pPr>
        <w:spacing w:after="0" w:line="240" w:lineRule="auto"/>
      </w:pPr>
      <w:r>
        <w:continuationSeparator/>
      </w:r>
    </w:p>
  </w:footnote>
  <w:footnote w:type="continuationNotice" w:id="1">
    <w:p w14:paraId="5A6B4356" w14:textId="77777777" w:rsidR="00FB77F5" w:rsidRDefault="00FB77F5">
      <w:pPr>
        <w:spacing w:after="0" w:line="240" w:lineRule="auto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1B84E718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6BB0E0BA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" w15:restartNumberingAfterBreak="0">
    <w:nsid w:val="00000003"/>
    <w:multiLevelType w:val="hybridMultilevel"/>
    <w:tmpl w:val="610C687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0000004"/>
    <w:multiLevelType w:val="hybridMultilevel"/>
    <w:tmpl w:val="9550C074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00000005"/>
    <w:multiLevelType w:val="hybridMultilevel"/>
    <w:tmpl w:val="45AC3B92"/>
    <w:lvl w:ilvl="0" w:tplc="04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0000006"/>
    <w:multiLevelType w:val="hybridMultilevel"/>
    <w:tmpl w:val="83F26D5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8D20F7C"/>
    <w:multiLevelType w:val="hybridMultilevel"/>
    <w:tmpl w:val="47A4C546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num w:numId="1">
    <w:abstractNumId w:val="2"/>
  </w:num>
  <w:num w:numId="2">
    <w:abstractNumId w:val="5"/>
  </w:num>
  <w:num w:numId="3">
    <w:abstractNumId w:val="3"/>
  </w:num>
  <w:num w:numId="4">
    <w:abstractNumId w:val="6"/>
  </w:num>
  <w:num w:numId="5">
    <w:abstractNumId w:val="4"/>
  </w:num>
  <w:num w:numId="6">
    <w:abstractNumId w:val="1"/>
  </w:num>
  <w:num w:numId="7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activeWritingStyle w:appName="MSWord" w:lang="en-US" w:vendorID="64" w:dllVersion="4096" w:nlCheck="1" w:checkStyle="1"/>
  <w:proofState w:grammar="clean"/>
  <w:revisionView w:inkAnnotations="0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638F9"/>
    <w:rsid w:val="000029C4"/>
    <w:rsid w:val="00071D46"/>
    <w:rsid w:val="00100831"/>
    <w:rsid w:val="00190BAE"/>
    <w:rsid w:val="001C6D55"/>
    <w:rsid w:val="002437DA"/>
    <w:rsid w:val="002B0F18"/>
    <w:rsid w:val="002B5852"/>
    <w:rsid w:val="002D3C34"/>
    <w:rsid w:val="00326DF0"/>
    <w:rsid w:val="0034319D"/>
    <w:rsid w:val="0034457A"/>
    <w:rsid w:val="003779F1"/>
    <w:rsid w:val="003822E9"/>
    <w:rsid w:val="00474E71"/>
    <w:rsid w:val="004860B7"/>
    <w:rsid w:val="005E60D4"/>
    <w:rsid w:val="00690C32"/>
    <w:rsid w:val="007638F9"/>
    <w:rsid w:val="00795201"/>
    <w:rsid w:val="00840810"/>
    <w:rsid w:val="00890D21"/>
    <w:rsid w:val="008E1D4F"/>
    <w:rsid w:val="00927AD5"/>
    <w:rsid w:val="00963CBB"/>
    <w:rsid w:val="009C3FAA"/>
    <w:rsid w:val="009E6309"/>
    <w:rsid w:val="00A10E92"/>
    <w:rsid w:val="00B910CD"/>
    <w:rsid w:val="00BC61E2"/>
    <w:rsid w:val="00BD2FC6"/>
    <w:rsid w:val="00BF37AD"/>
    <w:rsid w:val="00C25495"/>
    <w:rsid w:val="00CE25FA"/>
    <w:rsid w:val="00D931B7"/>
    <w:rsid w:val="00E611F9"/>
    <w:rsid w:val="00E76BB2"/>
    <w:rsid w:val="00F03C6A"/>
    <w:rsid w:val="00FB77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739C903D"/>
  <w15:docId w15:val="{24051D8F-0085-4D99-BDFF-36CA576B7FC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Pr>
      <w:lang w:val="sq-AL"/>
    </w:rPr>
  </w:style>
  <w:style w:type="paragraph" w:styleId="Heading1">
    <w:name w:val="heading 1"/>
    <w:basedOn w:val="Normal"/>
    <w:next w:val="Normal"/>
    <w:link w:val="Heading1Char"/>
    <w:uiPriority w:val="9"/>
    <w:qFormat/>
    <w:rsid w:val="00E76BB2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365F91" w:themeColor="accent1" w:themeShade="BF"/>
      <w:sz w:val="32"/>
      <w:szCs w:val="3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Pr>
      <w:lang w:val="sq-AL"/>
    </w:rPr>
  </w:style>
  <w:style w:type="paragraph" w:styleId="Footer">
    <w:name w:val="footer"/>
    <w:basedOn w:val="Normal"/>
    <w:link w:val="FooterChar"/>
    <w:uiPriority w:val="9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Pr>
      <w:lang w:val="sq-AL"/>
    </w:rPr>
  </w:style>
  <w:style w:type="character" w:styleId="Hyperlink">
    <w:name w:val="Hyperlink"/>
    <w:basedOn w:val="DefaultParagraphFont"/>
    <w:uiPriority w:val="99"/>
    <w:rPr>
      <w:color w:val="0563C1"/>
      <w:u w:val="single"/>
    </w:rPr>
  </w:style>
  <w:style w:type="paragraph" w:customStyle="1" w:styleId="Default">
    <w:name w:val="Default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paragraph" w:styleId="ListParagraph">
    <w:name w:val="List Paragraph"/>
    <w:basedOn w:val="Normal"/>
    <w:uiPriority w:val="34"/>
    <w:qFormat/>
    <w:pPr>
      <w:ind w:left="720"/>
      <w:contextualSpacing/>
    </w:pPr>
  </w:style>
  <w:style w:type="character" w:customStyle="1" w:styleId="UnresolvedMention1">
    <w:name w:val="Unresolved Mention1"/>
    <w:basedOn w:val="DefaultParagraphFont"/>
    <w:uiPriority w:val="99"/>
    <w:rPr>
      <w:color w:val="605E5C"/>
      <w:shd w:val="clear" w:color="auto" w:fill="E1DFDD"/>
    </w:rPr>
  </w:style>
  <w:style w:type="paragraph" w:styleId="BalloonText">
    <w:name w:val="Balloon Text"/>
    <w:basedOn w:val="Normal"/>
    <w:link w:val="BalloonTextChar"/>
    <w:uiPriority w:val="99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Pr>
      <w:rFonts w:ascii="Segoe UI" w:eastAsia="Calibri" w:hAnsi="Segoe UI" w:cs="Segoe UI"/>
      <w:sz w:val="18"/>
      <w:szCs w:val="18"/>
      <w:lang w:val="sq-AL"/>
    </w:rPr>
  </w:style>
  <w:style w:type="character" w:styleId="CommentReference">
    <w:name w:val="annotation reference"/>
    <w:basedOn w:val="DefaultParagraphFont"/>
    <w:uiPriority w:val="9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Pr>
      <w:rFonts w:ascii="Calibri" w:eastAsia="Calibri" w:hAnsi="Calibri" w:cs="SimSun"/>
      <w:sz w:val="20"/>
      <w:szCs w:val="20"/>
      <w:lang w:val="sq-AL"/>
    </w:rPr>
  </w:style>
  <w:style w:type="paragraph" w:styleId="CommentSubject">
    <w:name w:val="annotation subject"/>
    <w:basedOn w:val="CommentText"/>
    <w:next w:val="CommentText"/>
    <w:link w:val="CommentSubjectChar"/>
    <w:uiPriority w:val="9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rPr>
      <w:rFonts w:ascii="Calibri" w:eastAsia="Calibri" w:hAnsi="Calibri" w:cs="SimSun"/>
      <w:b/>
      <w:bCs/>
      <w:sz w:val="20"/>
      <w:szCs w:val="20"/>
      <w:lang w:val="sq-AL"/>
    </w:rPr>
  </w:style>
  <w:style w:type="character" w:customStyle="1" w:styleId="markedcontent">
    <w:name w:val="markedcontent"/>
    <w:basedOn w:val="DefaultParagraphFont"/>
  </w:style>
  <w:style w:type="character" w:customStyle="1" w:styleId="UnresolvedMention2">
    <w:name w:val="Unresolved Mention2"/>
    <w:basedOn w:val="DefaultParagraphFont"/>
    <w:uiPriority w:val="99"/>
    <w:rPr>
      <w:color w:val="605E5C"/>
      <w:shd w:val="clear" w:color="auto" w:fill="E1DFDD"/>
    </w:rPr>
  </w:style>
  <w:style w:type="character" w:customStyle="1" w:styleId="Heading1Char">
    <w:name w:val="Heading 1 Char"/>
    <w:basedOn w:val="DefaultParagraphFont"/>
    <w:link w:val="Heading1"/>
    <w:uiPriority w:val="9"/>
    <w:rsid w:val="00E76BB2"/>
    <w:rPr>
      <w:rFonts w:asciiTheme="majorHAnsi" w:eastAsiaTheme="majorEastAsia" w:hAnsiTheme="majorHAnsi" w:cstheme="majorBidi"/>
      <w:color w:val="365F91" w:themeColor="accent1" w:themeShade="BF"/>
      <w:sz w:val="32"/>
      <w:szCs w:val="32"/>
      <w:lang w:val="sq-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34" Type="http://schemas.openxmlformats.org/officeDocument/2006/relationships/footnotes" Target="footnote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webSettings" Target="webSettings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customXml" Target="../customXml/item29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settings" Target="settings.xml"/><Relationship Id="rId37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footer" Target="footer1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styles" Target="style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numbering" Target="numbering.xml"/><Relationship Id="rId35" Type="http://schemas.openxmlformats.org/officeDocument/2006/relationships/endnotes" Target="endnotes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3DDB6A5971C74284812F9E1C48D2E05F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369</Nr_x002e__x0020_akti>
    <Data_x0020_e_x0020_Krijimit xmlns="0e656187-b300-4fb0-8bf4-3a50f872073c">2024-01-30T10:20:56Z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2024-01-29T00:00:00Z</Date_x0020_protokolli>
    <Titulli xmlns="0e656187-b300-4fb0-8bf4-3a50f872073c">Mbi caktimin e rolit të transferimit (shipping agent) për bashkimin e tregjeve të energjisë elektrike Shqipëri-Kosovë</Titulli>
    <Modifikuesi xmlns="0e656187-b300-4fb0-8bf4-3a50f872073c">alma.lisaku</Modifikuesi>
    <Nr_x002e__x0020_prot_x0020_QBZ xmlns="0e656187-b300-4fb0-8bf4-3a50f872073c">189/1</Nr_x002e__x0020_prot_x0020_QBZ>
    <Data_x0020_e_x0020_Modifikimit xmlns="0e656187-b300-4fb0-8bf4-3a50f872073c">2024-01-30T12:02:07Z</Data_x0020_e_x0020_Modifikimit>
    <Dekretuar xmlns="0e656187-b300-4fb0-8bf4-3a50f872073c">false</Dekretuar>
    <Data xmlns="0e656187-b300-4fb0-8bf4-3a50f872073c">2023-12-26T00:00:00Z</Data>
    <Nr_x002e__x0020_protokolli_x0020_i_x0020_aktit xmlns="0e656187-b300-4fb0-8bf4-3a50f872073c">257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8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3DDB6A5971C74284812F9E1C48D2E05F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004A8-F4CB-486C-9EF1-A3B395935745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50F78915-8ADD-408A-94BE-CCE1FA86A120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D2102AC1-16C3-46F7-B9DE-3E60B79DB338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218DA7E2-8FED-4804-BC5F-8A47788E9468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7C4C3112-BC74-42F2-8449-2823F64FD7B4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4826B04D-6AEA-4E57-BDE2-8AAE9899D5A2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00F1440F-99D1-4B7F-B18A-40D55AB0EF60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5A5C6CB6-4768-4AA6-BD16-BF890D6605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9.xml><?xml version="1.0" encoding="utf-8"?>
<ds:datastoreItem xmlns:ds="http://schemas.openxmlformats.org/officeDocument/2006/customXml" ds:itemID="{4E9CD5A0-194E-4CB6-AA9C-E72E350B82E1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8AEE075C-E602-4AE8-93A5-53A1814A4C06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F9D9180F-B908-44FC-8490-7B36504B8E28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BC0A2D03-30C7-4D79-B566-F8FB73D02A8D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8E70BFC0-6E5A-4EDE-A157-EED055124759}">
  <ds:schemaRefs>
    <ds:schemaRef ds:uri="http://www.wps.cn/android/officeDocument/2013/mofficeCustomData"/>
  </ds:schemaRefs>
</ds:datastoreItem>
</file>

<file path=customXml/itemProps14.xml><?xml version="1.0" encoding="utf-8"?>
<ds:datastoreItem xmlns:ds="http://schemas.openxmlformats.org/officeDocument/2006/customXml" ds:itemID="{70C6DB04-8310-49C3-A54B-8B5F5DFD6E90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7E8BDF0A-21C6-4D9A-BB0E-FD0F610B7262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DDF57E63-18B5-44DF-B250-503E283EDE3B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46FEDFC9-1BD3-4D63-BBDE-E883C9BBAC71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9CDD621A-1DCD-451B-8080-95EF2AF2FAF5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0EC481D3-51DA-428B-A935-32B8C02AB5B9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89AE8584-62F5-481E-BADE-5230CEFE345A}">
  <ds:schemaRefs>
    <ds:schemaRef ds:uri="http://www.wps.cn/android/officeDocument/2013/mofficeCustomData"/>
  </ds:schemaRefs>
</ds:datastoreItem>
</file>

<file path=customXml/itemProps21.xml><?xml version="1.0" encoding="utf-8"?>
<ds:datastoreItem xmlns:ds="http://schemas.openxmlformats.org/officeDocument/2006/customXml" ds:itemID="{BDC17E31-28B3-4266-A1DE-9CC025E33EC1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EF2E7200-C3B8-4C90-A1C7-26A08EEC9AEF}">
  <ds:schemaRefs>
    <ds:schemaRef ds:uri="http://schemas.microsoft.com/office/2006/documentManagement/types"/>
    <ds:schemaRef ds:uri="http://purl.org/dc/terms/"/>
    <ds:schemaRef ds:uri="0e656187-b300-4fb0-8bf4-3a50f872073c"/>
    <ds:schemaRef ds:uri="http://purl.org/dc/elements/1.1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customXml/itemProps23.xml><?xml version="1.0" encoding="utf-8"?>
<ds:datastoreItem xmlns:ds="http://schemas.openxmlformats.org/officeDocument/2006/customXml" ds:itemID="{BC4E4E02-3CD2-409F-816C-F2A7D5A72ADF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4D6734D6-D02E-4E46-99C2-813ADB6115C7}">
  <ds:schemaRefs>
    <ds:schemaRef ds:uri="http://www.wps.cn/android/officeDocument/2013/mofficeCustomData"/>
  </ds:schemaRefs>
</ds:datastoreItem>
</file>

<file path=customXml/itemProps25.xml><?xml version="1.0" encoding="utf-8"?>
<ds:datastoreItem xmlns:ds="http://schemas.openxmlformats.org/officeDocument/2006/customXml" ds:itemID="{36FBA726-2BF6-4E32-AB2E-8BF9D6DB8F4C}">
  <ds:schemaRefs>
    <ds:schemaRef ds:uri="http://www.wps.cn/android/officeDocument/2013/mofficeCustomData"/>
  </ds:schemaRefs>
</ds:datastoreItem>
</file>

<file path=customXml/itemProps26.xml><?xml version="1.0" encoding="utf-8"?>
<ds:datastoreItem xmlns:ds="http://schemas.openxmlformats.org/officeDocument/2006/customXml" ds:itemID="{A77B0E7D-7D09-487E-A246-1B2D0180956A}">
  <ds:schemaRefs>
    <ds:schemaRef ds:uri="http://www.wps.cn/android/officeDocument/2013/mofficeCustomData"/>
  </ds:schemaRefs>
</ds:datastoreItem>
</file>

<file path=customXml/itemProps27.xml><?xml version="1.0" encoding="utf-8"?>
<ds:datastoreItem xmlns:ds="http://schemas.openxmlformats.org/officeDocument/2006/customXml" ds:itemID="{B4F37FDB-94EB-4BC7-AED3-B4FCA33D2147}">
  <ds:schemaRefs>
    <ds:schemaRef ds:uri="http://schemas.microsoft.com/sharepoint/v3/contenttype/forms"/>
  </ds:schemaRefs>
</ds:datastoreItem>
</file>

<file path=customXml/itemProps28.xml><?xml version="1.0" encoding="utf-8"?>
<ds:datastoreItem xmlns:ds="http://schemas.openxmlformats.org/officeDocument/2006/customXml" ds:itemID="{F86B9F9E-326F-49B7-8813-99424D8583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9.xml><?xml version="1.0" encoding="utf-8"?>
<ds:datastoreItem xmlns:ds="http://schemas.openxmlformats.org/officeDocument/2006/customXml" ds:itemID="{CA2FA323-6E81-4311-9F19-52E6AADD105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17</TotalTime>
  <Pages>3</Pages>
  <Words>1226</Words>
  <Characters>6989</Characters>
  <Application>Microsoft Office Word</Application>
  <DocSecurity>0</DocSecurity>
  <Lines>58</Lines>
  <Paragraphs>16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Mbi caktimin e rolit të transferimit (shipping agent) për bashkimin e tregjeve të energjisë elektrike Shqipëri-Kosovë</vt:lpstr>
    </vt:vector>
  </TitlesOfParts>
  <Company/>
  <LinksUpToDate>false</LinksUpToDate>
  <CharactersWithSpaces>8199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Mbi caktimin e rolit të transferimit (shipping agent) për bashkimin e tregjeve të energjisë elektrike Shqipëri-Kosovë</dc:title>
  <dc:creator>DJZM</dc:creator>
  <cp:lastModifiedBy>Alma Lisaku</cp:lastModifiedBy>
  <cp:revision>25</cp:revision>
  <dcterms:created xsi:type="dcterms:W3CDTF">2024-01-30T10:46:00Z</dcterms:created>
  <dcterms:modified xsi:type="dcterms:W3CDTF">2024-01-30T11:15:00Z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7c320cc584c846cb99cc07b22e816a80</vt:lpwstr>
  </property>
</Properties>
</file>