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customXml/itemProps10.xml" ContentType="application/vnd.openxmlformats-officedocument.customXmlProperties+xml"/>
  <Override PartName="/customXml/itemProps11.xml" ContentType="application/vnd.openxmlformats-officedocument.customXmlProperties+xml"/>
  <Override PartName="/customXml/itemProps12.xml" ContentType="application/vnd.openxmlformats-officedocument.customXmlProperties+xml"/>
  <Override PartName="/customXml/itemProps13.xml" ContentType="application/vnd.openxmlformats-officedocument.customXmlProperties+xml"/>
  <Override PartName="/customXml/itemProps14.xml" ContentType="application/vnd.openxmlformats-officedocument.customXmlProperties+xml"/>
  <Override PartName="/customXml/itemProps15.xml" ContentType="application/vnd.openxmlformats-officedocument.customXmlProperties+xml"/>
  <Override PartName="/customXml/itemProps16.xml" ContentType="application/vnd.openxmlformats-officedocument.customXmlProperties+xml"/>
  <Override PartName="/customXml/itemProps17.xml" ContentType="application/vnd.openxmlformats-officedocument.customXmlProperties+xml"/>
  <Override PartName="/customXml/itemProps18.xml" ContentType="application/vnd.openxmlformats-officedocument.customXmlProperties+xml"/>
  <Override PartName="/customXml/itemProps19.xml" ContentType="application/vnd.openxmlformats-officedocument.customXmlProperties+xml"/>
  <Override PartName="/customXml/itemProps20.xml" ContentType="application/vnd.openxmlformats-officedocument.customXmlProperties+xml"/>
  <Override PartName="/customXml/itemProps21.xml" ContentType="application/vnd.openxmlformats-officedocument.customXmlProperties+xml"/>
  <Override PartName="/customXml/itemProps22.xml" ContentType="application/vnd.openxmlformats-officedocument.customXmlProperties+xml"/>
  <Override PartName="/customXml/itemProps23.xml" ContentType="application/vnd.openxmlformats-officedocument.customXmlProperties+xml"/>
  <Override PartName="/customXml/itemProps24.xml" ContentType="application/vnd.openxmlformats-officedocument.customXmlProperties+xml"/>
  <Override PartName="/customXml/itemProps25.xml" ContentType="application/vnd.openxmlformats-officedocument.customXmlProperties+xml"/>
  <Override PartName="/customXml/itemProps26.xml" ContentType="application/vnd.openxmlformats-officedocument.customXmlProperties+xml"/>
  <Override PartName="/customXml/itemProps27.xml" ContentType="application/vnd.openxmlformats-officedocument.customXmlProperties+xml"/>
  <Override PartName="/customXml/itemProps28.xml" ContentType="application/vnd.openxmlformats-officedocument.customXmlProperties+xml"/>
  <Override PartName="/customXml/itemProps29.xml" ContentType="application/vnd.openxmlformats-officedocument.customXmlProperties+xml"/>
  <Override PartName="/customXml/itemProps30.xml" ContentType="application/vnd.openxmlformats-officedocument.customXmlProperties+xml"/>
  <Override PartName="/customXml/itemProps31.xml" ContentType="application/vnd.openxmlformats-officedocument.customXmlProperties+xml"/>
  <Override PartName="/customXml/itemProps32.xml" ContentType="application/vnd.openxmlformats-officedocument.customXmlProperties+xml"/>
  <Override PartName="/customXml/itemProps33.xml" ContentType="application/vnd.openxmlformats-officedocument.customXmlProperties+xml"/>
  <Override PartName="/customXml/itemProps34.xml" ContentType="application/vnd.openxmlformats-officedocument.customXmlProperties+xml"/>
  <Override PartName="/customXml/itemProps35.xml" ContentType="application/vnd.openxmlformats-officedocument.customXmlProperties+xml"/>
  <Override PartName="/customXml/itemProps36.xml" ContentType="application/vnd.openxmlformats-officedocument.customXmlProperties+xml"/>
  <Override PartName="/customXml/itemProps37.xml" ContentType="application/vnd.openxmlformats-officedocument.customXmlProperties+xml"/>
  <Override PartName="/customXml/itemProps38.xml" ContentType="application/vnd.openxmlformats-officedocument.customXmlProperties+xml"/>
  <Override PartName="/customXml/itemProps39.xml" ContentType="application/vnd.openxmlformats-officedocument.customXmlProperties+xml"/>
  <Override PartName="/customXml/itemProps40.xml" ContentType="application/vnd.openxmlformats-officedocument.customXmlProperties+xml"/>
  <Override PartName="/customXml/itemProps41.xml" ContentType="application/vnd.openxmlformats-officedocument.customXmlProperties+xml"/>
  <Override PartName="/customXml/itemProps42.xml" ContentType="application/vnd.openxmlformats-officedocument.customXmlProperties+xml"/>
  <Override PartName="/customXml/itemProps43.xml" ContentType="application/vnd.openxmlformats-officedocument.customXmlProperties+xml"/>
  <Override PartName="/customXml/itemProps44.xml" ContentType="application/vnd.openxmlformats-officedocument.customXmlProperties+xml"/>
  <Override PartName="/customXml/itemProps45.xml" ContentType="application/vnd.openxmlformats-officedocument.customXmlProperties+xml"/>
  <Override PartName="/customXml/itemProps46.xml" ContentType="application/vnd.openxmlformats-officedocument.customXmlProperties+xml"/>
  <Override PartName="/customXml/itemProps4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footer1.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body>
    <w:p w14:paraId="54FFE266" w14:textId="6465AFEC" w:rsidR="00232FE8" w:rsidRPr="003412BE" w:rsidRDefault="00232FE8" w:rsidP="00232FE8">
      <w:pPr>
        <w:pStyle w:val="Heading2"/>
        <w:spacing w:before="0" w:after="0"/>
        <w:ind w:firstLine="284"/>
        <w:jc w:val="center"/>
        <w:rPr>
          <w:rFonts w:ascii="Garamond" w:hAnsi="Garamond"/>
          <w:i w:val="0"/>
          <w:iCs w:val="0"/>
          <w:sz w:val="24"/>
          <w:szCs w:val="24"/>
        </w:rPr>
      </w:pPr>
      <w:r w:rsidRPr="003412BE">
        <w:rPr>
          <w:rFonts w:ascii="Garamond" w:hAnsi="Garamond"/>
          <w:i w:val="0"/>
          <w:iCs w:val="0"/>
          <w:sz w:val="24"/>
          <w:szCs w:val="24"/>
        </w:rPr>
        <w:t>VENDIM</w:t>
      </w:r>
    </w:p>
    <w:p w14:paraId="779D4DC0" w14:textId="2F2132B5" w:rsidR="00232FE8" w:rsidRPr="003412BE" w:rsidRDefault="00232FE8" w:rsidP="00232FE8">
      <w:pPr>
        <w:pStyle w:val="Heading2"/>
        <w:spacing w:before="0" w:after="0"/>
        <w:ind w:firstLine="284"/>
        <w:jc w:val="center"/>
        <w:rPr>
          <w:rFonts w:ascii="Garamond" w:hAnsi="Garamond"/>
          <w:i w:val="0"/>
          <w:iCs w:val="0"/>
          <w:sz w:val="24"/>
          <w:szCs w:val="24"/>
        </w:rPr>
      </w:pPr>
      <w:r w:rsidRPr="003412BE">
        <w:rPr>
          <w:rFonts w:ascii="Garamond" w:hAnsi="Garamond"/>
          <w:i w:val="0"/>
          <w:iCs w:val="0"/>
          <w:sz w:val="24"/>
          <w:szCs w:val="24"/>
        </w:rPr>
        <w:t>Nr. 95, datë 20.5.2024</w:t>
      </w:r>
    </w:p>
    <w:p w14:paraId="56A6B191" w14:textId="77777777" w:rsidR="00232FE8" w:rsidRPr="003412BE" w:rsidRDefault="00232FE8" w:rsidP="00232FE8">
      <w:pPr>
        <w:pStyle w:val="NoSpacing"/>
        <w:ind w:firstLine="284"/>
        <w:jc w:val="center"/>
        <w:rPr>
          <w:rFonts w:ascii="Garamond" w:hAnsi="Garamond"/>
          <w:b/>
          <w:bCs/>
          <w:lang w:val="sq-AL"/>
        </w:rPr>
      </w:pPr>
    </w:p>
    <w:p w14:paraId="40789F29" w14:textId="31BEF724" w:rsidR="00232FE8" w:rsidRPr="003412BE" w:rsidRDefault="00232FE8" w:rsidP="00232FE8">
      <w:pPr>
        <w:tabs>
          <w:tab w:val="left" w:pos="1160"/>
          <w:tab w:val="left" w:pos="3420"/>
          <w:tab w:val="left" w:pos="3780"/>
        </w:tabs>
        <w:ind w:firstLine="284"/>
        <w:jc w:val="center"/>
        <w:rPr>
          <w:rFonts w:ascii="Garamond" w:hAnsi="Garamond"/>
          <w:b/>
          <w:bCs/>
        </w:rPr>
      </w:pPr>
      <w:r w:rsidRPr="003412BE">
        <w:rPr>
          <w:rFonts w:ascii="Garamond" w:hAnsi="Garamond"/>
          <w:b/>
          <w:bCs/>
          <w:spacing w:val="15"/>
        </w:rPr>
        <w:t>MBI</w:t>
      </w:r>
      <w:r w:rsidRPr="003412BE">
        <w:rPr>
          <w:rFonts w:ascii="Garamond" w:hAnsi="Garamond"/>
          <w:b/>
          <w:bCs/>
        </w:rPr>
        <w:t xml:space="preserve"> MIRATIMIN E</w:t>
      </w:r>
      <w:r w:rsidRPr="003412BE">
        <w:rPr>
          <w:rFonts w:ascii="Garamond" w:hAnsi="Garamond"/>
          <w:b/>
          <w:bCs/>
          <w:spacing w:val="15"/>
        </w:rPr>
        <w:t xml:space="preserve"> “</w:t>
      </w:r>
      <w:r w:rsidRPr="003412BE">
        <w:rPr>
          <w:rFonts w:ascii="Garamond" w:hAnsi="Garamond"/>
          <w:b/>
          <w:bCs/>
        </w:rPr>
        <w:t>KONTRATËS TIP PËR SHITBLERJEN E ENERGJISË</w:t>
      </w:r>
    </w:p>
    <w:p w14:paraId="6E7EC4BA" w14:textId="25975188" w:rsidR="00232FE8" w:rsidRPr="003412BE" w:rsidRDefault="00232FE8" w:rsidP="00232FE8">
      <w:pPr>
        <w:tabs>
          <w:tab w:val="left" w:pos="1160"/>
          <w:tab w:val="left" w:pos="3420"/>
          <w:tab w:val="left" w:pos="3780"/>
        </w:tabs>
        <w:ind w:firstLine="284"/>
        <w:jc w:val="center"/>
        <w:rPr>
          <w:rFonts w:ascii="Garamond" w:hAnsi="Garamond"/>
          <w:b/>
          <w:bCs/>
        </w:rPr>
      </w:pPr>
      <w:r w:rsidRPr="003412BE">
        <w:rPr>
          <w:rFonts w:ascii="Garamond" w:hAnsi="Garamond"/>
          <w:b/>
          <w:bCs/>
        </w:rPr>
        <w:t>ELEKTRIKE NDËRMJET SHOQËRISË SË PRODHIMIT TË ENERGJISË</w:t>
      </w:r>
    </w:p>
    <w:p w14:paraId="70F197B8" w14:textId="4958C038" w:rsidR="00232FE8" w:rsidRPr="00177641" w:rsidRDefault="00232FE8" w:rsidP="00177641">
      <w:pPr>
        <w:tabs>
          <w:tab w:val="left" w:pos="1160"/>
          <w:tab w:val="left" w:pos="3420"/>
          <w:tab w:val="left" w:pos="3780"/>
        </w:tabs>
        <w:ind w:firstLine="284"/>
        <w:jc w:val="center"/>
        <w:rPr>
          <w:rFonts w:ascii="Garamond" w:hAnsi="Garamond"/>
          <w:b/>
          <w:bCs/>
        </w:rPr>
      </w:pPr>
      <w:r w:rsidRPr="003412BE">
        <w:rPr>
          <w:rFonts w:ascii="Garamond" w:hAnsi="Garamond"/>
          <w:b/>
          <w:bCs/>
        </w:rPr>
        <w:t>ELEKTRIKE</w:t>
      </w:r>
      <w:r w:rsidR="00177641">
        <w:rPr>
          <w:rFonts w:ascii="Garamond" w:hAnsi="Garamond"/>
          <w:b/>
          <w:bCs/>
        </w:rPr>
        <w:t>,</w:t>
      </w:r>
      <w:r w:rsidRPr="003412BE">
        <w:rPr>
          <w:rFonts w:ascii="Garamond" w:hAnsi="Garamond"/>
          <w:b/>
          <w:bCs/>
        </w:rPr>
        <w:t xml:space="preserve"> TË NGARKUAR ME DETYRIMIN E SHËRBIMIT PUBLIK, AKSIONET E SË CILËS KONTROLLOHEN PLOTËSISHT OSE PJESËRISHT NGA SHTETI, </w:t>
      </w:r>
      <w:r w:rsidR="000F5E99">
        <w:rPr>
          <w:rFonts w:ascii="Garamond" w:hAnsi="Garamond"/>
          <w:b/>
          <w:bCs/>
        </w:rPr>
        <w:t>‘</w:t>
      </w:r>
      <w:r w:rsidRPr="003412BE">
        <w:rPr>
          <w:rFonts w:ascii="Garamond" w:hAnsi="Garamond"/>
          <w:b/>
          <w:bCs/>
        </w:rPr>
        <w:t>KESH</w:t>
      </w:r>
      <w:r w:rsidR="000F5E99">
        <w:rPr>
          <w:rFonts w:ascii="Garamond" w:hAnsi="Garamond"/>
          <w:b/>
          <w:bCs/>
        </w:rPr>
        <w:t>’</w:t>
      </w:r>
      <w:r w:rsidRPr="003412BE">
        <w:rPr>
          <w:rFonts w:ascii="Garamond" w:hAnsi="Garamond"/>
          <w:b/>
          <w:bCs/>
        </w:rPr>
        <w:t xml:space="preserve"> SHA DHE </w:t>
      </w:r>
      <w:r w:rsidR="00177641" w:rsidRPr="00177641">
        <w:rPr>
          <w:rFonts w:ascii="Garamond" w:hAnsi="Garamond"/>
          <w:b/>
          <w:bCs/>
        </w:rPr>
        <w:t xml:space="preserve">FURNIZUESIT </w:t>
      </w:r>
      <w:r w:rsidR="00177641" w:rsidRPr="00177641">
        <w:rPr>
          <w:rFonts w:ascii="Garamond" w:hAnsi="Garamond"/>
          <w:b/>
        </w:rPr>
        <w:t>TË</w:t>
      </w:r>
      <w:r w:rsidR="00177641" w:rsidRPr="003412BE">
        <w:rPr>
          <w:rFonts w:ascii="Garamond" w:hAnsi="Garamond"/>
          <w:b/>
          <w:bCs/>
        </w:rPr>
        <w:t xml:space="preserve"> </w:t>
      </w:r>
      <w:r w:rsidRPr="003412BE">
        <w:rPr>
          <w:rFonts w:ascii="Garamond" w:hAnsi="Garamond"/>
          <w:b/>
          <w:bCs/>
        </w:rPr>
        <w:t>SHËRBIMIT UNIVERSAL (FSHU) SHA,</w:t>
      </w:r>
      <w:r w:rsidR="00177641">
        <w:rPr>
          <w:rFonts w:ascii="Garamond" w:hAnsi="Garamond"/>
          <w:b/>
          <w:bCs/>
        </w:rPr>
        <w:t xml:space="preserve"> </w:t>
      </w:r>
      <w:r w:rsidRPr="00177641">
        <w:rPr>
          <w:rFonts w:ascii="Garamond" w:hAnsi="Garamond"/>
          <w:b/>
          <w:bCs/>
        </w:rPr>
        <w:t xml:space="preserve">PËR FURNIZIMIN E KLIENTËVE QË FURNIZOHEN NGA </w:t>
      </w:r>
      <w:r w:rsidR="000F5E99">
        <w:rPr>
          <w:rFonts w:ascii="Garamond" w:hAnsi="Garamond"/>
          <w:b/>
          <w:bCs/>
        </w:rPr>
        <w:t>‘</w:t>
      </w:r>
      <w:r w:rsidRPr="00177641">
        <w:rPr>
          <w:rFonts w:ascii="Garamond" w:hAnsi="Garamond"/>
          <w:b/>
          <w:bCs/>
        </w:rPr>
        <w:t>FSHU</w:t>
      </w:r>
      <w:r w:rsidR="000F5E99">
        <w:rPr>
          <w:rFonts w:ascii="Garamond" w:hAnsi="Garamond"/>
          <w:b/>
          <w:bCs/>
        </w:rPr>
        <w:t>’</w:t>
      </w:r>
      <w:r w:rsidRPr="00177641">
        <w:rPr>
          <w:rFonts w:ascii="Garamond" w:hAnsi="Garamond"/>
          <w:b/>
          <w:bCs/>
        </w:rPr>
        <w:t xml:space="preserve"> SHA</w:t>
      </w:r>
      <w:r w:rsidR="00177641" w:rsidRPr="00177641">
        <w:rPr>
          <w:rFonts w:ascii="Garamond" w:hAnsi="Garamond"/>
          <w:b/>
          <w:bCs/>
        </w:rPr>
        <w:t>”</w:t>
      </w:r>
    </w:p>
    <w:p w14:paraId="7F5674B6" w14:textId="77777777" w:rsidR="00232FE8" w:rsidRPr="003412BE" w:rsidRDefault="00232FE8" w:rsidP="00232FE8">
      <w:pPr>
        <w:ind w:firstLine="284"/>
        <w:jc w:val="both"/>
        <w:rPr>
          <w:rFonts w:ascii="Garamond" w:hAnsi="Garamond"/>
        </w:rPr>
      </w:pPr>
    </w:p>
    <w:p w14:paraId="32C86886" w14:textId="061BF3DA" w:rsidR="00232FE8" w:rsidRPr="003412BE" w:rsidRDefault="00232FE8" w:rsidP="00232FE8">
      <w:pPr>
        <w:ind w:firstLine="284"/>
        <w:jc w:val="both"/>
        <w:rPr>
          <w:rFonts w:ascii="Garamond" w:hAnsi="Garamond"/>
          <w:iCs/>
        </w:rPr>
      </w:pPr>
      <w:r w:rsidRPr="003412BE">
        <w:rPr>
          <w:rFonts w:ascii="Garamond" w:hAnsi="Garamond"/>
        </w:rPr>
        <w:t>Në zbatim të neneve 16, 20 g</w:t>
      </w:r>
      <w:r w:rsidR="00177641">
        <w:rPr>
          <w:rFonts w:ascii="Garamond" w:hAnsi="Garamond"/>
        </w:rPr>
        <w:t>e</w:t>
      </w:r>
      <w:r w:rsidRPr="003412BE">
        <w:rPr>
          <w:rFonts w:ascii="Garamond" w:hAnsi="Garamond"/>
        </w:rPr>
        <w:t xml:space="preserve">rma “h”, 47, 56, </w:t>
      </w:r>
      <w:r w:rsidR="00177641" w:rsidRPr="003412BE">
        <w:rPr>
          <w:rFonts w:ascii="Garamond" w:hAnsi="Garamond"/>
        </w:rPr>
        <w:t>germa</w:t>
      </w:r>
      <w:r w:rsidRPr="003412BE">
        <w:rPr>
          <w:rFonts w:ascii="Garamond" w:hAnsi="Garamond"/>
        </w:rPr>
        <w:t xml:space="preserve"> “f”, si dhe 62</w:t>
      </w:r>
      <w:r w:rsidR="00177641">
        <w:rPr>
          <w:rFonts w:ascii="Garamond" w:hAnsi="Garamond"/>
        </w:rPr>
        <w:t>,</w:t>
      </w:r>
      <w:r w:rsidRPr="003412BE">
        <w:rPr>
          <w:rFonts w:ascii="Garamond" w:hAnsi="Garamond"/>
        </w:rPr>
        <w:t xml:space="preserve"> të ligjit nr. 43/2015</w:t>
      </w:r>
      <w:r w:rsidR="00177641">
        <w:rPr>
          <w:rFonts w:ascii="Garamond" w:hAnsi="Garamond"/>
        </w:rPr>
        <w:t>,</w:t>
      </w:r>
      <w:r w:rsidRPr="003412BE">
        <w:rPr>
          <w:rFonts w:ascii="Garamond" w:hAnsi="Garamond"/>
        </w:rPr>
        <w:t xml:space="preserve"> </w:t>
      </w:r>
      <w:r w:rsidRPr="003412BE">
        <w:rPr>
          <w:rFonts w:ascii="Garamond" w:hAnsi="Garamond"/>
          <w:iCs/>
        </w:rPr>
        <w:t>“Për sektorin e energjisë elektrike”</w:t>
      </w:r>
      <w:r w:rsidRPr="003412BE">
        <w:rPr>
          <w:rFonts w:ascii="Garamond" w:hAnsi="Garamond"/>
        </w:rPr>
        <w:t xml:space="preserve">, </w:t>
      </w:r>
      <w:r w:rsidR="00177641" w:rsidRPr="003412BE">
        <w:rPr>
          <w:rFonts w:ascii="Garamond" w:hAnsi="Garamond"/>
        </w:rPr>
        <w:t xml:space="preserve">të </w:t>
      </w:r>
      <w:r w:rsidRPr="003412BE">
        <w:rPr>
          <w:rFonts w:ascii="Garamond" w:hAnsi="Garamond"/>
        </w:rPr>
        <w:t xml:space="preserve">ndryshuar; </w:t>
      </w:r>
      <w:r w:rsidR="00177641" w:rsidRPr="003412BE">
        <w:rPr>
          <w:rFonts w:ascii="Garamond" w:hAnsi="Garamond"/>
        </w:rPr>
        <w:t xml:space="preserve">të </w:t>
      </w:r>
      <w:r w:rsidR="00177641">
        <w:rPr>
          <w:rFonts w:ascii="Garamond" w:hAnsi="Garamond"/>
        </w:rPr>
        <w:t>p</w:t>
      </w:r>
      <w:r w:rsidRPr="003412BE">
        <w:rPr>
          <w:rFonts w:ascii="Garamond" w:hAnsi="Garamond"/>
        </w:rPr>
        <w:t>jesës I, nenit 5, pika 4</w:t>
      </w:r>
      <w:r w:rsidR="00177641">
        <w:rPr>
          <w:rFonts w:ascii="Garamond" w:hAnsi="Garamond"/>
        </w:rPr>
        <w:t>,</w:t>
      </w:r>
      <w:r w:rsidRPr="003412BE">
        <w:rPr>
          <w:rFonts w:ascii="Garamond" w:hAnsi="Garamond"/>
        </w:rPr>
        <w:t xml:space="preserve"> të </w:t>
      </w:r>
      <w:r w:rsidR="00177641">
        <w:rPr>
          <w:rFonts w:ascii="Garamond" w:hAnsi="Garamond"/>
        </w:rPr>
        <w:t>v</w:t>
      </w:r>
      <w:r w:rsidRPr="003412BE">
        <w:rPr>
          <w:rFonts w:ascii="Garamond" w:hAnsi="Garamond"/>
        </w:rPr>
        <w:t>endimit të Këshillit të Ministrave (VKM) nr. 456, datë 29.6.2022</w:t>
      </w:r>
      <w:r w:rsidR="00177641">
        <w:rPr>
          <w:rFonts w:ascii="Garamond" w:hAnsi="Garamond"/>
        </w:rPr>
        <w:t>,</w:t>
      </w:r>
      <w:r w:rsidRPr="003412BE">
        <w:rPr>
          <w:rFonts w:ascii="Garamond" w:hAnsi="Garamond"/>
        </w:rPr>
        <w:t xml:space="preserve"> </w:t>
      </w:r>
      <w:r w:rsidRPr="003412BE">
        <w:rPr>
          <w:rFonts w:ascii="Garamond" w:hAnsi="Garamond"/>
          <w:iCs/>
        </w:rPr>
        <w:t>“Për miratimin e kushteve për vendosjen e detyrimit të shërbimit publik, që do të zbatohen ndaj të licencuarve në sektorin e energjisë elektrike, të cilët ushtrojnë aktivitetin e prodhimit, transmetimit, shpërndarjes dhe furnizimit me energji elektrike</w:t>
      </w:r>
      <w:r w:rsidRPr="003412BE">
        <w:rPr>
          <w:rFonts w:ascii="Garamond" w:hAnsi="Garamond"/>
        </w:rPr>
        <w:t xml:space="preserve">”; si dhe </w:t>
      </w:r>
      <w:r w:rsidR="00177641" w:rsidRPr="003412BE">
        <w:rPr>
          <w:rFonts w:ascii="Garamond" w:hAnsi="Garamond"/>
        </w:rPr>
        <w:t xml:space="preserve">të </w:t>
      </w:r>
      <w:r w:rsidRPr="003412BE">
        <w:rPr>
          <w:rFonts w:ascii="Garamond" w:hAnsi="Garamond"/>
        </w:rPr>
        <w:t>nenit 15</w:t>
      </w:r>
      <w:r w:rsidR="00177641">
        <w:rPr>
          <w:rFonts w:ascii="Garamond" w:hAnsi="Garamond"/>
        </w:rPr>
        <w:t>,</w:t>
      </w:r>
      <w:r w:rsidRPr="003412BE">
        <w:rPr>
          <w:rFonts w:ascii="Garamond" w:hAnsi="Garamond"/>
        </w:rPr>
        <w:t xml:space="preserve"> të </w:t>
      </w:r>
      <w:r w:rsidRPr="003412BE">
        <w:rPr>
          <w:rFonts w:ascii="Garamond" w:hAnsi="Garamond"/>
          <w:iCs/>
        </w:rPr>
        <w:t>“Rregullores për organizimin, funksionimin dhe procedurat e ERE-s”</w:t>
      </w:r>
      <w:r w:rsidRPr="003412BE">
        <w:rPr>
          <w:rFonts w:ascii="Garamond" w:hAnsi="Garamond"/>
        </w:rPr>
        <w:t xml:space="preserve">, miratuar me vendimin e </w:t>
      </w:r>
      <w:r w:rsidR="00177641" w:rsidRPr="003412BE">
        <w:rPr>
          <w:rFonts w:ascii="Garamond" w:hAnsi="Garamond"/>
        </w:rPr>
        <w:t xml:space="preserve">Bordit </w:t>
      </w:r>
      <w:r w:rsidRPr="003412BE">
        <w:rPr>
          <w:rFonts w:ascii="Garamond" w:hAnsi="Garamond"/>
        </w:rPr>
        <w:t>të ERE-s nr. 96, datë 17.6.2016; Bordi i ERE-s, në mbledhjen e tij të datës 20.5.2024, pasi shqyrtoi relacionin me nr. 987/1 prot., datë 14.5.2024</w:t>
      </w:r>
      <w:r w:rsidR="00177641">
        <w:rPr>
          <w:rFonts w:ascii="Garamond" w:hAnsi="Garamond"/>
        </w:rPr>
        <w:t>,</w:t>
      </w:r>
      <w:r w:rsidRPr="003412BE">
        <w:rPr>
          <w:rFonts w:ascii="Garamond" w:hAnsi="Garamond"/>
        </w:rPr>
        <w:t xml:space="preserve"> “</w:t>
      </w:r>
      <w:r w:rsidRPr="003412BE">
        <w:rPr>
          <w:rFonts w:ascii="Garamond" w:hAnsi="Garamond"/>
          <w:iCs/>
        </w:rPr>
        <w:t xml:space="preserve">Mbi miratimin e kontratës tip për shitblerjen e energjisë elektrike ndërmjet </w:t>
      </w:r>
      <w:r w:rsidR="00177641" w:rsidRPr="003412BE">
        <w:rPr>
          <w:rFonts w:ascii="Garamond" w:hAnsi="Garamond"/>
          <w:iCs/>
        </w:rPr>
        <w:t xml:space="preserve">Shoqërisë </w:t>
      </w:r>
      <w:r w:rsidRPr="003412BE">
        <w:rPr>
          <w:rFonts w:ascii="Garamond" w:hAnsi="Garamond"/>
          <w:iCs/>
        </w:rPr>
        <w:t xml:space="preserve">së </w:t>
      </w:r>
      <w:r w:rsidR="00177641" w:rsidRPr="003412BE">
        <w:rPr>
          <w:rFonts w:ascii="Garamond" w:hAnsi="Garamond"/>
          <w:iCs/>
        </w:rPr>
        <w:t xml:space="preserve">Prodhimit </w:t>
      </w:r>
      <w:r w:rsidRPr="003412BE">
        <w:rPr>
          <w:rFonts w:ascii="Garamond" w:hAnsi="Garamond"/>
          <w:iCs/>
        </w:rPr>
        <w:t xml:space="preserve">të </w:t>
      </w:r>
      <w:r w:rsidR="00177641" w:rsidRPr="003412BE">
        <w:rPr>
          <w:rFonts w:ascii="Garamond" w:hAnsi="Garamond"/>
          <w:iCs/>
        </w:rPr>
        <w:t>Energjisë Elektrike</w:t>
      </w:r>
      <w:r w:rsidR="00177641">
        <w:rPr>
          <w:rFonts w:ascii="Garamond" w:hAnsi="Garamond"/>
          <w:iCs/>
        </w:rPr>
        <w:t>,</w:t>
      </w:r>
      <w:r w:rsidR="00177641" w:rsidRPr="003412BE">
        <w:rPr>
          <w:rFonts w:ascii="Garamond" w:hAnsi="Garamond"/>
          <w:iCs/>
        </w:rPr>
        <w:t xml:space="preserve"> </w:t>
      </w:r>
      <w:r w:rsidRPr="003412BE">
        <w:rPr>
          <w:rFonts w:ascii="Garamond" w:hAnsi="Garamond"/>
          <w:iCs/>
        </w:rPr>
        <w:t xml:space="preserve">të ngarkuar me detyrimin e shërbimit publik, aksionet e së cilës kontrollohen plotësisht ose pjesërisht nga shteti, </w:t>
      </w:r>
      <w:r w:rsidR="000F5E99">
        <w:rPr>
          <w:rFonts w:ascii="Garamond" w:hAnsi="Garamond"/>
          <w:iCs/>
        </w:rPr>
        <w:t>‘</w:t>
      </w:r>
      <w:r w:rsidRPr="003412BE">
        <w:rPr>
          <w:rFonts w:ascii="Garamond" w:hAnsi="Garamond"/>
          <w:iCs/>
        </w:rPr>
        <w:t>KESH</w:t>
      </w:r>
      <w:r w:rsidR="000F5E99">
        <w:rPr>
          <w:rFonts w:ascii="Garamond" w:hAnsi="Garamond"/>
          <w:iCs/>
        </w:rPr>
        <w:t>’</w:t>
      </w:r>
      <w:r w:rsidRPr="003412BE">
        <w:rPr>
          <w:rFonts w:ascii="Garamond" w:hAnsi="Garamond"/>
          <w:iCs/>
        </w:rPr>
        <w:t xml:space="preserve"> sh.a. dhe </w:t>
      </w:r>
      <w:r w:rsidR="00177641" w:rsidRPr="003412BE">
        <w:rPr>
          <w:rFonts w:ascii="Garamond" w:hAnsi="Garamond"/>
          <w:iCs/>
        </w:rPr>
        <w:t>Furnizuesi</w:t>
      </w:r>
      <w:r w:rsidR="00177641">
        <w:rPr>
          <w:rFonts w:ascii="Garamond" w:hAnsi="Garamond"/>
          <w:iCs/>
        </w:rPr>
        <w:t>t</w:t>
      </w:r>
      <w:r w:rsidR="00177641" w:rsidRPr="003412BE">
        <w:rPr>
          <w:rFonts w:ascii="Garamond" w:hAnsi="Garamond"/>
          <w:iCs/>
        </w:rPr>
        <w:t xml:space="preserve"> </w:t>
      </w:r>
      <w:r w:rsidR="00177641" w:rsidRPr="003412BE">
        <w:rPr>
          <w:rFonts w:ascii="Garamond" w:hAnsi="Garamond"/>
        </w:rPr>
        <w:t>të</w:t>
      </w:r>
      <w:r w:rsidRPr="003412BE">
        <w:rPr>
          <w:rFonts w:ascii="Garamond" w:hAnsi="Garamond"/>
          <w:iCs/>
        </w:rPr>
        <w:t xml:space="preserve"> </w:t>
      </w:r>
      <w:r w:rsidR="00177641" w:rsidRPr="003412BE">
        <w:rPr>
          <w:rFonts w:ascii="Garamond" w:hAnsi="Garamond"/>
          <w:iCs/>
        </w:rPr>
        <w:t xml:space="preserve">Shërbimit Universal </w:t>
      </w:r>
      <w:r w:rsidRPr="003412BE">
        <w:rPr>
          <w:rFonts w:ascii="Garamond" w:hAnsi="Garamond"/>
          <w:iCs/>
        </w:rPr>
        <w:t xml:space="preserve">(FSHU) sh.a., për furnizimin e klientëve që furnizohen nga </w:t>
      </w:r>
      <w:r w:rsidR="000F5E99">
        <w:rPr>
          <w:rFonts w:ascii="Garamond" w:hAnsi="Garamond"/>
          <w:iCs/>
        </w:rPr>
        <w:t>‘</w:t>
      </w:r>
      <w:r w:rsidRPr="003412BE">
        <w:rPr>
          <w:rFonts w:ascii="Garamond" w:hAnsi="Garamond"/>
          <w:iCs/>
        </w:rPr>
        <w:t>FSHU</w:t>
      </w:r>
      <w:r w:rsidR="000F5E99">
        <w:rPr>
          <w:rFonts w:ascii="Garamond" w:hAnsi="Garamond"/>
          <w:iCs/>
        </w:rPr>
        <w:t>’</w:t>
      </w:r>
      <w:r w:rsidRPr="003412BE">
        <w:rPr>
          <w:rFonts w:ascii="Garamond" w:hAnsi="Garamond"/>
          <w:iCs/>
        </w:rPr>
        <w:t xml:space="preserve"> sh.a.</w:t>
      </w:r>
      <w:r w:rsidR="00177641">
        <w:rPr>
          <w:rFonts w:ascii="Garamond" w:hAnsi="Garamond"/>
          <w:iCs/>
        </w:rPr>
        <w:t>,</w:t>
      </w:r>
      <w:r w:rsidRPr="003412BE">
        <w:rPr>
          <w:rFonts w:ascii="Garamond" w:hAnsi="Garamond"/>
          <w:iCs/>
        </w:rPr>
        <w:t xml:space="preserve"> për periudhën kohore 1.1.2024</w:t>
      </w:r>
      <w:r w:rsidR="00177641">
        <w:rPr>
          <w:rFonts w:ascii="Garamond" w:hAnsi="Garamond"/>
          <w:iCs/>
        </w:rPr>
        <w:t>–</w:t>
      </w:r>
      <w:r w:rsidRPr="003412BE">
        <w:rPr>
          <w:rFonts w:ascii="Garamond" w:hAnsi="Garamond"/>
          <w:iCs/>
        </w:rPr>
        <w:t>31.12.2024</w:t>
      </w:r>
      <w:r w:rsidRPr="003412BE">
        <w:rPr>
          <w:rFonts w:ascii="Garamond" w:hAnsi="Garamond"/>
        </w:rPr>
        <w:t>”</w:t>
      </w:r>
      <w:r w:rsidRPr="003412BE">
        <w:rPr>
          <w:rFonts w:ascii="Garamond" w:hAnsi="Garamond"/>
          <w:iCs/>
        </w:rPr>
        <w:t>,</w:t>
      </w:r>
      <w:r w:rsidR="00E261E0">
        <w:rPr>
          <w:rFonts w:ascii="Garamond" w:hAnsi="Garamond"/>
          <w:bCs/>
        </w:rPr>
        <w:t xml:space="preserve"> </w:t>
      </w:r>
    </w:p>
    <w:p w14:paraId="19CCBE23" w14:textId="05D8832E" w:rsidR="00232FE8" w:rsidRPr="003412BE" w:rsidRDefault="003412BE" w:rsidP="00232FE8">
      <w:pPr>
        <w:ind w:firstLine="284"/>
        <w:jc w:val="both"/>
        <w:rPr>
          <w:rFonts w:ascii="Garamond" w:hAnsi="Garamond"/>
          <w:bCs/>
        </w:rPr>
      </w:pPr>
      <w:r>
        <w:rPr>
          <w:rFonts w:ascii="Garamond" w:hAnsi="Garamond"/>
          <w:bCs/>
        </w:rPr>
        <w:t>k</w:t>
      </w:r>
      <w:r w:rsidR="00232FE8" w:rsidRPr="003412BE">
        <w:rPr>
          <w:rFonts w:ascii="Garamond" w:hAnsi="Garamond"/>
          <w:bCs/>
        </w:rPr>
        <w:t xml:space="preserve">onstatoi se: </w:t>
      </w:r>
    </w:p>
    <w:p w14:paraId="2C8D5035" w14:textId="7966A884" w:rsidR="00232FE8" w:rsidRPr="003412BE" w:rsidRDefault="00992C69" w:rsidP="00232FE8">
      <w:pPr>
        <w:pStyle w:val="BodyTextIndent3"/>
        <w:spacing w:after="0"/>
        <w:ind w:left="0" w:firstLine="284"/>
        <w:jc w:val="both"/>
        <w:rPr>
          <w:rFonts w:ascii="Garamond" w:hAnsi="Garamond"/>
          <w:sz w:val="24"/>
          <w:szCs w:val="24"/>
        </w:rPr>
      </w:pPr>
      <w:r w:rsidRPr="003412BE">
        <w:rPr>
          <w:rFonts w:ascii="Garamond" w:hAnsi="Garamond"/>
          <w:sz w:val="24"/>
          <w:szCs w:val="24"/>
        </w:rPr>
        <w:t xml:space="preserve">- </w:t>
      </w:r>
      <w:r w:rsidR="00232FE8" w:rsidRPr="003412BE">
        <w:rPr>
          <w:rFonts w:ascii="Garamond" w:hAnsi="Garamond"/>
          <w:sz w:val="24"/>
          <w:szCs w:val="24"/>
        </w:rPr>
        <w:t xml:space="preserve">Shoqëritë </w:t>
      </w:r>
      <w:r w:rsidR="000F5E99">
        <w:rPr>
          <w:rFonts w:ascii="Garamond" w:hAnsi="Garamond"/>
          <w:sz w:val="24"/>
          <w:szCs w:val="24"/>
        </w:rPr>
        <w:t>“</w:t>
      </w:r>
      <w:r w:rsidR="00232FE8" w:rsidRPr="003412BE">
        <w:rPr>
          <w:rFonts w:ascii="Garamond" w:hAnsi="Garamond"/>
          <w:sz w:val="24"/>
          <w:szCs w:val="24"/>
        </w:rPr>
        <w:t>KESH</w:t>
      </w:r>
      <w:r w:rsidR="000F5E99">
        <w:rPr>
          <w:rFonts w:ascii="Garamond" w:hAnsi="Garamond"/>
          <w:sz w:val="24"/>
          <w:szCs w:val="24"/>
        </w:rPr>
        <w:t>”</w:t>
      </w:r>
      <w:r w:rsidR="00232FE8" w:rsidRPr="003412BE">
        <w:rPr>
          <w:rFonts w:ascii="Garamond" w:hAnsi="Garamond"/>
          <w:sz w:val="24"/>
          <w:szCs w:val="24"/>
        </w:rPr>
        <w:t xml:space="preserve"> sh.a., me shkresën e përbashkët me nr. 1889/2 prot., datë 23.4.2024, dhe </w:t>
      </w:r>
      <w:r w:rsidR="00E261E0">
        <w:rPr>
          <w:rFonts w:ascii="Garamond" w:hAnsi="Garamond"/>
          <w:sz w:val="24"/>
          <w:szCs w:val="24"/>
        </w:rPr>
        <w:t>“</w:t>
      </w:r>
      <w:r w:rsidR="00232FE8" w:rsidRPr="003412BE">
        <w:rPr>
          <w:rFonts w:ascii="Garamond" w:hAnsi="Garamond"/>
          <w:sz w:val="24"/>
          <w:szCs w:val="24"/>
        </w:rPr>
        <w:t>FSHU</w:t>
      </w:r>
      <w:r w:rsidR="00E261E0">
        <w:rPr>
          <w:rFonts w:ascii="Garamond" w:hAnsi="Garamond"/>
          <w:sz w:val="24"/>
          <w:szCs w:val="24"/>
        </w:rPr>
        <w:t>”</w:t>
      </w:r>
      <w:r w:rsidR="00232FE8" w:rsidRPr="003412BE">
        <w:rPr>
          <w:rFonts w:ascii="Garamond" w:hAnsi="Garamond"/>
          <w:sz w:val="24"/>
          <w:szCs w:val="24"/>
        </w:rPr>
        <w:t xml:space="preserve"> sh.a.</w:t>
      </w:r>
      <w:r w:rsidR="00177641">
        <w:rPr>
          <w:rFonts w:ascii="Garamond" w:hAnsi="Garamond"/>
          <w:sz w:val="24"/>
          <w:szCs w:val="24"/>
        </w:rPr>
        <w:t>,</w:t>
      </w:r>
      <w:r w:rsidR="00232FE8" w:rsidRPr="003412BE">
        <w:rPr>
          <w:rFonts w:ascii="Garamond" w:hAnsi="Garamond"/>
          <w:sz w:val="24"/>
          <w:szCs w:val="24"/>
        </w:rPr>
        <w:t xml:space="preserve"> me </w:t>
      </w:r>
      <w:r w:rsidR="00177641">
        <w:rPr>
          <w:rFonts w:ascii="Garamond" w:hAnsi="Garamond"/>
          <w:sz w:val="24"/>
          <w:szCs w:val="24"/>
        </w:rPr>
        <w:t xml:space="preserve">shkresën </w:t>
      </w:r>
      <w:r w:rsidR="00232FE8" w:rsidRPr="003412BE">
        <w:rPr>
          <w:rFonts w:ascii="Garamond" w:hAnsi="Garamond"/>
          <w:sz w:val="24"/>
          <w:szCs w:val="24"/>
        </w:rPr>
        <w:t>nr. 2859/2 prot., datë 24.4.2024, protokolluar me tonën me nr. 987 prot., datë 24.4.2024, dërguan në ERE</w:t>
      </w:r>
      <w:r w:rsidR="000F5E99">
        <w:rPr>
          <w:rFonts w:ascii="Garamond" w:hAnsi="Garamond"/>
          <w:sz w:val="24"/>
          <w:szCs w:val="24"/>
        </w:rPr>
        <w:t>,</w:t>
      </w:r>
      <w:r w:rsidR="00232FE8" w:rsidRPr="003412BE">
        <w:rPr>
          <w:rFonts w:ascii="Garamond" w:hAnsi="Garamond"/>
          <w:sz w:val="24"/>
          <w:szCs w:val="24"/>
        </w:rPr>
        <w:t xml:space="preserve"> për miratim, </w:t>
      </w:r>
      <w:r w:rsidR="000F5E99">
        <w:rPr>
          <w:rFonts w:ascii="Garamond" w:hAnsi="Garamond"/>
          <w:sz w:val="24"/>
          <w:szCs w:val="24"/>
        </w:rPr>
        <w:t>“</w:t>
      </w:r>
      <w:r w:rsidR="000F5E99" w:rsidRPr="003412BE">
        <w:rPr>
          <w:rFonts w:ascii="Garamond" w:hAnsi="Garamond"/>
          <w:sz w:val="24"/>
          <w:szCs w:val="24"/>
        </w:rPr>
        <w:t xml:space="preserve">Kontratën </w:t>
      </w:r>
      <w:r w:rsidR="00232FE8" w:rsidRPr="003412BE">
        <w:rPr>
          <w:rFonts w:ascii="Garamond" w:hAnsi="Garamond"/>
          <w:sz w:val="24"/>
          <w:szCs w:val="24"/>
        </w:rPr>
        <w:t xml:space="preserve">tip për shitblerjen e energjisë elektrike ndërmjet </w:t>
      </w:r>
      <w:r w:rsidR="00177641" w:rsidRPr="003412BE">
        <w:rPr>
          <w:rFonts w:ascii="Garamond" w:hAnsi="Garamond"/>
          <w:sz w:val="24"/>
          <w:szCs w:val="24"/>
        </w:rPr>
        <w:t xml:space="preserve">Shoqërisë </w:t>
      </w:r>
      <w:r w:rsidR="00232FE8" w:rsidRPr="003412BE">
        <w:rPr>
          <w:rFonts w:ascii="Garamond" w:hAnsi="Garamond"/>
          <w:sz w:val="24"/>
          <w:szCs w:val="24"/>
        </w:rPr>
        <w:t xml:space="preserve">së </w:t>
      </w:r>
      <w:r w:rsidR="00177641" w:rsidRPr="003412BE">
        <w:rPr>
          <w:rFonts w:ascii="Garamond" w:hAnsi="Garamond"/>
          <w:sz w:val="24"/>
          <w:szCs w:val="24"/>
        </w:rPr>
        <w:t xml:space="preserve">Prodhimit </w:t>
      </w:r>
      <w:r w:rsidR="00232FE8" w:rsidRPr="003412BE">
        <w:rPr>
          <w:rFonts w:ascii="Garamond" w:hAnsi="Garamond"/>
          <w:sz w:val="24"/>
          <w:szCs w:val="24"/>
        </w:rPr>
        <w:t xml:space="preserve">të </w:t>
      </w:r>
      <w:r w:rsidR="00177641" w:rsidRPr="003412BE">
        <w:rPr>
          <w:rFonts w:ascii="Garamond" w:hAnsi="Garamond"/>
          <w:sz w:val="24"/>
          <w:szCs w:val="24"/>
        </w:rPr>
        <w:t>Energjisë Elektrike</w:t>
      </w:r>
      <w:r w:rsidR="00177641">
        <w:rPr>
          <w:rFonts w:ascii="Garamond" w:hAnsi="Garamond"/>
          <w:sz w:val="24"/>
          <w:szCs w:val="24"/>
        </w:rPr>
        <w:t>,</w:t>
      </w:r>
      <w:r w:rsidR="00177641" w:rsidRPr="003412BE">
        <w:rPr>
          <w:rFonts w:ascii="Garamond" w:hAnsi="Garamond"/>
          <w:sz w:val="24"/>
          <w:szCs w:val="24"/>
        </w:rPr>
        <w:t xml:space="preserve"> </w:t>
      </w:r>
      <w:r w:rsidR="00232FE8" w:rsidRPr="003412BE">
        <w:rPr>
          <w:rFonts w:ascii="Garamond" w:hAnsi="Garamond"/>
          <w:sz w:val="24"/>
          <w:szCs w:val="24"/>
        </w:rPr>
        <w:t xml:space="preserve">të ngarkuar me detyrimin e shërbimit publik, aksionet e së cilës kontrollohen plotësisht ose pjesërisht nga shteti, </w:t>
      </w:r>
      <w:r w:rsidR="000F5E99">
        <w:rPr>
          <w:rFonts w:ascii="Garamond" w:hAnsi="Garamond"/>
          <w:sz w:val="24"/>
          <w:szCs w:val="24"/>
        </w:rPr>
        <w:t>‘</w:t>
      </w:r>
      <w:r w:rsidR="00232FE8" w:rsidRPr="003412BE">
        <w:rPr>
          <w:rFonts w:ascii="Garamond" w:hAnsi="Garamond"/>
          <w:sz w:val="24"/>
          <w:szCs w:val="24"/>
        </w:rPr>
        <w:t>KESH</w:t>
      </w:r>
      <w:r w:rsidR="000F5E99">
        <w:rPr>
          <w:rFonts w:ascii="Garamond" w:hAnsi="Garamond"/>
          <w:sz w:val="24"/>
          <w:szCs w:val="24"/>
        </w:rPr>
        <w:t>’</w:t>
      </w:r>
      <w:r w:rsidR="00232FE8" w:rsidRPr="003412BE">
        <w:rPr>
          <w:rFonts w:ascii="Garamond" w:hAnsi="Garamond"/>
          <w:sz w:val="24"/>
          <w:szCs w:val="24"/>
        </w:rPr>
        <w:t xml:space="preserve"> sh.a., dhe Furnizuesit të </w:t>
      </w:r>
      <w:r w:rsidR="00177641" w:rsidRPr="003412BE">
        <w:rPr>
          <w:rFonts w:ascii="Garamond" w:hAnsi="Garamond"/>
          <w:sz w:val="24"/>
          <w:szCs w:val="24"/>
        </w:rPr>
        <w:t xml:space="preserve">Shërbimit Universal </w:t>
      </w:r>
      <w:r w:rsidR="00232FE8" w:rsidRPr="003412BE">
        <w:rPr>
          <w:rFonts w:ascii="Garamond" w:hAnsi="Garamond"/>
          <w:sz w:val="24"/>
          <w:szCs w:val="24"/>
        </w:rPr>
        <w:t xml:space="preserve">(FSHU) sh.a., për furnizimin e klientëve që furnizohen nga </w:t>
      </w:r>
      <w:r w:rsidR="000F5E99">
        <w:rPr>
          <w:rFonts w:ascii="Garamond" w:hAnsi="Garamond"/>
          <w:sz w:val="24"/>
          <w:szCs w:val="24"/>
        </w:rPr>
        <w:t>‘</w:t>
      </w:r>
      <w:r w:rsidR="00232FE8" w:rsidRPr="003412BE">
        <w:rPr>
          <w:rFonts w:ascii="Garamond" w:hAnsi="Garamond"/>
          <w:sz w:val="24"/>
          <w:szCs w:val="24"/>
        </w:rPr>
        <w:t>FSHU</w:t>
      </w:r>
      <w:r w:rsidR="000F5E99">
        <w:rPr>
          <w:rFonts w:ascii="Garamond" w:hAnsi="Garamond"/>
          <w:sz w:val="24"/>
          <w:szCs w:val="24"/>
        </w:rPr>
        <w:t>’</w:t>
      </w:r>
      <w:r w:rsidR="00232FE8" w:rsidRPr="003412BE">
        <w:rPr>
          <w:rFonts w:ascii="Garamond" w:hAnsi="Garamond"/>
          <w:sz w:val="24"/>
          <w:szCs w:val="24"/>
        </w:rPr>
        <w:t xml:space="preserve"> sh.a., për periudhën kohore 1.1.2024</w:t>
      </w:r>
      <w:r w:rsidR="00177641">
        <w:rPr>
          <w:rFonts w:ascii="Garamond" w:hAnsi="Garamond"/>
          <w:sz w:val="24"/>
          <w:szCs w:val="24"/>
        </w:rPr>
        <w:t>–</w:t>
      </w:r>
      <w:r w:rsidR="00232FE8" w:rsidRPr="003412BE">
        <w:rPr>
          <w:rFonts w:ascii="Garamond" w:hAnsi="Garamond"/>
          <w:sz w:val="24"/>
          <w:szCs w:val="24"/>
        </w:rPr>
        <w:t>31.12.2024</w:t>
      </w:r>
      <w:r w:rsidR="000F5E99">
        <w:rPr>
          <w:rFonts w:ascii="Garamond" w:hAnsi="Garamond"/>
          <w:sz w:val="24"/>
          <w:szCs w:val="24"/>
        </w:rPr>
        <w:t>”</w:t>
      </w:r>
      <w:r w:rsidR="00232FE8" w:rsidRPr="003412BE">
        <w:rPr>
          <w:rFonts w:ascii="Garamond" w:hAnsi="Garamond"/>
          <w:sz w:val="24"/>
          <w:szCs w:val="24"/>
        </w:rPr>
        <w:t>.</w:t>
      </w:r>
    </w:p>
    <w:p w14:paraId="444ABED8" w14:textId="02EAC6FE" w:rsidR="00232FE8" w:rsidRPr="003412BE" w:rsidRDefault="00992C69" w:rsidP="00177641">
      <w:pPr>
        <w:pStyle w:val="ListParagraph"/>
        <w:ind w:left="0" w:firstLine="284"/>
        <w:jc w:val="both"/>
        <w:rPr>
          <w:rFonts w:ascii="Garamond" w:hAnsi="Garamond"/>
        </w:rPr>
      </w:pPr>
      <w:r w:rsidRPr="003412BE">
        <w:rPr>
          <w:rFonts w:ascii="Garamond" w:hAnsi="Garamond" w:cs="Symbol"/>
        </w:rPr>
        <w:t xml:space="preserve">- </w:t>
      </w:r>
      <w:r w:rsidR="00232FE8" w:rsidRPr="003412BE">
        <w:rPr>
          <w:rFonts w:ascii="Garamond" w:hAnsi="Garamond"/>
        </w:rPr>
        <w:t>Me marrjen e kësaj kontrate u realizua publikimi i saj në faqen e internetit të ERE-s</w:t>
      </w:r>
      <w:r w:rsidR="00177641">
        <w:rPr>
          <w:rFonts w:ascii="Garamond" w:hAnsi="Garamond"/>
        </w:rPr>
        <w:t>,</w:t>
      </w:r>
      <w:r w:rsidR="00232FE8" w:rsidRPr="003412BE">
        <w:rPr>
          <w:rFonts w:ascii="Garamond" w:hAnsi="Garamond"/>
        </w:rPr>
        <w:t xml:space="preserve"> në </w:t>
      </w:r>
      <w:r w:rsidR="00232FE8" w:rsidRPr="00177641">
        <w:rPr>
          <w:rFonts w:ascii="Garamond" w:hAnsi="Garamond"/>
          <w:i/>
        </w:rPr>
        <w:t>link</w:t>
      </w:r>
      <w:r w:rsidR="00177641">
        <w:rPr>
          <w:rFonts w:ascii="Garamond" w:hAnsi="Garamond"/>
        </w:rPr>
        <w:t>-</w:t>
      </w:r>
      <w:r w:rsidR="00232FE8" w:rsidRPr="003412BE">
        <w:rPr>
          <w:rFonts w:ascii="Garamond" w:hAnsi="Garamond"/>
        </w:rPr>
        <w:t>un</w:t>
      </w:r>
      <w:r w:rsidR="00177641">
        <w:rPr>
          <w:rFonts w:ascii="Garamond" w:hAnsi="Garamond"/>
        </w:rPr>
        <w:t>:</w:t>
      </w:r>
      <w:r w:rsidR="00232FE8" w:rsidRPr="003412BE">
        <w:rPr>
          <w:rFonts w:ascii="Garamond" w:hAnsi="Garamond"/>
        </w:rPr>
        <w:t xml:space="preserve"> </w:t>
      </w:r>
      <w:r w:rsidR="00232FE8" w:rsidRPr="003412BE">
        <w:rPr>
          <w:rFonts w:ascii="Garamond" w:hAnsi="Garamond"/>
          <w:color w:val="0563C1"/>
          <w:u w:val="single"/>
        </w:rPr>
        <w:t>https://www.ere.gov.al/sq/publikime/konsultime/kontrata-ndermjet-kesh-sh-a-dhe-ftl-sh-a-per-shitje-blerje-depozitimin-shkembimin-e-energjise-elektrike-per-periudhen-01-01-2024-31-12-2024</w:t>
      </w:r>
    </w:p>
    <w:p w14:paraId="02884A27" w14:textId="725BC43D" w:rsidR="00232FE8" w:rsidRPr="003412BE" w:rsidRDefault="00992C69" w:rsidP="00232FE8">
      <w:pPr>
        <w:pStyle w:val="BodyTextIndent3"/>
        <w:spacing w:after="0"/>
        <w:ind w:left="0" w:firstLine="284"/>
        <w:jc w:val="both"/>
        <w:rPr>
          <w:rFonts w:ascii="Garamond" w:hAnsi="Garamond"/>
          <w:sz w:val="24"/>
          <w:szCs w:val="24"/>
        </w:rPr>
      </w:pPr>
      <w:r w:rsidRPr="003412BE">
        <w:rPr>
          <w:rFonts w:ascii="Garamond" w:hAnsi="Garamond" w:cs="Symbol"/>
          <w:sz w:val="24"/>
          <w:szCs w:val="24"/>
        </w:rPr>
        <w:t xml:space="preserve">- </w:t>
      </w:r>
      <w:r w:rsidR="00232FE8" w:rsidRPr="003412BE">
        <w:rPr>
          <w:rFonts w:ascii="Garamond" w:hAnsi="Garamond"/>
          <w:sz w:val="24"/>
          <w:szCs w:val="24"/>
        </w:rPr>
        <w:t xml:space="preserve">Kontrata e propozuar nga palët është e përberë nga 21 </w:t>
      </w:r>
      <w:r w:rsidR="00177641">
        <w:rPr>
          <w:rFonts w:ascii="Garamond" w:hAnsi="Garamond"/>
          <w:sz w:val="24"/>
          <w:szCs w:val="24"/>
        </w:rPr>
        <w:t>n</w:t>
      </w:r>
      <w:r w:rsidR="00232FE8" w:rsidRPr="003412BE">
        <w:rPr>
          <w:rFonts w:ascii="Garamond" w:hAnsi="Garamond"/>
          <w:sz w:val="24"/>
          <w:szCs w:val="24"/>
        </w:rPr>
        <w:t xml:space="preserve">ene: </w:t>
      </w:r>
      <w:r w:rsidR="00177641">
        <w:rPr>
          <w:rFonts w:ascii="Garamond" w:hAnsi="Garamond"/>
          <w:sz w:val="24"/>
          <w:szCs w:val="24"/>
        </w:rPr>
        <w:t>s</w:t>
      </w:r>
      <w:r w:rsidR="00232FE8" w:rsidRPr="003412BE">
        <w:rPr>
          <w:rFonts w:ascii="Garamond" w:hAnsi="Garamond"/>
          <w:sz w:val="24"/>
          <w:szCs w:val="24"/>
        </w:rPr>
        <w:t xml:space="preserve">htojca 1: </w:t>
      </w:r>
      <w:r w:rsidR="00BB54F6">
        <w:rPr>
          <w:rFonts w:ascii="Garamond" w:hAnsi="Garamond"/>
          <w:sz w:val="24"/>
          <w:szCs w:val="24"/>
        </w:rPr>
        <w:t>p</w:t>
      </w:r>
      <w:r w:rsidR="00232FE8" w:rsidRPr="003412BE">
        <w:rPr>
          <w:rFonts w:ascii="Garamond" w:hAnsi="Garamond"/>
          <w:sz w:val="24"/>
          <w:szCs w:val="24"/>
        </w:rPr>
        <w:t xml:space="preserve">rogramet e livrimit sipas </w:t>
      </w:r>
      <w:r w:rsidR="00177641">
        <w:rPr>
          <w:rFonts w:ascii="Garamond" w:hAnsi="Garamond"/>
          <w:sz w:val="24"/>
          <w:szCs w:val="24"/>
        </w:rPr>
        <w:t>n</w:t>
      </w:r>
      <w:r w:rsidR="00232FE8" w:rsidRPr="003412BE">
        <w:rPr>
          <w:rFonts w:ascii="Garamond" w:hAnsi="Garamond"/>
          <w:sz w:val="24"/>
          <w:szCs w:val="24"/>
        </w:rPr>
        <w:t xml:space="preserve">eneve 4 dhe 5 të kësaj kontrate; </w:t>
      </w:r>
      <w:r w:rsidR="00177641">
        <w:rPr>
          <w:rFonts w:ascii="Garamond" w:hAnsi="Garamond"/>
          <w:sz w:val="24"/>
          <w:szCs w:val="24"/>
        </w:rPr>
        <w:t>s</w:t>
      </w:r>
      <w:r w:rsidR="00232FE8" w:rsidRPr="003412BE">
        <w:rPr>
          <w:rFonts w:ascii="Garamond" w:hAnsi="Garamond"/>
          <w:sz w:val="24"/>
          <w:szCs w:val="24"/>
        </w:rPr>
        <w:t xml:space="preserve">htojca 2: </w:t>
      </w:r>
      <w:r w:rsidR="00177641" w:rsidRPr="003412BE">
        <w:rPr>
          <w:rFonts w:ascii="Garamond" w:hAnsi="Garamond"/>
          <w:sz w:val="24"/>
          <w:szCs w:val="24"/>
        </w:rPr>
        <w:t xml:space="preserve">sipas nenit </w:t>
      </w:r>
      <w:r w:rsidR="00232FE8" w:rsidRPr="003412BE">
        <w:rPr>
          <w:rFonts w:ascii="Garamond" w:hAnsi="Garamond"/>
          <w:sz w:val="24"/>
          <w:szCs w:val="24"/>
        </w:rPr>
        <w:t xml:space="preserve">19, të kësaj kontrate, </w:t>
      </w:r>
      <w:r w:rsidR="00177641">
        <w:rPr>
          <w:rFonts w:ascii="Garamond" w:hAnsi="Garamond"/>
          <w:sz w:val="24"/>
          <w:szCs w:val="24"/>
        </w:rPr>
        <w:t>p</w:t>
      </w:r>
      <w:r w:rsidR="00232FE8" w:rsidRPr="003412BE">
        <w:rPr>
          <w:rFonts w:ascii="Garamond" w:hAnsi="Garamond"/>
          <w:sz w:val="24"/>
          <w:szCs w:val="24"/>
        </w:rPr>
        <w:t xml:space="preserve">ëlqimet e nevojshme të zyrtarëve dhe punonjësve të </w:t>
      </w:r>
      <w:r w:rsidR="00177641">
        <w:rPr>
          <w:rFonts w:ascii="Garamond" w:hAnsi="Garamond"/>
          <w:sz w:val="24"/>
          <w:szCs w:val="24"/>
        </w:rPr>
        <w:t>p</w:t>
      </w:r>
      <w:r w:rsidR="00232FE8" w:rsidRPr="003412BE">
        <w:rPr>
          <w:rFonts w:ascii="Garamond" w:hAnsi="Garamond"/>
          <w:sz w:val="24"/>
          <w:szCs w:val="24"/>
        </w:rPr>
        <w:t xml:space="preserve">alëve për regjistrimet telefonike; </w:t>
      </w:r>
      <w:r w:rsidR="00177641">
        <w:rPr>
          <w:rFonts w:ascii="Garamond" w:hAnsi="Garamond"/>
          <w:sz w:val="24"/>
          <w:szCs w:val="24"/>
        </w:rPr>
        <w:t>a</w:t>
      </w:r>
      <w:r w:rsidR="00232FE8" w:rsidRPr="003412BE">
        <w:rPr>
          <w:rFonts w:ascii="Garamond" w:hAnsi="Garamond"/>
          <w:sz w:val="24"/>
          <w:szCs w:val="24"/>
        </w:rPr>
        <w:t>neksi nr. 1</w:t>
      </w:r>
      <w:r w:rsidR="00BB54F6">
        <w:rPr>
          <w:rFonts w:ascii="Garamond" w:hAnsi="Garamond"/>
          <w:sz w:val="24"/>
          <w:szCs w:val="24"/>
        </w:rPr>
        <w:t>:</w:t>
      </w:r>
      <w:r w:rsidR="00232FE8" w:rsidRPr="003412BE">
        <w:rPr>
          <w:rFonts w:ascii="Garamond" w:hAnsi="Garamond"/>
          <w:sz w:val="24"/>
          <w:szCs w:val="24"/>
        </w:rPr>
        <w:t xml:space="preserve"> </w:t>
      </w:r>
      <w:r w:rsidR="00BB54F6">
        <w:rPr>
          <w:rFonts w:ascii="Garamond" w:hAnsi="Garamond"/>
          <w:sz w:val="24"/>
          <w:szCs w:val="24"/>
        </w:rPr>
        <w:t>p</w:t>
      </w:r>
      <w:r w:rsidR="00232FE8" w:rsidRPr="003412BE">
        <w:rPr>
          <w:rFonts w:ascii="Garamond" w:hAnsi="Garamond"/>
          <w:sz w:val="24"/>
          <w:szCs w:val="24"/>
        </w:rPr>
        <w:t xml:space="preserve">arashikimi i sasisë së plotë vjetore të konsumit të </w:t>
      </w:r>
      <w:r w:rsidR="000F5E99">
        <w:rPr>
          <w:rFonts w:ascii="Garamond" w:hAnsi="Garamond"/>
          <w:sz w:val="24"/>
          <w:szCs w:val="24"/>
        </w:rPr>
        <w:t>“</w:t>
      </w:r>
      <w:r w:rsidR="00232FE8" w:rsidRPr="003412BE">
        <w:rPr>
          <w:rFonts w:ascii="Garamond" w:hAnsi="Garamond"/>
          <w:sz w:val="24"/>
          <w:szCs w:val="24"/>
        </w:rPr>
        <w:t>FSHU</w:t>
      </w:r>
      <w:r w:rsidR="000F5E99">
        <w:rPr>
          <w:rFonts w:ascii="Garamond" w:hAnsi="Garamond"/>
          <w:sz w:val="24"/>
          <w:szCs w:val="24"/>
        </w:rPr>
        <w:t>”</w:t>
      </w:r>
      <w:r w:rsidR="00232FE8" w:rsidRPr="003412BE">
        <w:rPr>
          <w:rFonts w:ascii="Garamond" w:hAnsi="Garamond"/>
          <w:sz w:val="24"/>
          <w:szCs w:val="24"/>
        </w:rPr>
        <w:t xml:space="preserve"> sh.a. për vitin 2024; </w:t>
      </w:r>
      <w:r w:rsidR="00BB54F6">
        <w:rPr>
          <w:rFonts w:ascii="Garamond" w:hAnsi="Garamond"/>
          <w:sz w:val="24"/>
          <w:szCs w:val="24"/>
        </w:rPr>
        <w:t>a</w:t>
      </w:r>
      <w:r w:rsidR="00232FE8" w:rsidRPr="003412BE">
        <w:rPr>
          <w:rFonts w:ascii="Garamond" w:hAnsi="Garamond"/>
          <w:sz w:val="24"/>
          <w:szCs w:val="24"/>
        </w:rPr>
        <w:t xml:space="preserve">neksi 2 </w:t>
      </w:r>
      <w:r w:rsidR="00BB54F6">
        <w:rPr>
          <w:rFonts w:ascii="Garamond" w:hAnsi="Garamond"/>
          <w:sz w:val="24"/>
          <w:szCs w:val="24"/>
        </w:rPr>
        <w:t>p</w:t>
      </w:r>
      <w:r w:rsidR="00232FE8" w:rsidRPr="003412BE">
        <w:rPr>
          <w:rFonts w:ascii="Garamond" w:hAnsi="Garamond"/>
          <w:sz w:val="24"/>
          <w:szCs w:val="24"/>
        </w:rPr>
        <w:t xml:space="preserve">ër rregullimet financiare të marrëdhënies së shitblerjes </w:t>
      </w:r>
      <w:r w:rsidR="000F5E99">
        <w:rPr>
          <w:rFonts w:ascii="Garamond" w:hAnsi="Garamond"/>
          <w:sz w:val="24"/>
          <w:szCs w:val="24"/>
        </w:rPr>
        <w:t>s</w:t>
      </w:r>
      <w:r w:rsidR="00232FE8" w:rsidRPr="003412BE">
        <w:rPr>
          <w:rFonts w:ascii="Garamond" w:hAnsi="Garamond"/>
          <w:sz w:val="24"/>
          <w:szCs w:val="24"/>
        </w:rPr>
        <w:t xml:space="preserve">ë energjisë elektrike ndërmjet </w:t>
      </w:r>
      <w:r w:rsidR="00BB54F6" w:rsidRPr="003412BE">
        <w:rPr>
          <w:rFonts w:ascii="Garamond" w:hAnsi="Garamond"/>
          <w:sz w:val="24"/>
          <w:szCs w:val="24"/>
        </w:rPr>
        <w:t xml:space="preserve">Shoqërisë </w:t>
      </w:r>
      <w:r w:rsidR="00232FE8" w:rsidRPr="003412BE">
        <w:rPr>
          <w:rFonts w:ascii="Garamond" w:hAnsi="Garamond"/>
          <w:sz w:val="24"/>
          <w:szCs w:val="24"/>
        </w:rPr>
        <w:t xml:space="preserve">së </w:t>
      </w:r>
      <w:r w:rsidR="00BB54F6" w:rsidRPr="003412BE">
        <w:rPr>
          <w:rFonts w:ascii="Garamond" w:hAnsi="Garamond"/>
          <w:sz w:val="24"/>
          <w:szCs w:val="24"/>
        </w:rPr>
        <w:t xml:space="preserve">Prodhimit </w:t>
      </w:r>
      <w:r w:rsidR="00232FE8" w:rsidRPr="003412BE">
        <w:rPr>
          <w:rFonts w:ascii="Garamond" w:hAnsi="Garamond"/>
          <w:sz w:val="24"/>
          <w:szCs w:val="24"/>
        </w:rPr>
        <w:t xml:space="preserve">të </w:t>
      </w:r>
      <w:r w:rsidR="00BB54F6" w:rsidRPr="003412BE">
        <w:rPr>
          <w:rFonts w:ascii="Garamond" w:hAnsi="Garamond"/>
          <w:sz w:val="24"/>
          <w:szCs w:val="24"/>
        </w:rPr>
        <w:t xml:space="preserve">Energjisë Elektrike </w:t>
      </w:r>
      <w:r w:rsidR="00232FE8" w:rsidRPr="003412BE">
        <w:rPr>
          <w:rFonts w:ascii="Garamond" w:hAnsi="Garamond"/>
          <w:sz w:val="24"/>
          <w:szCs w:val="24"/>
        </w:rPr>
        <w:t xml:space="preserve">të ngarkuar me detyrimin e shërbimit publik, aksionet e së cilës kontrollohen plotësisht ose pjesërisht nga shteti, </w:t>
      </w:r>
      <w:r w:rsidR="000F5E99">
        <w:rPr>
          <w:rFonts w:ascii="Garamond" w:hAnsi="Garamond"/>
          <w:sz w:val="24"/>
          <w:szCs w:val="24"/>
        </w:rPr>
        <w:t>“</w:t>
      </w:r>
      <w:r w:rsidR="00232FE8" w:rsidRPr="003412BE">
        <w:rPr>
          <w:rFonts w:ascii="Garamond" w:hAnsi="Garamond"/>
          <w:sz w:val="24"/>
          <w:szCs w:val="24"/>
        </w:rPr>
        <w:t>KESH</w:t>
      </w:r>
      <w:r w:rsidR="000F5E99">
        <w:rPr>
          <w:rFonts w:ascii="Garamond" w:hAnsi="Garamond"/>
          <w:sz w:val="24"/>
          <w:szCs w:val="24"/>
        </w:rPr>
        <w:t>”</w:t>
      </w:r>
      <w:r w:rsidR="00232FE8" w:rsidRPr="003412BE">
        <w:rPr>
          <w:rFonts w:ascii="Garamond" w:hAnsi="Garamond"/>
          <w:sz w:val="24"/>
          <w:szCs w:val="24"/>
        </w:rPr>
        <w:t xml:space="preserve"> sh.a. dhe Furnizuesit të Shërbimit Universal (FSHU) sh.a., për periudhën kohore 1.1.2024</w:t>
      </w:r>
      <w:r w:rsidR="00BB54F6">
        <w:rPr>
          <w:rFonts w:ascii="Garamond" w:hAnsi="Garamond"/>
          <w:sz w:val="24"/>
          <w:szCs w:val="24"/>
        </w:rPr>
        <w:t>–</w:t>
      </w:r>
      <w:r w:rsidR="00232FE8" w:rsidRPr="003412BE">
        <w:rPr>
          <w:rFonts w:ascii="Garamond" w:hAnsi="Garamond"/>
          <w:sz w:val="24"/>
          <w:szCs w:val="24"/>
        </w:rPr>
        <w:t xml:space="preserve">31.12.2024”, ky aneks është i përbërë nga 5 nene dhe nga </w:t>
      </w:r>
      <w:r w:rsidR="00BB54F6">
        <w:rPr>
          <w:rFonts w:ascii="Garamond" w:hAnsi="Garamond"/>
          <w:sz w:val="24"/>
          <w:szCs w:val="24"/>
        </w:rPr>
        <w:t>s</w:t>
      </w:r>
      <w:r w:rsidR="00232FE8" w:rsidRPr="003412BE">
        <w:rPr>
          <w:rFonts w:ascii="Garamond" w:hAnsi="Garamond"/>
          <w:sz w:val="24"/>
          <w:szCs w:val="24"/>
        </w:rPr>
        <w:t xml:space="preserve">htojca 1 </w:t>
      </w:r>
      <w:r w:rsidR="00BB54F6" w:rsidRPr="003412BE">
        <w:rPr>
          <w:rFonts w:ascii="Garamond" w:hAnsi="Garamond"/>
          <w:sz w:val="24"/>
          <w:szCs w:val="24"/>
        </w:rPr>
        <w:t>rakordim d</w:t>
      </w:r>
      <w:r w:rsidR="00232FE8" w:rsidRPr="003412BE">
        <w:rPr>
          <w:rFonts w:ascii="Garamond" w:hAnsi="Garamond"/>
          <w:sz w:val="24"/>
          <w:szCs w:val="24"/>
        </w:rPr>
        <w:t xml:space="preserve">itor </w:t>
      </w:r>
      <w:r w:rsidR="000F5E99">
        <w:rPr>
          <w:rFonts w:ascii="Garamond" w:hAnsi="Garamond"/>
          <w:sz w:val="24"/>
          <w:szCs w:val="24"/>
        </w:rPr>
        <w:t>“</w:t>
      </w:r>
      <w:r w:rsidR="00232FE8" w:rsidRPr="003412BE">
        <w:rPr>
          <w:rFonts w:ascii="Garamond" w:hAnsi="Garamond"/>
          <w:sz w:val="24"/>
          <w:szCs w:val="24"/>
        </w:rPr>
        <w:t>KESH</w:t>
      </w:r>
      <w:r w:rsidR="000F5E99">
        <w:rPr>
          <w:rFonts w:ascii="Garamond" w:hAnsi="Garamond"/>
          <w:sz w:val="24"/>
          <w:szCs w:val="24"/>
        </w:rPr>
        <w:t>”</w:t>
      </w:r>
      <w:r w:rsidR="00232FE8" w:rsidRPr="003412BE">
        <w:rPr>
          <w:rFonts w:ascii="Garamond" w:hAnsi="Garamond"/>
          <w:sz w:val="24"/>
          <w:szCs w:val="24"/>
        </w:rPr>
        <w:t xml:space="preserve"> sh.a.</w:t>
      </w:r>
      <w:r w:rsidR="00BB54F6">
        <w:rPr>
          <w:rFonts w:ascii="Garamond" w:hAnsi="Garamond"/>
          <w:sz w:val="24"/>
          <w:szCs w:val="24"/>
        </w:rPr>
        <w:t>–</w:t>
      </w:r>
      <w:r w:rsidR="000F5E99">
        <w:rPr>
          <w:rFonts w:ascii="Garamond" w:hAnsi="Garamond"/>
          <w:sz w:val="24"/>
          <w:szCs w:val="24"/>
        </w:rPr>
        <w:t>“</w:t>
      </w:r>
      <w:r w:rsidR="00232FE8" w:rsidRPr="003412BE">
        <w:rPr>
          <w:rFonts w:ascii="Garamond" w:hAnsi="Garamond"/>
          <w:sz w:val="24"/>
          <w:szCs w:val="24"/>
        </w:rPr>
        <w:t>FSHU</w:t>
      </w:r>
      <w:r w:rsidR="000F5E99">
        <w:rPr>
          <w:rFonts w:ascii="Garamond" w:hAnsi="Garamond"/>
          <w:sz w:val="24"/>
          <w:szCs w:val="24"/>
        </w:rPr>
        <w:t>”</w:t>
      </w:r>
      <w:r w:rsidR="00232FE8" w:rsidRPr="003412BE">
        <w:rPr>
          <w:rFonts w:ascii="Garamond" w:hAnsi="Garamond"/>
          <w:sz w:val="24"/>
          <w:szCs w:val="24"/>
        </w:rPr>
        <w:t xml:space="preserve"> sh.a.</w:t>
      </w:r>
    </w:p>
    <w:p w14:paraId="419159F0" w14:textId="7771F622" w:rsidR="00232FE8" w:rsidRPr="00BB54F6" w:rsidRDefault="00992C69" w:rsidP="00232FE8">
      <w:pPr>
        <w:pStyle w:val="BodyTextIndent3"/>
        <w:spacing w:after="0"/>
        <w:ind w:left="0" w:firstLine="284"/>
        <w:jc w:val="both"/>
        <w:rPr>
          <w:rFonts w:ascii="Garamond" w:hAnsi="Garamond"/>
          <w:iCs/>
          <w:sz w:val="24"/>
          <w:szCs w:val="24"/>
        </w:rPr>
      </w:pPr>
      <w:r w:rsidRPr="00BB54F6">
        <w:rPr>
          <w:rFonts w:ascii="Garamond" w:hAnsi="Garamond" w:cs="Symbol"/>
          <w:sz w:val="24"/>
          <w:szCs w:val="24"/>
        </w:rPr>
        <w:t xml:space="preserve">- </w:t>
      </w:r>
      <w:r w:rsidR="00232FE8" w:rsidRPr="00BB54F6">
        <w:rPr>
          <w:rFonts w:ascii="Garamond" w:hAnsi="Garamond"/>
          <w:iCs/>
          <w:sz w:val="24"/>
          <w:szCs w:val="24"/>
        </w:rPr>
        <w:t xml:space="preserve">Struktura e propozuar e kontratës së dakordësuar nga palët është thuajse e njëjtë me strukturën e kontratës së miratuar me vendimin e </w:t>
      </w:r>
      <w:r w:rsidR="00BB54F6" w:rsidRPr="00BB54F6">
        <w:rPr>
          <w:rFonts w:ascii="Garamond" w:hAnsi="Garamond"/>
          <w:iCs/>
          <w:sz w:val="24"/>
          <w:szCs w:val="24"/>
        </w:rPr>
        <w:t xml:space="preserve">Bordit </w:t>
      </w:r>
      <w:r w:rsidR="00232FE8" w:rsidRPr="00BB54F6">
        <w:rPr>
          <w:rFonts w:ascii="Garamond" w:hAnsi="Garamond"/>
          <w:iCs/>
          <w:sz w:val="24"/>
          <w:szCs w:val="24"/>
        </w:rPr>
        <w:t>të ERE-s nr. 278, datë 25.9.2023.</w:t>
      </w:r>
    </w:p>
    <w:p w14:paraId="003426A2" w14:textId="55A39067" w:rsidR="00232FE8" w:rsidRPr="00BB54F6" w:rsidRDefault="00992C69" w:rsidP="00232FE8">
      <w:pPr>
        <w:pStyle w:val="BodyTextIndent3"/>
        <w:spacing w:after="0"/>
        <w:ind w:left="0" w:firstLine="284"/>
        <w:jc w:val="both"/>
        <w:rPr>
          <w:rFonts w:ascii="Garamond" w:hAnsi="Garamond"/>
          <w:sz w:val="24"/>
          <w:szCs w:val="24"/>
        </w:rPr>
      </w:pPr>
      <w:r w:rsidRPr="003412BE">
        <w:rPr>
          <w:rFonts w:ascii="Garamond" w:hAnsi="Garamond" w:cs="Symbol"/>
          <w:sz w:val="24"/>
          <w:szCs w:val="24"/>
        </w:rPr>
        <w:t xml:space="preserve">- </w:t>
      </w:r>
      <w:r w:rsidR="00232FE8" w:rsidRPr="003412BE">
        <w:rPr>
          <w:rFonts w:ascii="Garamond" w:hAnsi="Garamond"/>
          <w:sz w:val="24"/>
          <w:szCs w:val="24"/>
        </w:rPr>
        <w:t xml:space="preserve">Në ndryshim nga kontrata e miratuar me vendimin e </w:t>
      </w:r>
      <w:r w:rsidR="00BB54F6" w:rsidRPr="003412BE">
        <w:rPr>
          <w:rFonts w:ascii="Garamond" w:hAnsi="Garamond"/>
          <w:sz w:val="24"/>
          <w:szCs w:val="24"/>
        </w:rPr>
        <w:t xml:space="preserve">Bordit </w:t>
      </w:r>
      <w:r w:rsidR="00232FE8" w:rsidRPr="003412BE">
        <w:rPr>
          <w:rFonts w:ascii="Garamond" w:hAnsi="Garamond"/>
          <w:sz w:val="24"/>
          <w:szCs w:val="24"/>
        </w:rPr>
        <w:t>të ERE-s nr. 278, datë 25.9.2023, e cila ka 22 nene, kontrata e dakordësuar nga palët për vitin 2024 ka 21 nene, pasi neni 22 është bërë pjesë integrale si pikë 4</w:t>
      </w:r>
      <w:r w:rsidR="00BB54F6">
        <w:rPr>
          <w:rFonts w:ascii="Garamond" w:hAnsi="Garamond"/>
          <w:sz w:val="24"/>
          <w:szCs w:val="24"/>
        </w:rPr>
        <w:t>,</w:t>
      </w:r>
      <w:r w:rsidR="00232FE8" w:rsidRPr="003412BE">
        <w:rPr>
          <w:rFonts w:ascii="Garamond" w:hAnsi="Garamond"/>
          <w:sz w:val="24"/>
          <w:szCs w:val="24"/>
        </w:rPr>
        <w:t xml:space="preserve"> e nenit 21</w:t>
      </w:r>
      <w:r w:rsidR="00BB54F6">
        <w:rPr>
          <w:rFonts w:ascii="Garamond" w:hAnsi="Garamond"/>
          <w:sz w:val="24"/>
          <w:szCs w:val="24"/>
        </w:rPr>
        <w:t>,</w:t>
      </w:r>
      <w:r w:rsidR="00232FE8" w:rsidRPr="003412BE">
        <w:rPr>
          <w:rFonts w:ascii="Garamond" w:hAnsi="Garamond"/>
          <w:sz w:val="24"/>
          <w:szCs w:val="24"/>
        </w:rPr>
        <w:t xml:space="preserve"> me të njëjtën përmbajtje si më poshtë vijon:</w:t>
      </w:r>
      <w:r w:rsidR="003412BE">
        <w:rPr>
          <w:rFonts w:ascii="Garamond" w:hAnsi="Garamond"/>
          <w:sz w:val="24"/>
          <w:szCs w:val="24"/>
        </w:rPr>
        <w:t xml:space="preserve"> </w:t>
      </w:r>
      <w:r w:rsidR="003412BE" w:rsidRPr="00BB54F6">
        <w:rPr>
          <w:rFonts w:ascii="Garamond" w:hAnsi="Garamond"/>
          <w:iCs/>
          <w:sz w:val="24"/>
          <w:szCs w:val="24"/>
        </w:rPr>
        <w:t>“</w:t>
      </w:r>
      <w:r w:rsidR="00232FE8" w:rsidRPr="00BB54F6">
        <w:rPr>
          <w:rFonts w:ascii="Garamond" w:hAnsi="Garamond"/>
          <w:iCs/>
          <w:sz w:val="24"/>
          <w:szCs w:val="24"/>
        </w:rPr>
        <w:t>Kjo kontratë nënshkruhet n</w:t>
      </w:r>
      <w:r w:rsidR="00232FE8" w:rsidRPr="00BB54F6">
        <w:rPr>
          <w:rFonts w:ascii="Garamond" w:hAnsi="Garamond"/>
          <w:sz w:val="24"/>
          <w:szCs w:val="24"/>
        </w:rPr>
        <w:t>ë</w:t>
      </w:r>
      <w:r w:rsidR="00232FE8" w:rsidRPr="00BB54F6">
        <w:rPr>
          <w:rFonts w:ascii="Garamond" w:hAnsi="Garamond"/>
          <w:iCs/>
          <w:sz w:val="24"/>
          <w:szCs w:val="24"/>
        </w:rPr>
        <w:t xml:space="preserve"> 4 (katër) kopje t</w:t>
      </w:r>
      <w:r w:rsidR="00232FE8" w:rsidRPr="00BB54F6">
        <w:rPr>
          <w:rFonts w:ascii="Garamond" w:hAnsi="Garamond"/>
          <w:sz w:val="24"/>
          <w:szCs w:val="24"/>
        </w:rPr>
        <w:t>ë</w:t>
      </w:r>
      <w:r w:rsidR="00232FE8" w:rsidRPr="00BB54F6">
        <w:rPr>
          <w:rFonts w:ascii="Garamond" w:hAnsi="Garamond"/>
          <w:iCs/>
          <w:sz w:val="24"/>
          <w:szCs w:val="24"/>
        </w:rPr>
        <w:t xml:space="preserve"> </w:t>
      </w:r>
      <w:r w:rsidR="00BB54F6" w:rsidRPr="00BB54F6">
        <w:rPr>
          <w:rFonts w:ascii="Garamond" w:hAnsi="Garamond"/>
          <w:iCs/>
          <w:sz w:val="24"/>
          <w:szCs w:val="24"/>
        </w:rPr>
        <w:t>barasvlershme</w:t>
      </w:r>
      <w:r w:rsidR="00232FE8" w:rsidRPr="00BB54F6">
        <w:rPr>
          <w:rFonts w:ascii="Garamond" w:hAnsi="Garamond"/>
          <w:iCs/>
          <w:sz w:val="24"/>
          <w:szCs w:val="24"/>
        </w:rPr>
        <w:t>, 2 (dy) për secilën palë”.</w:t>
      </w:r>
    </w:p>
    <w:p w14:paraId="6BBAC22E" w14:textId="6D80C3B0" w:rsidR="00232FE8" w:rsidRPr="003412BE" w:rsidRDefault="00992C69" w:rsidP="00232FE8">
      <w:pPr>
        <w:pStyle w:val="BodyTextIndent3"/>
        <w:spacing w:after="0"/>
        <w:ind w:left="0" w:firstLine="284"/>
        <w:jc w:val="both"/>
        <w:rPr>
          <w:rFonts w:ascii="Garamond" w:hAnsi="Garamond"/>
          <w:sz w:val="24"/>
          <w:szCs w:val="24"/>
        </w:rPr>
      </w:pPr>
      <w:r w:rsidRPr="003412BE">
        <w:rPr>
          <w:rFonts w:ascii="Garamond" w:hAnsi="Garamond" w:cs="Symbol"/>
          <w:sz w:val="24"/>
          <w:szCs w:val="24"/>
        </w:rPr>
        <w:lastRenderedPageBreak/>
        <w:t xml:space="preserve">- </w:t>
      </w:r>
      <w:r w:rsidR="00232FE8" w:rsidRPr="003412BE">
        <w:rPr>
          <w:rFonts w:ascii="Garamond" w:hAnsi="Garamond"/>
          <w:sz w:val="24"/>
          <w:szCs w:val="24"/>
        </w:rPr>
        <w:t>Baza ligjore e referuar në kontratë për nënshkrimin e saj nga palët është:</w:t>
      </w:r>
    </w:p>
    <w:p w14:paraId="76B85ACA" w14:textId="3608F580" w:rsidR="00232FE8" w:rsidRPr="003412BE" w:rsidRDefault="00232FE8" w:rsidP="00232FE8">
      <w:pPr>
        <w:ind w:firstLine="284"/>
        <w:jc w:val="both"/>
        <w:rPr>
          <w:rFonts w:ascii="Garamond" w:hAnsi="Garamond"/>
        </w:rPr>
      </w:pPr>
      <w:r w:rsidRPr="003412BE">
        <w:rPr>
          <w:rFonts w:ascii="Garamond" w:hAnsi="Garamond"/>
        </w:rPr>
        <w:t>-</w:t>
      </w:r>
      <w:r w:rsidR="00992C69" w:rsidRPr="003412BE">
        <w:rPr>
          <w:rFonts w:ascii="Garamond" w:hAnsi="Garamond"/>
        </w:rPr>
        <w:t xml:space="preserve"> </w:t>
      </w:r>
      <w:r w:rsidRPr="003412BE">
        <w:rPr>
          <w:rFonts w:ascii="Garamond" w:hAnsi="Garamond"/>
        </w:rPr>
        <w:t>Ligjit nr. 43/2015</w:t>
      </w:r>
      <w:r w:rsidR="00BB54F6">
        <w:rPr>
          <w:rFonts w:ascii="Garamond" w:hAnsi="Garamond"/>
        </w:rPr>
        <w:t>,</w:t>
      </w:r>
      <w:r w:rsidRPr="003412BE">
        <w:rPr>
          <w:rFonts w:ascii="Garamond" w:hAnsi="Garamond"/>
        </w:rPr>
        <w:t xml:space="preserve"> “Për sektorin e energjisë elektrike”, i ndryshuar, neni 20</w:t>
      </w:r>
      <w:r w:rsidR="00BB54F6">
        <w:rPr>
          <w:rFonts w:ascii="Garamond" w:hAnsi="Garamond"/>
        </w:rPr>
        <w:t>,</w:t>
      </w:r>
      <w:r w:rsidRPr="003412BE">
        <w:rPr>
          <w:rFonts w:ascii="Garamond" w:hAnsi="Garamond"/>
        </w:rPr>
        <w:t xml:space="preserve"> </w:t>
      </w:r>
      <w:r w:rsidR="00BB54F6" w:rsidRPr="003412BE">
        <w:rPr>
          <w:rFonts w:ascii="Garamond" w:hAnsi="Garamond"/>
        </w:rPr>
        <w:t>germa</w:t>
      </w:r>
      <w:r w:rsidRPr="003412BE">
        <w:rPr>
          <w:rFonts w:ascii="Garamond" w:hAnsi="Garamond"/>
        </w:rPr>
        <w:t xml:space="preserve"> </w:t>
      </w:r>
      <w:r w:rsidR="00BB54F6">
        <w:rPr>
          <w:rFonts w:ascii="Garamond" w:hAnsi="Garamond"/>
        </w:rPr>
        <w:t>“</w:t>
      </w:r>
      <w:r w:rsidRPr="003412BE">
        <w:rPr>
          <w:rFonts w:ascii="Garamond" w:hAnsi="Garamond"/>
        </w:rPr>
        <w:t>h</w:t>
      </w:r>
      <w:r w:rsidR="00BB54F6">
        <w:rPr>
          <w:rFonts w:ascii="Garamond" w:hAnsi="Garamond"/>
        </w:rPr>
        <w:t>”</w:t>
      </w:r>
      <w:r w:rsidRPr="003412BE">
        <w:rPr>
          <w:rFonts w:ascii="Garamond" w:hAnsi="Garamond"/>
        </w:rPr>
        <w:t>;</w:t>
      </w:r>
    </w:p>
    <w:p w14:paraId="197FFE2E" w14:textId="50022D0B" w:rsidR="00232FE8" w:rsidRPr="003412BE" w:rsidRDefault="00232FE8" w:rsidP="00232FE8">
      <w:pPr>
        <w:ind w:firstLine="284"/>
        <w:jc w:val="both"/>
        <w:rPr>
          <w:rFonts w:ascii="Garamond" w:hAnsi="Garamond"/>
        </w:rPr>
      </w:pPr>
      <w:r w:rsidRPr="003412BE">
        <w:rPr>
          <w:rFonts w:ascii="Garamond" w:hAnsi="Garamond"/>
        </w:rPr>
        <w:t>-</w:t>
      </w:r>
      <w:r w:rsidR="00992C69" w:rsidRPr="003412BE">
        <w:rPr>
          <w:rFonts w:ascii="Garamond" w:hAnsi="Garamond"/>
        </w:rPr>
        <w:t xml:space="preserve"> </w:t>
      </w:r>
      <w:r w:rsidRPr="003412BE">
        <w:rPr>
          <w:rFonts w:ascii="Garamond" w:hAnsi="Garamond"/>
        </w:rPr>
        <w:t>Vendimi nr. 456, datë 29.6.2022</w:t>
      </w:r>
      <w:r w:rsidR="00BB54F6">
        <w:rPr>
          <w:rFonts w:ascii="Garamond" w:hAnsi="Garamond"/>
        </w:rPr>
        <w:t>,</w:t>
      </w:r>
      <w:r w:rsidRPr="003412BE">
        <w:rPr>
          <w:rFonts w:ascii="Garamond" w:hAnsi="Garamond"/>
        </w:rPr>
        <w:t xml:space="preserve"> i Këshillit të Ministrave</w:t>
      </w:r>
      <w:r w:rsidR="00BB54F6">
        <w:rPr>
          <w:rFonts w:ascii="Garamond" w:hAnsi="Garamond"/>
        </w:rPr>
        <w:t>,</w:t>
      </w:r>
      <w:r w:rsidRPr="003412BE">
        <w:rPr>
          <w:rFonts w:ascii="Garamond" w:hAnsi="Garamond"/>
        </w:rPr>
        <w:t xml:space="preserve"> “Për miratimin e kushteve për vendosjen e detyrimit të shërbimit publik, q</w:t>
      </w:r>
      <w:r w:rsidR="000F5E99">
        <w:rPr>
          <w:rFonts w:ascii="Garamond" w:hAnsi="Garamond"/>
        </w:rPr>
        <w:t>ë</w:t>
      </w:r>
      <w:r w:rsidRPr="003412BE">
        <w:rPr>
          <w:rFonts w:ascii="Garamond" w:hAnsi="Garamond"/>
        </w:rPr>
        <w:t xml:space="preserve"> do të zbatohen ndaj të licencuarve në sektorin e energjisë elektrike, të cilët ushtrojnë aktivitetin e prodhimit, transmetimit, shpërndarjes dhe furnizimit me energji elektrike”, i ndryshuar;</w:t>
      </w:r>
    </w:p>
    <w:p w14:paraId="5E46FBDB" w14:textId="6BDA65D6" w:rsidR="00232FE8" w:rsidRPr="003412BE" w:rsidRDefault="00232FE8" w:rsidP="00232FE8">
      <w:pPr>
        <w:ind w:firstLine="284"/>
        <w:jc w:val="both"/>
        <w:rPr>
          <w:rFonts w:ascii="Garamond" w:hAnsi="Garamond"/>
        </w:rPr>
      </w:pPr>
      <w:r w:rsidRPr="003412BE">
        <w:rPr>
          <w:rFonts w:ascii="Garamond" w:hAnsi="Garamond"/>
        </w:rPr>
        <w:t>-</w:t>
      </w:r>
      <w:r w:rsidR="00992C69" w:rsidRPr="003412BE">
        <w:rPr>
          <w:rFonts w:ascii="Garamond" w:hAnsi="Garamond"/>
        </w:rPr>
        <w:t xml:space="preserve"> </w:t>
      </w:r>
      <w:r w:rsidRPr="003412BE">
        <w:rPr>
          <w:rFonts w:ascii="Garamond" w:hAnsi="Garamond"/>
        </w:rPr>
        <w:t>Vendimi i Këshillit të Ministrave nr. 519, datë 13.7.2016</w:t>
      </w:r>
      <w:r w:rsidR="00BB54F6">
        <w:rPr>
          <w:rFonts w:ascii="Garamond" w:hAnsi="Garamond"/>
        </w:rPr>
        <w:t>,</w:t>
      </w:r>
      <w:r w:rsidRPr="003412BE">
        <w:rPr>
          <w:rFonts w:ascii="Garamond" w:hAnsi="Garamond"/>
        </w:rPr>
        <w:t xml:space="preserve"> “Për </w:t>
      </w:r>
      <w:r w:rsidR="00BB54F6" w:rsidRPr="003412BE">
        <w:rPr>
          <w:rFonts w:ascii="Garamond" w:hAnsi="Garamond"/>
        </w:rPr>
        <w:t>miratimin e modelit të tregut të energjisë elektrike</w:t>
      </w:r>
      <w:r w:rsidRPr="003412BE">
        <w:rPr>
          <w:rFonts w:ascii="Garamond" w:hAnsi="Garamond"/>
        </w:rPr>
        <w:t xml:space="preserve">”, i ndryshuar; </w:t>
      </w:r>
    </w:p>
    <w:p w14:paraId="6438F5E5" w14:textId="50BA8C70" w:rsidR="00232FE8" w:rsidRPr="003412BE" w:rsidRDefault="00232FE8" w:rsidP="00232FE8">
      <w:pPr>
        <w:ind w:firstLine="284"/>
        <w:jc w:val="both"/>
        <w:rPr>
          <w:rFonts w:ascii="Garamond" w:hAnsi="Garamond"/>
        </w:rPr>
      </w:pPr>
      <w:r w:rsidRPr="003412BE">
        <w:rPr>
          <w:rFonts w:ascii="Garamond" w:hAnsi="Garamond"/>
        </w:rPr>
        <w:t>-</w:t>
      </w:r>
      <w:r w:rsidR="00992C69" w:rsidRPr="003412BE">
        <w:rPr>
          <w:rFonts w:ascii="Garamond" w:hAnsi="Garamond"/>
        </w:rPr>
        <w:t xml:space="preserve"> </w:t>
      </w:r>
      <w:r w:rsidRPr="003412BE">
        <w:rPr>
          <w:rFonts w:ascii="Garamond" w:hAnsi="Garamond"/>
        </w:rPr>
        <w:t>Vendimi i Bordit të ERE</w:t>
      </w:r>
      <w:r w:rsidR="00BB54F6">
        <w:rPr>
          <w:rFonts w:ascii="Garamond" w:hAnsi="Garamond"/>
        </w:rPr>
        <w:t>-s</w:t>
      </w:r>
      <w:r w:rsidRPr="003412BE">
        <w:rPr>
          <w:rFonts w:ascii="Garamond" w:hAnsi="Garamond"/>
        </w:rPr>
        <w:t xml:space="preserve"> nr. 112, datë 8.7.2016</w:t>
      </w:r>
      <w:r w:rsidR="00BB54F6">
        <w:rPr>
          <w:rFonts w:ascii="Garamond" w:hAnsi="Garamond"/>
        </w:rPr>
        <w:t>,</w:t>
      </w:r>
      <w:r w:rsidRPr="003412BE">
        <w:rPr>
          <w:rFonts w:ascii="Garamond" w:hAnsi="Garamond"/>
        </w:rPr>
        <w:t xml:space="preserve"> “Për përcaktimin e të licencuarit të ngarkuar me detyrimin e shërbimit universal për tregun e energjisë elektrike dhe përcaktimin e kushteve për ushtrimin e detyrimit të shërbimit universal”;</w:t>
      </w:r>
    </w:p>
    <w:p w14:paraId="783E3D43" w14:textId="7D3816FD" w:rsidR="00232FE8" w:rsidRPr="003412BE" w:rsidRDefault="00232FE8" w:rsidP="00232FE8">
      <w:pPr>
        <w:ind w:firstLine="284"/>
        <w:jc w:val="both"/>
        <w:rPr>
          <w:rFonts w:ascii="Garamond" w:hAnsi="Garamond"/>
        </w:rPr>
      </w:pPr>
      <w:r w:rsidRPr="003412BE">
        <w:rPr>
          <w:rFonts w:ascii="Garamond" w:hAnsi="Garamond"/>
        </w:rPr>
        <w:t>-</w:t>
      </w:r>
      <w:r w:rsidR="00992C69" w:rsidRPr="003412BE">
        <w:rPr>
          <w:rFonts w:ascii="Garamond" w:hAnsi="Garamond"/>
        </w:rPr>
        <w:t xml:space="preserve"> </w:t>
      </w:r>
      <w:r w:rsidRPr="003412BE">
        <w:rPr>
          <w:rFonts w:ascii="Garamond" w:hAnsi="Garamond"/>
        </w:rPr>
        <w:t>Vendimi i Bordit të Entit Rregullator të Energjisë nr. 347, datë 27.12.2022</w:t>
      </w:r>
      <w:r w:rsidR="00BB54F6">
        <w:rPr>
          <w:rFonts w:ascii="Garamond" w:hAnsi="Garamond"/>
        </w:rPr>
        <w:t>,</w:t>
      </w:r>
      <w:r w:rsidRPr="003412BE">
        <w:rPr>
          <w:rFonts w:ascii="Garamond" w:hAnsi="Garamond"/>
        </w:rPr>
        <w:t xml:space="preserve"> “Për miratimin e </w:t>
      </w:r>
      <w:r w:rsidR="00BB54F6" w:rsidRPr="003412BE">
        <w:rPr>
          <w:rFonts w:ascii="Garamond" w:hAnsi="Garamond"/>
        </w:rPr>
        <w:t xml:space="preserve">rregullave të tregut të energjisë elektrike </w:t>
      </w:r>
      <w:r w:rsidRPr="003412BE">
        <w:rPr>
          <w:rFonts w:ascii="Garamond" w:hAnsi="Garamond"/>
        </w:rPr>
        <w:t>(</w:t>
      </w:r>
      <w:r w:rsidR="00BB54F6">
        <w:rPr>
          <w:rFonts w:ascii="Garamond" w:hAnsi="Garamond"/>
        </w:rPr>
        <w:t>r</w:t>
      </w:r>
      <w:r w:rsidRPr="003412BE">
        <w:rPr>
          <w:rFonts w:ascii="Garamond" w:hAnsi="Garamond"/>
        </w:rPr>
        <w:t>regullat e ALPEX</w:t>
      </w:r>
      <w:r w:rsidR="00BB54F6">
        <w:rPr>
          <w:rFonts w:ascii="Garamond" w:hAnsi="Garamond"/>
        </w:rPr>
        <w:t>-it</w:t>
      </w:r>
      <w:r w:rsidRPr="003412BE">
        <w:rPr>
          <w:rFonts w:ascii="Garamond" w:hAnsi="Garamond"/>
        </w:rPr>
        <w:t xml:space="preserve">, </w:t>
      </w:r>
      <w:r w:rsidR="00BB54F6" w:rsidRPr="003412BE">
        <w:rPr>
          <w:rFonts w:ascii="Garamond" w:hAnsi="Garamond"/>
        </w:rPr>
        <w:t>përkufizimet, procedura e tregtimit e klerimit dhe e shlyerjes);</w:t>
      </w:r>
    </w:p>
    <w:p w14:paraId="06C122D6" w14:textId="6F306378" w:rsidR="00232FE8" w:rsidRPr="003412BE" w:rsidRDefault="00232FE8" w:rsidP="00232FE8">
      <w:pPr>
        <w:ind w:firstLine="284"/>
        <w:jc w:val="both"/>
        <w:rPr>
          <w:rFonts w:ascii="Garamond" w:hAnsi="Garamond"/>
        </w:rPr>
      </w:pPr>
      <w:r w:rsidRPr="003412BE">
        <w:rPr>
          <w:rFonts w:ascii="Garamond" w:hAnsi="Garamond"/>
        </w:rPr>
        <w:t>-</w:t>
      </w:r>
      <w:r w:rsidR="00992C69" w:rsidRPr="003412BE">
        <w:rPr>
          <w:rFonts w:ascii="Garamond" w:hAnsi="Garamond"/>
        </w:rPr>
        <w:t xml:space="preserve"> </w:t>
      </w:r>
      <w:r w:rsidRPr="003412BE">
        <w:rPr>
          <w:rFonts w:ascii="Garamond" w:hAnsi="Garamond"/>
        </w:rPr>
        <w:t>Vendimi nr. 23, datë 25.3.2009</w:t>
      </w:r>
      <w:r w:rsidR="00BB54F6">
        <w:rPr>
          <w:rFonts w:ascii="Garamond" w:hAnsi="Garamond"/>
        </w:rPr>
        <w:t>,</w:t>
      </w:r>
      <w:r w:rsidRPr="003412BE">
        <w:rPr>
          <w:rFonts w:ascii="Garamond" w:hAnsi="Garamond"/>
        </w:rPr>
        <w:t xml:space="preserve"> i Bordit të Komisionerëve të Entit Rregullator të Energjisë “Mbi rinovimin e licencave në aktivitetin e prodhimit dhe tregtimit të energjisë elektrike </w:t>
      </w:r>
      <w:r w:rsidR="00BB54F6" w:rsidRPr="003412BE">
        <w:rPr>
          <w:rFonts w:ascii="Garamond" w:hAnsi="Garamond"/>
        </w:rPr>
        <w:t>shoqërisë</w:t>
      </w:r>
      <w:r w:rsidRPr="003412BE">
        <w:rPr>
          <w:rFonts w:ascii="Garamond" w:hAnsi="Garamond"/>
        </w:rPr>
        <w:t xml:space="preserve"> </w:t>
      </w:r>
      <w:r w:rsidR="00BB54F6">
        <w:rPr>
          <w:rFonts w:ascii="Garamond" w:hAnsi="Garamond"/>
        </w:rPr>
        <w:t>‘</w:t>
      </w:r>
      <w:r w:rsidRPr="003412BE">
        <w:rPr>
          <w:rFonts w:ascii="Garamond" w:hAnsi="Garamond"/>
        </w:rPr>
        <w:t>KESH</w:t>
      </w:r>
      <w:r w:rsidR="00BB54F6">
        <w:rPr>
          <w:rFonts w:ascii="Garamond" w:hAnsi="Garamond"/>
        </w:rPr>
        <w:t>’</w:t>
      </w:r>
      <w:r w:rsidRPr="003412BE">
        <w:rPr>
          <w:rFonts w:ascii="Garamond" w:hAnsi="Garamond"/>
        </w:rPr>
        <w:t xml:space="preserve"> sh.a.”, i ndryshuar; </w:t>
      </w:r>
    </w:p>
    <w:p w14:paraId="3A622A02" w14:textId="557D3BAE" w:rsidR="00232FE8" w:rsidRPr="003412BE" w:rsidRDefault="00232FE8" w:rsidP="00232FE8">
      <w:pPr>
        <w:ind w:firstLine="284"/>
        <w:jc w:val="both"/>
        <w:rPr>
          <w:rFonts w:ascii="Garamond" w:hAnsi="Garamond"/>
        </w:rPr>
      </w:pPr>
      <w:r w:rsidRPr="003412BE">
        <w:rPr>
          <w:rFonts w:ascii="Garamond" w:hAnsi="Garamond"/>
        </w:rPr>
        <w:t>-</w:t>
      </w:r>
      <w:r w:rsidR="00992C69" w:rsidRPr="003412BE">
        <w:rPr>
          <w:rFonts w:ascii="Garamond" w:hAnsi="Garamond"/>
        </w:rPr>
        <w:t xml:space="preserve"> </w:t>
      </w:r>
      <w:r w:rsidRPr="003412BE">
        <w:rPr>
          <w:rFonts w:ascii="Garamond" w:hAnsi="Garamond"/>
        </w:rPr>
        <w:t>Vendim</w:t>
      </w:r>
      <w:r w:rsidR="00BB54F6">
        <w:rPr>
          <w:rFonts w:ascii="Garamond" w:hAnsi="Garamond"/>
        </w:rPr>
        <w:t>i</w:t>
      </w:r>
      <w:r w:rsidRPr="003412BE">
        <w:rPr>
          <w:rFonts w:ascii="Garamond" w:hAnsi="Garamond"/>
        </w:rPr>
        <w:t xml:space="preserve"> nr. 271, datë 19.9.2023, i Bordit të ERE-s</w:t>
      </w:r>
      <w:r w:rsidR="00BB54F6">
        <w:rPr>
          <w:rFonts w:ascii="Garamond" w:hAnsi="Garamond"/>
        </w:rPr>
        <w:t>,</w:t>
      </w:r>
      <w:r w:rsidRPr="003412BE">
        <w:rPr>
          <w:rFonts w:ascii="Garamond" w:hAnsi="Garamond"/>
        </w:rPr>
        <w:t xml:space="preserve"> “Mbi rinovimin e licencës së shoqërisë </w:t>
      </w:r>
      <w:r w:rsidR="00BB54F6">
        <w:rPr>
          <w:rFonts w:ascii="Garamond" w:hAnsi="Garamond"/>
        </w:rPr>
        <w:t>‘</w:t>
      </w:r>
      <w:r w:rsidRPr="003412BE">
        <w:rPr>
          <w:rFonts w:ascii="Garamond" w:hAnsi="Garamond"/>
        </w:rPr>
        <w:t>Korporata Elektroenergjitike Shqiptare</w:t>
      </w:r>
      <w:r w:rsidR="00BB54F6">
        <w:rPr>
          <w:rFonts w:ascii="Garamond" w:hAnsi="Garamond"/>
        </w:rPr>
        <w:t>’</w:t>
      </w:r>
      <w:r w:rsidRPr="003412BE">
        <w:rPr>
          <w:rFonts w:ascii="Garamond" w:hAnsi="Garamond"/>
        </w:rPr>
        <w:t xml:space="preserve"> (KESH) sh.a. në veprimtarinë e fu</w:t>
      </w:r>
      <w:r w:rsidR="00BB54F6">
        <w:rPr>
          <w:rFonts w:ascii="Garamond" w:hAnsi="Garamond"/>
        </w:rPr>
        <w:t>rn</w:t>
      </w:r>
      <w:r w:rsidRPr="003412BE">
        <w:rPr>
          <w:rFonts w:ascii="Garamond" w:hAnsi="Garamond"/>
        </w:rPr>
        <w:t>izimit të energjisë elektrike</w:t>
      </w:r>
      <w:r w:rsidR="00BB54F6">
        <w:rPr>
          <w:rFonts w:ascii="Garamond" w:hAnsi="Garamond"/>
        </w:rPr>
        <w:t>”</w:t>
      </w:r>
      <w:r w:rsidRPr="003412BE">
        <w:rPr>
          <w:rFonts w:ascii="Garamond" w:hAnsi="Garamond"/>
        </w:rPr>
        <w:t>;</w:t>
      </w:r>
    </w:p>
    <w:p w14:paraId="62F26664" w14:textId="69A3E074" w:rsidR="00232FE8" w:rsidRPr="003412BE" w:rsidRDefault="00232FE8" w:rsidP="00232FE8">
      <w:pPr>
        <w:ind w:firstLine="284"/>
        <w:jc w:val="both"/>
        <w:rPr>
          <w:rFonts w:ascii="Garamond" w:hAnsi="Garamond"/>
        </w:rPr>
      </w:pPr>
      <w:r w:rsidRPr="003412BE">
        <w:rPr>
          <w:rFonts w:ascii="Garamond" w:hAnsi="Garamond"/>
        </w:rPr>
        <w:t>-</w:t>
      </w:r>
      <w:r w:rsidR="00992C69" w:rsidRPr="003412BE">
        <w:rPr>
          <w:rFonts w:ascii="Garamond" w:hAnsi="Garamond"/>
        </w:rPr>
        <w:t xml:space="preserve"> </w:t>
      </w:r>
      <w:r w:rsidRPr="003412BE">
        <w:rPr>
          <w:rFonts w:ascii="Garamond" w:hAnsi="Garamond"/>
        </w:rPr>
        <w:t>Vendimi nr. 164, datë 4.11.2019</w:t>
      </w:r>
      <w:r w:rsidR="00BB54F6">
        <w:rPr>
          <w:rFonts w:ascii="Garamond" w:hAnsi="Garamond"/>
        </w:rPr>
        <w:t>,</w:t>
      </w:r>
      <w:r w:rsidRPr="003412BE">
        <w:rPr>
          <w:rFonts w:ascii="Garamond" w:hAnsi="Garamond"/>
        </w:rPr>
        <w:t xml:space="preserve"> i Bordit të ERE-s</w:t>
      </w:r>
      <w:r w:rsidR="00BB54F6">
        <w:rPr>
          <w:rFonts w:ascii="Garamond" w:hAnsi="Garamond"/>
        </w:rPr>
        <w:t>,</w:t>
      </w:r>
      <w:r w:rsidRPr="003412BE">
        <w:rPr>
          <w:rFonts w:ascii="Garamond" w:hAnsi="Garamond"/>
        </w:rPr>
        <w:t xml:space="preserve"> “Mbi rinovimin e licencës së shoqërisë Furnizuesi i Shërbimit Universal sh.a. (FSHU sh.a.) në veprimtarinë e furnizimit të energjisë elektrike”; </w:t>
      </w:r>
    </w:p>
    <w:p w14:paraId="084EF81A" w14:textId="080F9085" w:rsidR="00232FE8" w:rsidRPr="003412BE" w:rsidRDefault="00232FE8" w:rsidP="00232FE8">
      <w:pPr>
        <w:ind w:firstLine="284"/>
        <w:jc w:val="both"/>
        <w:rPr>
          <w:rFonts w:ascii="Garamond" w:hAnsi="Garamond"/>
        </w:rPr>
      </w:pPr>
      <w:r w:rsidRPr="003412BE">
        <w:rPr>
          <w:rFonts w:ascii="Garamond" w:hAnsi="Garamond"/>
        </w:rPr>
        <w:t>-</w:t>
      </w:r>
      <w:r w:rsidR="00992C69" w:rsidRPr="003412BE">
        <w:rPr>
          <w:rFonts w:ascii="Garamond" w:hAnsi="Garamond"/>
        </w:rPr>
        <w:t xml:space="preserve"> </w:t>
      </w:r>
      <w:r w:rsidRPr="003412BE">
        <w:rPr>
          <w:rFonts w:ascii="Garamond" w:hAnsi="Garamond"/>
        </w:rPr>
        <w:t>Urdhr</w:t>
      </w:r>
      <w:r w:rsidR="00BB54F6">
        <w:rPr>
          <w:rFonts w:ascii="Garamond" w:hAnsi="Garamond"/>
        </w:rPr>
        <w:t>i</w:t>
      </w:r>
      <w:r w:rsidRPr="003412BE">
        <w:rPr>
          <w:rFonts w:ascii="Garamond" w:hAnsi="Garamond"/>
        </w:rPr>
        <w:t xml:space="preserve"> nr. 217, datë 29.12.2023</w:t>
      </w:r>
      <w:r w:rsidR="00BB54F6">
        <w:rPr>
          <w:rFonts w:ascii="Garamond" w:hAnsi="Garamond"/>
        </w:rPr>
        <w:t>,</w:t>
      </w:r>
      <w:r w:rsidRPr="003412BE">
        <w:rPr>
          <w:rFonts w:ascii="Garamond" w:hAnsi="Garamond"/>
        </w:rPr>
        <w:t xml:space="preserve"> i </w:t>
      </w:r>
      <w:r w:rsidR="00BB54F6">
        <w:rPr>
          <w:rFonts w:ascii="Garamond" w:hAnsi="Garamond"/>
        </w:rPr>
        <w:t>m</w:t>
      </w:r>
      <w:r w:rsidRPr="003412BE">
        <w:rPr>
          <w:rFonts w:ascii="Garamond" w:hAnsi="Garamond"/>
        </w:rPr>
        <w:t xml:space="preserve">inistrit përgjegjës për </w:t>
      </w:r>
      <w:r w:rsidR="00BB54F6">
        <w:rPr>
          <w:rFonts w:ascii="Garamond" w:hAnsi="Garamond"/>
        </w:rPr>
        <w:t>e</w:t>
      </w:r>
      <w:r w:rsidRPr="003412BE">
        <w:rPr>
          <w:rFonts w:ascii="Garamond" w:hAnsi="Garamond"/>
        </w:rPr>
        <w:t>nergjinë</w:t>
      </w:r>
      <w:r w:rsidR="00BB54F6">
        <w:rPr>
          <w:rFonts w:ascii="Garamond" w:hAnsi="Garamond"/>
        </w:rPr>
        <w:t>,</w:t>
      </w:r>
      <w:r w:rsidRPr="003412BE">
        <w:rPr>
          <w:rFonts w:ascii="Garamond" w:hAnsi="Garamond"/>
        </w:rPr>
        <w:t xml:space="preserve"> “Për një ndryshim në urdhrin nr. 28, datë 18.1.2021</w:t>
      </w:r>
      <w:r w:rsidR="00BB54F6">
        <w:rPr>
          <w:rFonts w:ascii="Garamond" w:hAnsi="Garamond"/>
        </w:rPr>
        <w:t>,</w:t>
      </w:r>
      <w:r w:rsidRPr="003412BE">
        <w:rPr>
          <w:rFonts w:ascii="Garamond" w:hAnsi="Garamond"/>
        </w:rPr>
        <w:t xml:space="preserve"> </w:t>
      </w:r>
      <w:r w:rsidR="00BB54F6">
        <w:rPr>
          <w:rFonts w:ascii="Garamond" w:hAnsi="Garamond"/>
        </w:rPr>
        <w:t>‘</w:t>
      </w:r>
      <w:r w:rsidRPr="003412BE">
        <w:rPr>
          <w:rFonts w:ascii="Garamond" w:hAnsi="Garamond"/>
        </w:rPr>
        <w:t xml:space="preserve">Për miratimin e udhërrëfyesit për hapjen e tregut dhe derregullimin e </w:t>
      </w:r>
      <w:r w:rsidR="00DB02FC">
        <w:rPr>
          <w:rFonts w:ascii="Garamond" w:hAnsi="Garamond"/>
        </w:rPr>
        <w:t>ç</w:t>
      </w:r>
      <w:r w:rsidRPr="003412BE">
        <w:rPr>
          <w:rFonts w:ascii="Garamond" w:hAnsi="Garamond"/>
        </w:rPr>
        <w:t xml:space="preserve">mimit </w:t>
      </w:r>
      <w:r w:rsidR="00E261E0" w:rsidRPr="003412BE">
        <w:rPr>
          <w:rFonts w:ascii="Garamond" w:hAnsi="Garamond"/>
        </w:rPr>
        <w:t>të</w:t>
      </w:r>
      <w:r w:rsidRPr="003412BE">
        <w:rPr>
          <w:rFonts w:ascii="Garamond" w:hAnsi="Garamond"/>
        </w:rPr>
        <w:t xml:space="preserve"> </w:t>
      </w:r>
      <w:r w:rsidR="00DB02FC" w:rsidRPr="003412BE">
        <w:rPr>
          <w:rFonts w:ascii="Garamond" w:hAnsi="Garamond"/>
        </w:rPr>
        <w:t>energjisë</w:t>
      </w:r>
      <w:r w:rsidRPr="003412BE">
        <w:rPr>
          <w:rFonts w:ascii="Garamond" w:hAnsi="Garamond"/>
        </w:rPr>
        <w:t xml:space="preserve"> elektrike</w:t>
      </w:r>
      <w:r w:rsidR="000F5E99">
        <w:rPr>
          <w:rFonts w:ascii="Garamond" w:hAnsi="Garamond"/>
        </w:rPr>
        <w:t>’</w:t>
      </w:r>
      <w:r w:rsidRPr="003412BE">
        <w:rPr>
          <w:rFonts w:ascii="Garamond" w:hAnsi="Garamond"/>
        </w:rPr>
        <w:t>, i ndryshuar</w:t>
      </w:r>
      <w:r w:rsidR="000F5E99">
        <w:rPr>
          <w:rFonts w:ascii="Garamond" w:hAnsi="Garamond"/>
        </w:rPr>
        <w:t>”</w:t>
      </w:r>
      <w:r w:rsidRPr="003412BE">
        <w:rPr>
          <w:rFonts w:ascii="Garamond" w:hAnsi="Garamond"/>
        </w:rPr>
        <w:t>;</w:t>
      </w:r>
    </w:p>
    <w:p w14:paraId="5890B4E4" w14:textId="592D9460" w:rsidR="00232FE8" w:rsidRPr="003412BE" w:rsidRDefault="00232FE8" w:rsidP="00232FE8">
      <w:pPr>
        <w:ind w:firstLine="284"/>
        <w:jc w:val="both"/>
        <w:rPr>
          <w:rFonts w:ascii="Garamond" w:hAnsi="Garamond"/>
        </w:rPr>
      </w:pPr>
      <w:r w:rsidRPr="003412BE">
        <w:rPr>
          <w:rFonts w:ascii="Garamond" w:hAnsi="Garamond"/>
        </w:rPr>
        <w:t>-</w:t>
      </w:r>
      <w:r w:rsidR="00992C69" w:rsidRPr="003412BE">
        <w:rPr>
          <w:rFonts w:ascii="Garamond" w:hAnsi="Garamond"/>
        </w:rPr>
        <w:t xml:space="preserve"> </w:t>
      </w:r>
      <w:r w:rsidRPr="003412BE">
        <w:rPr>
          <w:rFonts w:ascii="Garamond" w:hAnsi="Garamond"/>
        </w:rPr>
        <w:t xml:space="preserve">Vendimi </w:t>
      </w:r>
      <w:r w:rsidR="00DB02FC" w:rsidRPr="003412BE">
        <w:rPr>
          <w:rFonts w:ascii="Garamond" w:hAnsi="Garamond"/>
        </w:rPr>
        <w:t xml:space="preserve">i ministrit përgjegjës për energjinë </w:t>
      </w:r>
      <w:r w:rsidRPr="003412BE">
        <w:rPr>
          <w:rFonts w:ascii="Garamond" w:hAnsi="Garamond"/>
        </w:rPr>
        <w:t xml:space="preserve">nr. 936/1 prot., datë 14.2.2024 (në cilësinë e </w:t>
      </w:r>
      <w:r w:rsidR="00DB02FC" w:rsidRPr="003412BE">
        <w:rPr>
          <w:rFonts w:ascii="Garamond" w:hAnsi="Garamond"/>
        </w:rPr>
        <w:t>përfaqësuesit</w:t>
      </w:r>
      <w:r w:rsidRPr="003412BE">
        <w:rPr>
          <w:rFonts w:ascii="Garamond" w:hAnsi="Garamond"/>
        </w:rPr>
        <w:t xml:space="preserve"> të shtetit si pronar i aksioneve të subjektit prodhues i ngarkuar me detyrimin e shërbimit publik) i Asamblesë së Përgjithshme të Shoqërisë për miratimin e çmimit të shitjes së energjisë elektrike për qëllime të furnizimit të </w:t>
      </w:r>
      <w:r w:rsidR="00DB02FC" w:rsidRPr="003412BE">
        <w:rPr>
          <w:rFonts w:ascii="Garamond" w:hAnsi="Garamond"/>
        </w:rPr>
        <w:t>Furnizuesit</w:t>
      </w:r>
      <w:r w:rsidRPr="003412BE">
        <w:rPr>
          <w:rFonts w:ascii="Garamond" w:hAnsi="Garamond"/>
        </w:rPr>
        <w:t xml:space="preserve"> të Shërbimit Universal për vitin 2024.</w:t>
      </w:r>
    </w:p>
    <w:p w14:paraId="4278788D" w14:textId="458454C4" w:rsidR="00232FE8" w:rsidRPr="003412BE" w:rsidRDefault="00992C69" w:rsidP="00232FE8">
      <w:pPr>
        <w:pStyle w:val="ListParagraph"/>
        <w:ind w:left="0" w:firstLine="284"/>
        <w:jc w:val="both"/>
        <w:rPr>
          <w:rFonts w:ascii="Garamond" w:hAnsi="Garamond"/>
        </w:rPr>
      </w:pPr>
      <w:r w:rsidRPr="003412BE">
        <w:rPr>
          <w:rFonts w:ascii="Garamond" w:hAnsi="Garamond" w:cs="Symbol"/>
        </w:rPr>
        <w:t xml:space="preserve">- </w:t>
      </w:r>
      <w:r w:rsidR="00232FE8" w:rsidRPr="003412BE">
        <w:rPr>
          <w:rFonts w:ascii="Garamond" w:hAnsi="Garamond"/>
        </w:rPr>
        <w:t xml:space="preserve">Nga vlerësimet e bëra të bazës ligjore të përdorur në kontratën e propozuar nga palët (KESH sh.a. dhe FSHU sh.a.) rezulton e plotë dhe në të njëjtën kohë ka reflektuar ndryshimet që kanë ndodhur përgjatë vitit 2024. Respektivisht që prej 1 </w:t>
      </w:r>
      <w:r w:rsidR="00DB02FC">
        <w:rPr>
          <w:rFonts w:ascii="Garamond" w:hAnsi="Garamond"/>
        </w:rPr>
        <w:t>j</w:t>
      </w:r>
      <w:r w:rsidR="00232FE8" w:rsidRPr="003412BE">
        <w:rPr>
          <w:rFonts w:ascii="Garamond" w:hAnsi="Garamond"/>
        </w:rPr>
        <w:t>anarit 2024 është hequr gjendja e emergjencës në furnizimin me energji elektrike e shpallur n</w:t>
      </w:r>
      <w:r w:rsidR="00DB02FC">
        <w:rPr>
          <w:rFonts w:ascii="Garamond" w:hAnsi="Garamond"/>
        </w:rPr>
        <w:t>ë</w:t>
      </w:r>
      <w:r w:rsidR="00232FE8" w:rsidRPr="003412BE">
        <w:rPr>
          <w:rFonts w:ascii="Garamond" w:hAnsi="Garamond"/>
        </w:rPr>
        <w:t xml:space="preserve"> </w:t>
      </w:r>
      <w:r w:rsidR="00DB02FC">
        <w:rPr>
          <w:rFonts w:ascii="Garamond" w:hAnsi="Garamond"/>
        </w:rPr>
        <w:t>v</w:t>
      </w:r>
      <w:r w:rsidR="00232FE8" w:rsidRPr="003412BE">
        <w:rPr>
          <w:rFonts w:ascii="Garamond" w:hAnsi="Garamond"/>
        </w:rPr>
        <w:t>endimin nr. 584, datë 8.10.2021</w:t>
      </w:r>
      <w:r w:rsidR="00DB02FC">
        <w:rPr>
          <w:rFonts w:ascii="Garamond" w:hAnsi="Garamond"/>
        </w:rPr>
        <w:t>,</w:t>
      </w:r>
      <w:r w:rsidR="00232FE8" w:rsidRPr="003412BE">
        <w:rPr>
          <w:rFonts w:ascii="Garamond" w:hAnsi="Garamond"/>
        </w:rPr>
        <w:t xml:space="preserve"> të Këshillit të Ministrave, </w:t>
      </w:r>
      <w:r w:rsidR="00DB02FC" w:rsidRPr="003412BE">
        <w:rPr>
          <w:rFonts w:ascii="Garamond" w:hAnsi="Garamond"/>
        </w:rPr>
        <w:t>të</w:t>
      </w:r>
      <w:r w:rsidR="00232FE8" w:rsidRPr="003412BE">
        <w:rPr>
          <w:rFonts w:ascii="Garamond" w:hAnsi="Garamond"/>
        </w:rPr>
        <w:t xml:space="preserve"> ndryshuar. Gjithashtu</w:t>
      </w:r>
      <w:r w:rsidR="00DB02FC">
        <w:rPr>
          <w:rFonts w:ascii="Garamond" w:hAnsi="Garamond"/>
        </w:rPr>
        <w:t>,</w:t>
      </w:r>
      <w:r w:rsidR="00232FE8" w:rsidRPr="003412BE">
        <w:rPr>
          <w:rFonts w:ascii="Garamond" w:hAnsi="Garamond"/>
        </w:rPr>
        <w:t xml:space="preserve"> duke marrë në konsideratë faktin se pjesë integrale e kontratës së propozuar është dhe </w:t>
      </w:r>
      <w:r w:rsidR="00DB02FC">
        <w:rPr>
          <w:rFonts w:ascii="Garamond" w:hAnsi="Garamond"/>
        </w:rPr>
        <w:t>a</w:t>
      </w:r>
      <w:r w:rsidR="00232FE8" w:rsidRPr="003412BE">
        <w:rPr>
          <w:rFonts w:ascii="Garamond" w:hAnsi="Garamond"/>
        </w:rPr>
        <w:t xml:space="preserve">neksi II “Për rregullimet financiare të marrëdhënies së shitblerjes së energjisë elektrike ndërmjet </w:t>
      </w:r>
      <w:r w:rsidR="00DB02FC" w:rsidRPr="003412BE">
        <w:rPr>
          <w:rFonts w:ascii="Garamond" w:hAnsi="Garamond"/>
        </w:rPr>
        <w:t xml:space="preserve">Shoqërisë </w:t>
      </w:r>
      <w:r w:rsidR="00232FE8" w:rsidRPr="003412BE">
        <w:rPr>
          <w:rFonts w:ascii="Garamond" w:hAnsi="Garamond"/>
        </w:rPr>
        <w:t xml:space="preserve">së </w:t>
      </w:r>
      <w:r w:rsidR="00DB02FC" w:rsidRPr="003412BE">
        <w:rPr>
          <w:rFonts w:ascii="Garamond" w:hAnsi="Garamond"/>
        </w:rPr>
        <w:t xml:space="preserve">Prodhimit </w:t>
      </w:r>
      <w:r w:rsidR="00232FE8" w:rsidRPr="003412BE">
        <w:rPr>
          <w:rFonts w:ascii="Garamond" w:hAnsi="Garamond"/>
        </w:rPr>
        <w:t xml:space="preserve">të </w:t>
      </w:r>
      <w:r w:rsidR="00DB02FC" w:rsidRPr="003412BE">
        <w:rPr>
          <w:rFonts w:ascii="Garamond" w:hAnsi="Garamond"/>
        </w:rPr>
        <w:t>Energjisë Elektrike</w:t>
      </w:r>
      <w:r w:rsidR="00DB02FC">
        <w:rPr>
          <w:rFonts w:ascii="Garamond" w:hAnsi="Garamond"/>
        </w:rPr>
        <w:t>,</w:t>
      </w:r>
      <w:r w:rsidR="00DB02FC" w:rsidRPr="003412BE">
        <w:rPr>
          <w:rFonts w:ascii="Garamond" w:hAnsi="Garamond"/>
        </w:rPr>
        <w:t xml:space="preserve"> </w:t>
      </w:r>
      <w:r w:rsidR="00232FE8" w:rsidRPr="003412BE">
        <w:rPr>
          <w:rFonts w:ascii="Garamond" w:hAnsi="Garamond"/>
        </w:rPr>
        <w:t xml:space="preserve">të ngarkuar me detyrimin e shërbimit publik, aksionet e së cilës kontrollohen plotësisht ose pjesërisht nga shteti, </w:t>
      </w:r>
      <w:r w:rsidR="00DB02FC">
        <w:rPr>
          <w:rFonts w:ascii="Garamond" w:hAnsi="Garamond"/>
        </w:rPr>
        <w:t>‘</w:t>
      </w:r>
      <w:r w:rsidR="00232FE8" w:rsidRPr="003412BE">
        <w:rPr>
          <w:rFonts w:ascii="Garamond" w:hAnsi="Garamond"/>
        </w:rPr>
        <w:t>KESH</w:t>
      </w:r>
      <w:r w:rsidR="00DB02FC">
        <w:rPr>
          <w:rFonts w:ascii="Garamond" w:hAnsi="Garamond"/>
        </w:rPr>
        <w:t>’</w:t>
      </w:r>
      <w:r w:rsidR="00232FE8" w:rsidRPr="003412BE">
        <w:rPr>
          <w:rFonts w:ascii="Garamond" w:hAnsi="Garamond"/>
        </w:rPr>
        <w:t xml:space="preserve"> sh.a. dhe Furnizuesit të Shërbimit Universal</w:t>
      </w:r>
      <w:r w:rsidR="00DB02FC">
        <w:rPr>
          <w:rFonts w:ascii="Garamond" w:hAnsi="Garamond"/>
        </w:rPr>
        <w:t xml:space="preserve"> </w:t>
      </w:r>
      <w:r w:rsidR="00232FE8" w:rsidRPr="003412BE">
        <w:rPr>
          <w:rFonts w:ascii="Garamond" w:hAnsi="Garamond"/>
        </w:rPr>
        <w:t>(FSHU) sh.a., për periudhën kohore 1.1.2024</w:t>
      </w:r>
      <w:r w:rsidR="00DB02FC">
        <w:rPr>
          <w:rFonts w:ascii="Garamond" w:hAnsi="Garamond"/>
        </w:rPr>
        <w:t>–</w:t>
      </w:r>
      <w:r w:rsidR="00232FE8" w:rsidRPr="003412BE">
        <w:rPr>
          <w:rFonts w:ascii="Garamond" w:hAnsi="Garamond"/>
        </w:rPr>
        <w:t>31.12.2024</w:t>
      </w:r>
      <w:r w:rsidR="00DB02FC">
        <w:rPr>
          <w:rFonts w:ascii="Garamond" w:hAnsi="Garamond"/>
        </w:rPr>
        <w:t>”</w:t>
      </w:r>
      <w:r w:rsidR="00232FE8" w:rsidRPr="003412BE">
        <w:rPr>
          <w:rFonts w:ascii="Garamond" w:hAnsi="Garamond"/>
        </w:rPr>
        <w:t xml:space="preserve">, ky </w:t>
      </w:r>
      <w:r w:rsidR="00DB02FC">
        <w:rPr>
          <w:rFonts w:ascii="Garamond" w:hAnsi="Garamond"/>
        </w:rPr>
        <w:t>a</w:t>
      </w:r>
      <w:r w:rsidR="00232FE8" w:rsidRPr="003412BE">
        <w:rPr>
          <w:rFonts w:ascii="Garamond" w:hAnsi="Garamond"/>
        </w:rPr>
        <w:t xml:space="preserve">neks ka rregulluar të gjithë marrëdhënien financiare të shitjes dhe blerjes së energjisë elektrike ndërmjet </w:t>
      </w:r>
      <w:r w:rsidR="00DB02FC">
        <w:rPr>
          <w:rFonts w:ascii="Garamond" w:hAnsi="Garamond"/>
        </w:rPr>
        <w:t>p</w:t>
      </w:r>
      <w:r w:rsidR="00232FE8" w:rsidRPr="003412BE">
        <w:rPr>
          <w:rFonts w:ascii="Garamond" w:hAnsi="Garamond"/>
        </w:rPr>
        <w:t xml:space="preserve">alëve për plotësimin e kërkesës së </w:t>
      </w:r>
      <w:r w:rsidR="00DB02FC">
        <w:rPr>
          <w:rFonts w:ascii="Garamond" w:hAnsi="Garamond"/>
        </w:rPr>
        <w:t>b</w:t>
      </w:r>
      <w:r w:rsidR="00232FE8" w:rsidRPr="003412BE">
        <w:rPr>
          <w:rFonts w:ascii="Garamond" w:hAnsi="Garamond"/>
        </w:rPr>
        <w:t>lerësit për energji për përmbushjen e detyrimit si Furnizues i Mundësisë së Fundit (FMF) për periudhën kohore 1.1.2024</w:t>
      </w:r>
      <w:r w:rsidR="00DB02FC">
        <w:rPr>
          <w:rFonts w:ascii="Garamond" w:hAnsi="Garamond"/>
        </w:rPr>
        <w:t>–</w:t>
      </w:r>
      <w:r w:rsidR="00232FE8" w:rsidRPr="003412BE">
        <w:rPr>
          <w:rFonts w:ascii="Garamond" w:hAnsi="Garamond"/>
        </w:rPr>
        <w:t xml:space="preserve">31.12.2024. Marrëdhënien e shitjes dhe </w:t>
      </w:r>
      <w:r w:rsidR="00DB02FC" w:rsidRPr="003412BE">
        <w:rPr>
          <w:rFonts w:ascii="Garamond" w:hAnsi="Garamond"/>
        </w:rPr>
        <w:t>të</w:t>
      </w:r>
      <w:r w:rsidR="00232FE8" w:rsidRPr="003412BE">
        <w:rPr>
          <w:rFonts w:ascii="Garamond" w:hAnsi="Garamond"/>
        </w:rPr>
        <w:t xml:space="preserve"> blerjes së energjisë fizike ndërmjet </w:t>
      </w:r>
      <w:r w:rsidR="00DB02FC">
        <w:rPr>
          <w:rFonts w:ascii="Garamond" w:hAnsi="Garamond"/>
        </w:rPr>
        <w:t>p</w:t>
      </w:r>
      <w:r w:rsidR="00232FE8" w:rsidRPr="003412BE">
        <w:rPr>
          <w:rFonts w:ascii="Garamond" w:hAnsi="Garamond"/>
        </w:rPr>
        <w:t>alëve</w:t>
      </w:r>
      <w:r w:rsidR="00DB02FC">
        <w:rPr>
          <w:rFonts w:ascii="Garamond" w:hAnsi="Garamond"/>
        </w:rPr>
        <w:t>,</w:t>
      </w:r>
      <w:r w:rsidR="00232FE8" w:rsidRPr="003412BE">
        <w:rPr>
          <w:rFonts w:ascii="Garamond" w:hAnsi="Garamond"/>
        </w:rPr>
        <w:t xml:space="preserve"> për plotësimin e kërkesës së </w:t>
      </w:r>
      <w:r w:rsidR="00DB02FC">
        <w:rPr>
          <w:rFonts w:ascii="Garamond" w:hAnsi="Garamond"/>
        </w:rPr>
        <w:t>b</w:t>
      </w:r>
      <w:r w:rsidR="00232FE8" w:rsidRPr="003412BE">
        <w:rPr>
          <w:rFonts w:ascii="Garamond" w:hAnsi="Garamond"/>
        </w:rPr>
        <w:t>lerësit për energji për përmbushjen e rolit të Furnizuesit të Mundësisë së Fundit (FMF) që do të realizohet nëpërmjet Bursës Shqiptare të Energjisë “ALPEX” sh.a., në tregun e ditës në avancë.</w:t>
      </w:r>
    </w:p>
    <w:p w14:paraId="22B59E61" w14:textId="658ABF4F" w:rsidR="00232FE8" w:rsidRPr="003412BE" w:rsidRDefault="00992C69" w:rsidP="00232FE8">
      <w:pPr>
        <w:pStyle w:val="ListParagraph"/>
        <w:ind w:left="0" w:firstLine="284"/>
        <w:jc w:val="both"/>
        <w:rPr>
          <w:rFonts w:ascii="Garamond" w:hAnsi="Garamond"/>
        </w:rPr>
      </w:pPr>
      <w:r w:rsidRPr="003412BE">
        <w:rPr>
          <w:rFonts w:ascii="Garamond" w:hAnsi="Garamond" w:cs="Symbol"/>
        </w:rPr>
        <w:t xml:space="preserve">- </w:t>
      </w:r>
      <w:r w:rsidR="00232FE8" w:rsidRPr="003412BE">
        <w:rPr>
          <w:rFonts w:ascii="Garamond" w:hAnsi="Garamond"/>
        </w:rPr>
        <w:t>Për rrjedhojë</w:t>
      </w:r>
      <w:r w:rsidR="00DB02FC">
        <w:rPr>
          <w:rFonts w:ascii="Garamond" w:hAnsi="Garamond"/>
        </w:rPr>
        <w:t>,</w:t>
      </w:r>
      <w:r w:rsidR="00232FE8" w:rsidRPr="003412BE">
        <w:rPr>
          <w:rFonts w:ascii="Garamond" w:hAnsi="Garamond"/>
        </w:rPr>
        <w:t xml:space="preserve"> në bazën ligjore të kësaj kontrate një element i rëndësishëm është dhe </w:t>
      </w:r>
      <w:r w:rsidR="00DB02FC">
        <w:rPr>
          <w:rFonts w:ascii="Garamond" w:hAnsi="Garamond"/>
        </w:rPr>
        <w:t>v</w:t>
      </w:r>
      <w:r w:rsidR="00232FE8" w:rsidRPr="003412BE">
        <w:rPr>
          <w:rFonts w:ascii="Garamond" w:hAnsi="Garamond"/>
        </w:rPr>
        <w:t xml:space="preserve">endimi i </w:t>
      </w:r>
      <w:r w:rsidR="00DB02FC" w:rsidRPr="003412BE">
        <w:rPr>
          <w:rFonts w:ascii="Garamond" w:hAnsi="Garamond"/>
        </w:rPr>
        <w:t xml:space="preserve">Bordit </w:t>
      </w:r>
      <w:r w:rsidR="00232FE8" w:rsidRPr="003412BE">
        <w:rPr>
          <w:rFonts w:ascii="Garamond" w:hAnsi="Garamond"/>
        </w:rPr>
        <w:t>të ERE-s nr. 347, datë 27.12.2022</w:t>
      </w:r>
      <w:r w:rsidR="00DB02FC">
        <w:rPr>
          <w:rFonts w:ascii="Garamond" w:hAnsi="Garamond"/>
        </w:rPr>
        <w:t>,</w:t>
      </w:r>
      <w:r w:rsidR="00232FE8" w:rsidRPr="003412BE">
        <w:rPr>
          <w:rFonts w:ascii="Garamond" w:hAnsi="Garamond"/>
        </w:rPr>
        <w:t xml:space="preserve"> “Për miratimin e </w:t>
      </w:r>
      <w:r w:rsidR="00DB02FC" w:rsidRPr="003412BE">
        <w:rPr>
          <w:rFonts w:ascii="Garamond" w:hAnsi="Garamond"/>
        </w:rPr>
        <w:t xml:space="preserve">rregullave të tregut të energjisë elektrike </w:t>
      </w:r>
      <w:r w:rsidR="00232FE8" w:rsidRPr="003412BE">
        <w:rPr>
          <w:rFonts w:ascii="Garamond" w:hAnsi="Garamond"/>
        </w:rPr>
        <w:t>(</w:t>
      </w:r>
      <w:r w:rsidR="00DB02FC">
        <w:rPr>
          <w:rFonts w:ascii="Garamond" w:hAnsi="Garamond"/>
        </w:rPr>
        <w:t>r</w:t>
      </w:r>
      <w:r w:rsidR="00232FE8" w:rsidRPr="003412BE">
        <w:rPr>
          <w:rFonts w:ascii="Garamond" w:hAnsi="Garamond"/>
        </w:rPr>
        <w:t>regullat e ALPEX</w:t>
      </w:r>
      <w:r w:rsidR="00DB02FC">
        <w:rPr>
          <w:rFonts w:ascii="Garamond" w:hAnsi="Garamond"/>
        </w:rPr>
        <w:t>-it</w:t>
      </w:r>
      <w:r w:rsidR="00232FE8" w:rsidRPr="003412BE">
        <w:rPr>
          <w:rFonts w:ascii="Garamond" w:hAnsi="Garamond"/>
        </w:rPr>
        <w:t xml:space="preserve">, </w:t>
      </w:r>
      <w:r w:rsidR="00DB02FC" w:rsidRPr="003412BE">
        <w:rPr>
          <w:rFonts w:ascii="Garamond" w:hAnsi="Garamond"/>
        </w:rPr>
        <w:t>përkufizimet, procedura e tregtimit</w:t>
      </w:r>
      <w:r w:rsidR="00DB02FC">
        <w:rPr>
          <w:rFonts w:ascii="Garamond" w:hAnsi="Garamond"/>
        </w:rPr>
        <w:t>,</w:t>
      </w:r>
      <w:r w:rsidR="00DB02FC" w:rsidRPr="003412BE">
        <w:rPr>
          <w:rFonts w:ascii="Garamond" w:hAnsi="Garamond"/>
        </w:rPr>
        <w:t xml:space="preserve"> e klerimit dhe e shlyerjes</w:t>
      </w:r>
      <w:r w:rsidR="00232FE8" w:rsidRPr="003412BE">
        <w:rPr>
          <w:rFonts w:ascii="Garamond" w:hAnsi="Garamond"/>
        </w:rPr>
        <w:t>).</w:t>
      </w:r>
    </w:p>
    <w:p w14:paraId="2C89AAF5" w14:textId="5A44E94A" w:rsidR="00232FE8" w:rsidRPr="003412BE" w:rsidRDefault="00992C69" w:rsidP="00232FE8">
      <w:pPr>
        <w:pStyle w:val="ListParagraph"/>
        <w:ind w:left="0" w:firstLine="284"/>
        <w:jc w:val="both"/>
        <w:rPr>
          <w:rFonts w:ascii="Garamond" w:hAnsi="Garamond"/>
        </w:rPr>
      </w:pPr>
      <w:r w:rsidRPr="003412BE">
        <w:rPr>
          <w:rFonts w:ascii="Garamond" w:hAnsi="Garamond" w:cs="Symbol"/>
        </w:rPr>
        <w:lastRenderedPageBreak/>
        <w:t xml:space="preserve">- </w:t>
      </w:r>
      <w:r w:rsidR="00232FE8" w:rsidRPr="003412BE">
        <w:rPr>
          <w:rFonts w:ascii="Garamond" w:hAnsi="Garamond"/>
        </w:rPr>
        <w:t xml:space="preserve">Lidhur me ndryshimet e evidentuara, në kontratën e propozuar nga palët </w:t>
      </w:r>
      <w:r w:rsidR="00DB02FC">
        <w:rPr>
          <w:rFonts w:ascii="Garamond" w:hAnsi="Garamond"/>
        </w:rPr>
        <w:t>“</w:t>
      </w:r>
      <w:r w:rsidR="00232FE8" w:rsidRPr="003412BE">
        <w:rPr>
          <w:rFonts w:ascii="Garamond" w:hAnsi="Garamond"/>
        </w:rPr>
        <w:t>KESH</w:t>
      </w:r>
      <w:r w:rsidR="00DB02FC">
        <w:rPr>
          <w:rFonts w:ascii="Garamond" w:hAnsi="Garamond"/>
        </w:rPr>
        <w:t>”</w:t>
      </w:r>
      <w:r w:rsidR="00232FE8" w:rsidRPr="003412BE">
        <w:rPr>
          <w:rFonts w:ascii="Garamond" w:hAnsi="Garamond"/>
        </w:rPr>
        <w:t xml:space="preserve"> sh.a. dhe </w:t>
      </w:r>
      <w:r w:rsidR="00DB02FC">
        <w:rPr>
          <w:rFonts w:ascii="Garamond" w:hAnsi="Garamond"/>
        </w:rPr>
        <w:t>“</w:t>
      </w:r>
      <w:r w:rsidR="00232FE8" w:rsidRPr="003412BE">
        <w:rPr>
          <w:rFonts w:ascii="Garamond" w:hAnsi="Garamond"/>
        </w:rPr>
        <w:t>FSHU</w:t>
      </w:r>
      <w:r w:rsidR="00DB02FC">
        <w:rPr>
          <w:rFonts w:ascii="Garamond" w:hAnsi="Garamond"/>
        </w:rPr>
        <w:t>”</w:t>
      </w:r>
      <w:r w:rsidR="00232FE8" w:rsidRPr="003412BE">
        <w:rPr>
          <w:rFonts w:ascii="Garamond" w:hAnsi="Garamond"/>
        </w:rPr>
        <w:t xml:space="preserve"> sh.a. për vitin 2024, nëpërmjet </w:t>
      </w:r>
      <w:r w:rsidR="00232FE8" w:rsidRPr="00DB02FC">
        <w:rPr>
          <w:rFonts w:ascii="Garamond" w:hAnsi="Garamond"/>
          <w:i/>
        </w:rPr>
        <w:t>email</w:t>
      </w:r>
      <w:r w:rsidR="00DB02FC">
        <w:rPr>
          <w:rFonts w:ascii="Garamond" w:hAnsi="Garamond"/>
        </w:rPr>
        <w:t>-</w:t>
      </w:r>
      <w:r w:rsidR="00232FE8" w:rsidRPr="003412BE">
        <w:rPr>
          <w:rFonts w:ascii="Garamond" w:hAnsi="Garamond"/>
        </w:rPr>
        <w:t xml:space="preserve">it të datës 7.5.2024, ERE iu drejtua shoqërisë </w:t>
      </w:r>
      <w:r w:rsidR="00DB02FC">
        <w:rPr>
          <w:rFonts w:ascii="Garamond" w:hAnsi="Garamond"/>
        </w:rPr>
        <w:t>“</w:t>
      </w:r>
      <w:r w:rsidR="00232FE8" w:rsidRPr="003412BE">
        <w:rPr>
          <w:rFonts w:ascii="Garamond" w:hAnsi="Garamond"/>
        </w:rPr>
        <w:t>FSHU</w:t>
      </w:r>
      <w:r w:rsidR="00DB02FC">
        <w:rPr>
          <w:rFonts w:ascii="Garamond" w:hAnsi="Garamond"/>
        </w:rPr>
        <w:t>”</w:t>
      </w:r>
      <w:r w:rsidR="00232FE8" w:rsidRPr="003412BE">
        <w:rPr>
          <w:rFonts w:ascii="Garamond" w:hAnsi="Garamond"/>
        </w:rPr>
        <w:t xml:space="preserve"> sh.a.</w:t>
      </w:r>
      <w:r w:rsidR="00DB02FC">
        <w:rPr>
          <w:rFonts w:ascii="Garamond" w:hAnsi="Garamond"/>
        </w:rPr>
        <w:t>,</w:t>
      </w:r>
      <w:r w:rsidR="00232FE8" w:rsidRPr="003412BE">
        <w:rPr>
          <w:rFonts w:ascii="Garamond" w:hAnsi="Garamond"/>
        </w:rPr>
        <w:t xml:space="preserve"> e cila solli shpjegimet për këto raste respektivisht:</w:t>
      </w:r>
    </w:p>
    <w:p w14:paraId="387049ED" w14:textId="75577D71" w:rsidR="00232FE8" w:rsidRPr="003412BE" w:rsidRDefault="00232FE8" w:rsidP="00232FE8">
      <w:pPr>
        <w:pStyle w:val="BodyTextIndent3"/>
        <w:spacing w:after="0"/>
        <w:ind w:left="0" w:firstLine="284"/>
        <w:jc w:val="both"/>
        <w:rPr>
          <w:rFonts w:ascii="Garamond" w:hAnsi="Garamond"/>
          <w:sz w:val="24"/>
          <w:szCs w:val="24"/>
        </w:rPr>
      </w:pPr>
      <w:r w:rsidRPr="00DB02FC">
        <w:rPr>
          <w:rFonts w:ascii="Garamond" w:hAnsi="Garamond"/>
          <w:sz w:val="24"/>
          <w:szCs w:val="24"/>
        </w:rPr>
        <w:t>-</w:t>
      </w:r>
      <w:r w:rsidR="00992C69" w:rsidRPr="00DB02FC">
        <w:rPr>
          <w:rFonts w:ascii="Garamond" w:hAnsi="Garamond"/>
          <w:sz w:val="24"/>
          <w:szCs w:val="24"/>
        </w:rPr>
        <w:t xml:space="preserve"> </w:t>
      </w:r>
      <w:r w:rsidRPr="00DB02FC">
        <w:rPr>
          <w:rFonts w:ascii="Garamond" w:hAnsi="Garamond"/>
          <w:sz w:val="24"/>
          <w:szCs w:val="24"/>
        </w:rPr>
        <w:t xml:space="preserve">Në nenin 3 është shtuar përkufizimi “Instrument </w:t>
      </w:r>
      <w:r w:rsidR="00DB02FC">
        <w:rPr>
          <w:rFonts w:ascii="Garamond" w:hAnsi="Garamond"/>
          <w:sz w:val="24"/>
          <w:szCs w:val="24"/>
        </w:rPr>
        <w:t>f</w:t>
      </w:r>
      <w:r w:rsidRPr="00DB02FC">
        <w:rPr>
          <w:rFonts w:ascii="Garamond" w:hAnsi="Garamond"/>
          <w:sz w:val="24"/>
          <w:szCs w:val="24"/>
        </w:rPr>
        <w:t xml:space="preserve">inanciar”, </w:t>
      </w:r>
      <w:r w:rsidR="00DB02FC">
        <w:rPr>
          <w:rFonts w:ascii="Garamond" w:hAnsi="Garamond"/>
          <w:sz w:val="24"/>
          <w:szCs w:val="24"/>
        </w:rPr>
        <w:t>“</w:t>
      </w:r>
      <w:r w:rsidRPr="00DB02FC">
        <w:rPr>
          <w:rFonts w:ascii="Garamond" w:hAnsi="Garamond"/>
          <w:color w:val="212121"/>
          <w:sz w:val="24"/>
          <w:szCs w:val="24"/>
        </w:rPr>
        <w:t>FSHU</w:t>
      </w:r>
      <w:r w:rsidR="00DB02FC">
        <w:rPr>
          <w:rFonts w:ascii="Garamond" w:hAnsi="Garamond"/>
          <w:color w:val="212121"/>
          <w:sz w:val="24"/>
          <w:szCs w:val="24"/>
        </w:rPr>
        <w:t>”</w:t>
      </w:r>
      <w:r w:rsidRPr="00DB02FC">
        <w:rPr>
          <w:rFonts w:ascii="Garamond" w:hAnsi="Garamond"/>
          <w:color w:val="212121"/>
          <w:sz w:val="24"/>
          <w:szCs w:val="24"/>
        </w:rPr>
        <w:t xml:space="preserve"> sh.a. sqaron si m</w:t>
      </w:r>
      <w:r w:rsidRPr="00DB02FC">
        <w:rPr>
          <w:rFonts w:ascii="Garamond" w:hAnsi="Garamond"/>
          <w:sz w:val="24"/>
          <w:szCs w:val="24"/>
        </w:rPr>
        <w:t>ë</w:t>
      </w:r>
      <w:r w:rsidRPr="00DB02FC">
        <w:rPr>
          <w:rFonts w:ascii="Garamond" w:hAnsi="Garamond"/>
          <w:color w:val="212121"/>
          <w:sz w:val="24"/>
          <w:szCs w:val="24"/>
        </w:rPr>
        <w:t xml:space="preserve"> poshtë: </w:t>
      </w:r>
      <w:r w:rsidR="00DB02FC">
        <w:rPr>
          <w:rFonts w:ascii="Garamond" w:hAnsi="Garamond"/>
          <w:iCs/>
          <w:color w:val="212121"/>
          <w:sz w:val="24"/>
          <w:szCs w:val="24"/>
        </w:rPr>
        <w:t>k</w:t>
      </w:r>
      <w:r w:rsidRPr="00DB02FC">
        <w:rPr>
          <w:rFonts w:ascii="Garamond" w:hAnsi="Garamond"/>
          <w:iCs/>
          <w:color w:val="212121"/>
          <w:sz w:val="24"/>
          <w:szCs w:val="24"/>
        </w:rPr>
        <w:t>emi bërë përditësim të përkufizimeve sipas</w:t>
      </w:r>
      <w:r w:rsidRPr="00DB02FC">
        <w:rPr>
          <w:rFonts w:ascii="Garamond" w:hAnsi="Garamond"/>
          <w:color w:val="212121"/>
          <w:sz w:val="24"/>
          <w:szCs w:val="24"/>
        </w:rPr>
        <w:t xml:space="preserve"> </w:t>
      </w:r>
      <w:r w:rsidRPr="00DB02FC">
        <w:rPr>
          <w:rFonts w:ascii="Garamond" w:hAnsi="Garamond"/>
          <w:iCs/>
          <w:color w:val="212121"/>
          <w:sz w:val="24"/>
          <w:szCs w:val="24"/>
        </w:rPr>
        <w:t>VKM-së</w:t>
      </w:r>
      <w:r w:rsidRPr="00DB02FC">
        <w:rPr>
          <w:rFonts w:ascii="Garamond" w:hAnsi="Garamond"/>
          <w:color w:val="212121"/>
          <w:sz w:val="24"/>
          <w:szCs w:val="24"/>
        </w:rPr>
        <w:t xml:space="preserve"> nr. 46/2024, </w:t>
      </w:r>
      <w:r w:rsidRPr="00DB02FC">
        <w:rPr>
          <w:rFonts w:ascii="Garamond" w:hAnsi="Garamond"/>
          <w:iCs/>
          <w:color w:val="212121"/>
          <w:sz w:val="24"/>
          <w:szCs w:val="24"/>
        </w:rPr>
        <w:t>konkretisht “1. Në nenin 3, të pjesës I, shtohen pikat 5 dhe 6, me këtë përmbajtje:</w:t>
      </w:r>
      <w:r w:rsidRPr="00DB02FC">
        <w:rPr>
          <w:rFonts w:ascii="Garamond" w:hAnsi="Garamond"/>
          <w:color w:val="212121"/>
          <w:sz w:val="24"/>
          <w:szCs w:val="24"/>
        </w:rPr>
        <w:t xml:space="preserve"> </w:t>
      </w:r>
      <w:r w:rsidR="00DB02FC">
        <w:rPr>
          <w:rFonts w:ascii="Garamond" w:hAnsi="Garamond"/>
          <w:color w:val="212121"/>
          <w:sz w:val="24"/>
          <w:szCs w:val="24"/>
        </w:rPr>
        <w:t>‘</w:t>
      </w:r>
      <w:r w:rsidRPr="00DB02FC">
        <w:rPr>
          <w:rFonts w:ascii="Garamond" w:hAnsi="Garamond"/>
          <w:iCs/>
          <w:color w:val="212121"/>
          <w:sz w:val="24"/>
          <w:szCs w:val="24"/>
        </w:rPr>
        <w:t>5. Në këtë vendim, fjalët “instrument financiar” nënkuptojnë marrëveshje për faturimin reciprok të diferencës midis çmimit klerues për njësi kohore të tregut (të ditës në avancë ose tregun brenda së njëjtës ditë) për ditën e lëvrimit me çmimin e parashikuar në marrëveshjen e lidhur midis palëve, të cilat sigurojnë pjesëmarrësit ndaj luhatjeve të mundshme të çmimit të energjisë elektrike në treg</w:t>
      </w:r>
      <w:r w:rsidR="00DB02FC">
        <w:rPr>
          <w:rFonts w:ascii="Garamond" w:hAnsi="Garamond"/>
          <w:iCs/>
          <w:color w:val="212121"/>
          <w:sz w:val="24"/>
          <w:szCs w:val="24"/>
        </w:rPr>
        <w:t>’</w:t>
      </w:r>
      <w:r w:rsidRPr="00DB02FC">
        <w:rPr>
          <w:rFonts w:ascii="Garamond" w:hAnsi="Garamond"/>
          <w:iCs/>
          <w:color w:val="212121"/>
          <w:sz w:val="24"/>
          <w:szCs w:val="24"/>
        </w:rPr>
        <w:t>”.</w:t>
      </w:r>
      <w:r w:rsidRPr="003412BE">
        <w:rPr>
          <w:rFonts w:ascii="Garamond" w:hAnsi="Garamond"/>
          <w:color w:val="212121"/>
          <w:sz w:val="24"/>
          <w:szCs w:val="24"/>
        </w:rPr>
        <w:t xml:space="preserve"> </w:t>
      </w:r>
      <w:r w:rsidRPr="003412BE">
        <w:rPr>
          <w:rFonts w:ascii="Garamond" w:hAnsi="Garamond"/>
          <w:sz w:val="24"/>
          <w:szCs w:val="24"/>
        </w:rPr>
        <w:t xml:space="preserve">Ky term është i nevojshëm në mënyrë të veçantë për </w:t>
      </w:r>
      <w:r w:rsidR="00DB02FC">
        <w:rPr>
          <w:rFonts w:ascii="Garamond" w:hAnsi="Garamond"/>
          <w:sz w:val="24"/>
          <w:szCs w:val="24"/>
        </w:rPr>
        <w:t>a</w:t>
      </w:r>
      <w:r w:rsidR="00DB02FC" w:rsidRPr="003412BE">
        <w:rPr>
          <w:rFonts w:ascii="Garamond" w:hAnsi="Garamond"/>
          <w:sz w:val="24"/>
          <w:szCs w:val="24"/>
        </w:rPr>
        <w:t>neksi</w:t>
      </w:r>
      <w:r w:rsidR="00DB02FC">
        <w:rPr>
          <w:rFonts w:ascii="Garamond" w:hAnsi="Garamond"/>
          <w:sz w:val="24"/>
          <w:szCs w:val="24"/>
        </w:rPr>
        <w:t>n</w:t>
      </w:r>
      <w:r w:rsidRPr="003412BE">
        <w:rPr>
          <w:rFonts w:ascii="Garamond" w:hAnsi="Garamond"/>
          <w:sz w:val="24"/>
          <w:szCs w:val="24"/>
        </w:rPr>
        <w:t xml:space="preserve"> II, i cili është pjesë e kontratës së shitblerjes së energjisë elektrike dhe rregullon të gjithë marrëdhënien financiare të shitjes dhe </w:t>
      </w:r>
      <w:r w:rsidR="00DB02FC" w:rsidRPr="003412BE">
        <w:rPr>
          <w:rFonts w:ascii="Garamond" w:hAnsi="Garamond"/>
          <w:sz w:val="24"/>
          <w:szCs w:val="24"/>
        </w:rPr>
        <w:t xml:space="preserve">të </w:t>
      </w:r>
      <w:r w:rsidRPr="003412BE">
        <w:rPr>
          <w:rFonts w:ascii="Garamond" w:hAnsi="Garamond"/>
          <w:sz w:val="24"/>
          <w:szCs w:val="24"/>
        </w:rPr>
        <w:t xml:space="preserve">blerjes së energjisë elektrike ndërmjet </w:t>
      </w:r>
      <w:r w:rsidR="00DB02FC">
        <w:rPr>
          <w:rFonts w:ascii="Garamond" w:hAnsi="Garamond"/>
          <w:sz w:val="24"/>
          <w:szCs w:val="24"/>
        </w:rPr>
        <w:t>p</w:t>
      </w:r>
      <w:r w:rsidRPr="003412BE">
        <w:rPr>
          <w:rFonts w:ascii="Garamond" w:hAnsi="Garamond"/>
          <w:sz w:val="24"/>
          <w:szCs w:val="24"/>
        </w:rPr>
        <w:t xml:space="preserve">alëve për plotësimin e kërkesës së </w:t>
      </w:r>
      <w:r w:rsidR="00DB02FC">
        <w:rPr>
          <w:rFonts w:ascii="Garamond" w:hAnsi="Garamond"/>
          <w:sz w:val="24"/>
          <w:szCs w:val="24"/>
        </w:rPr>
        <w:t>b</w:t>
      </w:r>
      <w:r w:rsidRPr="003412BE">
        <w:rPr>
          <w:rFonts w:ascii="Garamond" w:hAnsi="Garamond"/>
          <w:sz w:val="24"/>
          <w:szCs w:val="24"/>
        </w:rPr>
        <w:t>lerësit për energji për përmbushjen e detyrimit si Furnizues i Mundësisë së Fundit (FMF) për periudhën kohore 1.1.2024</w:t>
      </w:r>
      <w:r w:rsidR="00DB02FC">
        <w:rPr>
          <w:rFonts w:ascii="Garamond" w:hAnsi="Garamond"/>
          <w:sz w:val="24"/>
          <w:szCs w:val="24"/>
        </w:rPr>
        <w:t>–</w:t>
      </w:r>
      <w:r w:rsidRPr="003412BE">
        <w:rPr>
          <w:rFonts w:ascii="Garamond" w:hAnsi="Garamond"/>
          <w:sz w:val="24"/>
          <w:szCs w:val="24"/>
        </w:rPr>
        <w:t>31.12.2024.</w:t>
      </w:r>
    </w:p>
    <w:p w14:paraId="46D0E988" w14:textId="74EEF702" w:rsidR="00232FE8" w:rsidRPr="00DB02FC" w:rsidRDefault="00232FE8" w:rsidP="00232FE8">
      <w:pPr>
        <w:pStyle w:val="BodyTextIndent3"/>
        <w:spacing w:after="0"/>
        <w:ind w:left="0" w:firstLine="284"/>
        <w:jc w:val="both"/>
        <w:rPr>
          <w:rFonts w:ascii="Garamond" w:hAnsi="Garamond"/>
          <w:sz w:val="24"/>
          <w:szCs w:val="24"/>
        </w:rPr>
      </w:pPr>
      <w:r w:rsidRPr="003412BE">
        <w:rPr>
          <w:rFonts w:ascii="Garamond" w:hAnsi="Garamond"/>
          <w:sz w:val="24"/>
          <w:szCs w:val="24"/>
        </w:rPr>
        <w:t>-</w:t>
      </w:r>
      <w:r w:rsidR="00992C69" w:rsidRPr="003412BE">
        <w:rPr>
          <w:rFonts w:ascii="Garamond" w:hAnsi="Garamond"/>
          <w:sz w:val="24"/>
          <w:szCs w:val="24"/>
        </w:rPr>
        <w:t xml:space="preserve"> </w:t>
      </w:r>
      <w:r w:rsidRPr="003412BE">
        <w:rPr>
          <w:rFonts w:ascii="Garamond" w:hAnsi="Garamond"/>
          <w:sz w:val="24"/>
          <w:szCs w:val="24"/>
        </w:rPr>
        <w:t xml:space="preserve">Në nenin 9 është evidentuar një ndryshim nga kontrata e miratuar nga </w:t>
      </w:r>
      <w:r w:rsidR="00DB02FC" w:rsidRPr="003412BE">
        <w:rPr>
          <w:rFonts w:ascii="Garamond" w:hAnsi="Garamond"/>
          <w:sz w:val="24"/>
          <w:szCs w:val="24"/>
        </w:rPr>
        <w:t xml:space="preserve">Bordi </w:t>
      </w:r>
      <w:r w:rsidRPr="003412BE">
        <w:rPr>
          <w:rFonts w:ascii="Garamond" w:hAnsi="Garamond"/>
          <w:sz w:val="24"/>
          <w:szCs w:val="24"/>
        </w:rPr>
        <w:t>i ERE-s me vendimin nr. 278, datë 25.9.2023, respektivisht në këtë nen</w:t>
      </w:r>
      <w:r w:rsidR="00DB02FC">
        <w:rPr>
          <w:rFonts w:ascii="Garamond" w:hAnsi="Garamond"/>
          <w:sz w:val="24"/>
          <w:szCs w:val="24"/>
        </w:rPr>
        <w:t>,</w:t>
      </w:r>
      <w:r w:rsidRPr="003412BE">
        <w:rPr>
          <w:rFonts w:ascii="Garamond" w:hAnsi="Garamond"/>
          <w:sz w:val="24"/>
          <w:szCs w:val="24"/>
        </w:rPr>
        <w:t xml:space="preserve"> </w:t>
      </w:r>
      <w:r w:rsidRPr="003412BE">
        <w:rPr>
          <w:rFonts w:ascii="Garamond" w:hAnsi="Garamond"/>
          <w:color w:val="212121"/>
          <w:sz w:val="24"/>
          <w:szCs w:val="24"/>
        </w:rPr>
        <w:t>n</w:t>
      </w:r>
      <w:r w:rsidRPr="003412BE">
        <w:rPr>
          <w:rFonts w:ascii="Garamond" w:hAnsi="Garamond"/>
          <w:sz w:val="24"/>
          <w:szCs w:val="24"/>
        </w:rPr>
        <w:t>ë</w:t>
      </w:r>
      <w:r w:rsidRPr="003412BE">
        <w:rPr>
          <w:rFonts w:ascii="Garamond" w:hAnsi="Garamond"/>
          <w:color w:val="212121"/>
          <w:sz w:val="24"/>
          <w:szCs w:val="24"/>
        </w:rPr>
        <w:t xml:space="preserve"> </w:t>
      </w:r>
      <w:r w:rsidR="00DB02FC">
        <w:rPr>
          <w:rFonts w:ascii="Garamond" w:hAnsi="Garamond"/>
          <w:color w:val="212121"/>
          <w:sz w:val="24"/>
          <w:szCs w:val="24"/>
        </w:rPr>
        <w:t>p</w:t>
      </w:r>
      <w:r w:rsidRPr="003412BE">
        <w:rPr>
          <w:rFonts w:ascii="Garamond" w:hAnsi="Garamond"/>
          <w:color w:val="212121"/>
          <w:sz w:val="24"/>
          <w:szCs w:val="24"/>
        </w:rPr>
        <w:t>ik</w:t>
      </w:r>
      <w:r w:rsidRPr="003412BE">
        <w:rPr>
          <w:rFonts w:ascii="Garamond" w:hAnsi="Garamond"/>
          <w:sz w:val="24"/>
          <w:szCs w:val="24"/>
        </w:rPr>
        <w:t>ë</w:t>
      </w:r>
      <w:r w:rsidRPr="003412BE">
        <w:rPr>
          <w:rFonts w:ascii="Garamond" w:hAnsi="Garamond"/>
          <w:color w:val="212121"/>
          <w:sz w:val="24"/>
          <w:szCs w:val="24"/>
        </w:rPr>
        <w:t>n 2</w:t>
      </w:r>
      <w:r w:rsidR="00DB02FC">
        <w:rPr>
          <w:rFonts w:ascii="Garamond" w:hAnsi="Garamond"/>
          <w:color w:val="212121"/>
          <w:sz w:val="24"/>
          <w:szCs w:val="24"/>
        </w:rPr>
        <w:t>/</w:t>
      </w:r>
      <w:r w:rsidRPr="003412BE">
        <w:rPr>
          <w:rFonts w:ascii="Garamond" w:hAnsi="Garamond"/>
          <w:color w:val="212121"/>
          <w:sz w:val="24"/>
          <w:szCs w:val="24"/>
        </w:rPr>
        <w:t>a është ndryshuar dhe në pikën 2</w:t>
      </w:r>
      <w:r w:rsidR="00DB02FC">
        <w:rPr>
          <w:rFonts w:ascii="Garamond" w:hAnsi="Garamond"/>
          <w:color w:val="212121"/>
          <w:sz w:val="24"/>
          <w:szCs w:val="24"/>
        </w:rPr>
        <w:t>/</w:t>
      </w:r>
      <w:r w:rsidRPr="003412BE">
        <w:rPr>
          <w:rFonts w:ascii="Garamond" w:hAnsi="Garamond"/>
          <w:color w:val="212121"/>
          <w:sz w:val="24"/>
          <w:szCs w:val="24"/>
        </w:rPr>
        <w:t>b fatura sistemuese është parashikuar të bëhet vjetore, ka qenë parashikuar në kontratën e vjetshme 6-mujore dhe pagesa është brenda 45 ditëve nga data e fundit e lëvrimit, dhe ka qen</w:t>
      </w:r>
      <w:r w:rsidR="00DB02FC">
        <w:rPr>
          <w:rFonts w:ascii="Garamond" w:hAnsi="Garamond"/>
          <w:color w:val="212121"/>
          <w:sz w:val="24"/>
          <w:szCs w:val="24"/>
        </w:rPr>
        <w:t>ë</w:t>
      </w:r>
      <w:r w:rsidRPr="003412BE">
        <w:rPr>
          <w:rFonts w:ascii="Garamond" w:hAnsi="Garamond"/>
          <w:color w:val="212121"/>
          <w:sz w:val="24"/>
          <w:szCs w:val="24"/>
        </w:rPr>
        <w:t xml:space="preserve"> se </w:t>
      </w:r>
      <w:r w:rsidR="00DB02FC">
        <w:rPr>
          <w:rFonts w:ascii="Garamond" w:hAnsi="Garamond"/>
          <w:color w:val="212121"/>
          <w:sz w:val="24"/>
          <w:szCs w:val="24"/>
        </w:rPr>
        <w:t>p</w:t>
      </w:r>
      <w:r w:rsidRPr="003412BE">
        <w:rPr>
          <w:rFonts w:ascii="Garamond" w:hAnsi="Garamond"/>
          <w:color w:val="212121"/>
          <w:sz w:val="24"/>
          <w:szCs w:val="24"/>
        </w:rPr>
        <w:t xml:space="preserve">agesat sipas faturave sistemuese mes palëve do të bëhen brenda datës 30 </w:t>
      </w:r>
      <w:r w:rsidR="00DB02FC">
        <w:rPr>
          <w:rFonts w:ascii="Garamond" w:hAnsi="Garamond"/>
          <w:color w:val="212121"/>
          <w:sz w:val="24"/>
          <w:szCs w:val="24"/>
        </w:rPr>
        <w:t>j</w:t>
      </w:r>
      <w:r w:rsidRPr="003412BE">
        <w:rPr>
          <w:rFonts w:ascii="Garamond" w:hAnsi="Garamond"/>
          <w:color w:val="212121"/>
          <w:sz w:val="24"/>
          <w:szCs w:val="24"/>
        </w:rPr>
        <w:t xml:space="preserve">anar të vitit pasardhës. </w:t>
      </w:r>
      <w:r w:rsidR="000F5E99">
        <w:rPr>
          <w:rFonts w:ascii="Garamond" w:hAnsi="Garamond"/>
          <w:color w:val="212121"/>
          <w:sz w:val="24"/>
          <w:szCs w:val="24"/>
        </w:rPr>
        <w:t>“</w:t>
      </w:r>
      <w:r w:rsidRPr="00DB02FC">
        <w:rPr>
          <w:rFonts w:ascii="Garamond" w:hAnsi="Garamond"/>
          <w:bCs/>
          <w:color w:val="212121"/>
          <w:sz w:val="24"/>
          <w:szCs w:val="24"/>
        </w:rPr>
        <w:t>FSHU</w:t>
      </w:r>
      <w:r w:rsidR="000F5E99">
        <w:rPr>
          <w:rFonts w:ascii="Garamond" w:hAnsi="Garamond"/>
          <w:bCs/>
          <w:color w:val="212121"/>
          <w:sz w:val="24"/>
          <w:szCs w:val="24"/>
        </w:rPr>
        <w:t>”</w:t>
      </w:r>
      <w:r w:rsidRPr="00DB02FC">
        <w:rPr>
          <w:rFonts w:ascii="Garamond" w:hAnsi="Garamond"/>
          <w:bCs/>
          <w:color w:val="212121"/>
          <w:sz w:val="24"/>
          <w:szCs w:val="24"/>
        </w:rPr>
        <w:t xml:space="preserve"> sh.a.</w:t>
      </w:r>
      <w:r w:rsidR="00DB02FC">
        <w:rPr>
          <w:rFonts w:ascii="Garamond" w:hAnsi="Garamond"/>
          <w:bCs/>
          <w:color w:val="212121"/>
          <w:sz w:val="24"/>
          <w:szCs w:val="24"/>
        </w:rPr>
        <w:t>,</w:t>
      </w:r>
      <w:r w:rsidRPr="00DB02FC">
        <w:rPr>
          <w:rFonts w:ascii="Garamond" w:hAnsi="Garamond"/>
          <w:bCs/>
          <w:color w:val="212121"/>
          <w:sz w:val="24"/>
          <w:szCs w:val="24"/>
        </w:rPr>
        <w:t xml:space="preserve"> lidhur me këtë ndryshim ka dh</w:t>
      </w:r>
      <w:r w:rsidRPr="00DB02FC">
        <w:rPr>
          <w:rFonts w:ascii="Garamond" w:hAnsi="Garamond"/>
          <w:bCs/>
          <w:sz w:val="24"/>
          <w:szCs w:val="24"/>
        </w:rPr>
        <w:t>ë</w:t>
      </w:r>
      <w:r w:rsidRPr="00DB02FC">
        <w:rPr>
          <w:rFonts w:ascii="Garamond" w:hAnsi="Garamond"/>
          <w:bCs/>
          <w:color w:val="212121"/>
          <w:sz w:val="24"/>
          <w:szCs w:val="24"/>
        </w:rPr>
        <w:t>n</w:t>
      </w:r>
      <w:r w:rsidRPr="00DB02FC">
        <w:rPr>
          <w:rFonts w:ascii="Garamond" w:hAnsi="Garamond"/>
          <w:bCs/>
          <w:sz w:val="24"/>
          <w:szCs w:val="24"/>
        </w:rPr>
        <w:t>ë</w:t>
      </w:r>
      <w:r w:rsidRPr="00DB02FC">
        <w:rPr>
          <w:rFonts w:ascii="Garamond" w:hAnsi="Garamond"/>
          <w:bCs/>
          <w:color w:val="212121"/>
          <w:sz w:val="24"/>
          <w:szCs w:val="24"/>
        </w:rPr>
        <w:t xml:space="preserve"> sqarimin e mëposhtëm: </w:t>
      </w:r>
      <w:r w:rsidR="00DB02FC" w:rsidRPr="00DB02FC">
        <w:rPr>
          <w:rFonts w:ascii="Garamond" w:hAnsi="Garamond"/>
          <w:bCs/>
          <w:color w:val="212121"/>
          <w:sz w:val="24"/>
          <w:szCs w:val="24"/>
        </w:rPr>
        <w:t>“</w:t>
      </w:r>
      <w:r w:rsidRPr="00DB02FC">
        <w:rPr>
          <w:rFonts w:ascii="Garamond" w:hAnsi="Garamond"/>
          <w:iCs/>
          <w:color w:val="212121"/>
          <w:sz w:val="24"/>
          <w:szCs w:val="24"/>
        </w:rPr>
        <w:t>Ky ndryshim vjen si rrjedhojë e ndryshimeve të bëra me VKM</w:t>
      </w:r>
      <w:r w:rsidR="00DB02FC">
        <w:rPr>
          <w:rFonts w:ascii="Garamond" w:hAnsi="Garamond"/>
          <w:iCs/>
          <w:color w:val="212121"/>
          <w:sz w:val="24"/>
          <w:szCs w:val="24"/>
        </w:rPr>
        <w:t>-në</w:t>
      </w:r>
      <w:r w:rsidRPr="00DB02FC">
        <w:rPr>
          <w:rFonts w:ascii="Garamond" w:hAnsi="Garamond"/>
          <w:iCs/>
          <w:color w:val="212121"/>
          <w:sz w:val="24"/>
          <w:szCs w:val="24"/>
        </w:rPr>
        <w:t xml:space="preserve"> </w:t>
      </w:r>
      <w:r w:rsidR="00DB02FC">
        <w:rPr>
          <w:rFonts w:ascii="Garamond" w:hAnsi="Garamond"/>
          <w:iCs/>
          <w:color w:val="212121"/>
          <w:sz w:val="24"/>
          <w:szCs w:val="24"/>
        </w:rPr>
        <w:t xml:space="preserve">nr. </w:t>
      </w:r>
      <w:r w:rsidRPr="00DB02FC">
        <w:rPr>
          <w:rFonts w:ascii="Garamond" w:hAnsi="Garamond"/>
          <w:iCs/>
          <w:color w:val="212121"/>
          <w:sz w:val="24"/>
          <w:szCs w:val="24"/>
        </w:rPr>
        <w:t>46/2024 në VKM</w:t>
      </w:r>
      <w:r w:rsidR="00DB02FC">
        <w:rPr>
          <w:rFonts w:ascii="Garamond" w:hAnsi="Garamond"/>
          <w:iCs/>
          <w:color w:val="212121"/>
          <w:sz w:val="24"/>
          <w:szCs w:val="24"/>
        </w:rPr>
        <w:t>-në</w:t>
      </w:r>
      <w:r w:rsidRPr="00DB02FC">
        <w:rPr>
          <w:rFonts w:ascii="Garamond" w:hAnsi="Garamond"/>
          <w:iCs/>
          <w:color w:val="212121"/>
          <w:sz w:val="24"/>
          <w:szCs w:val="24"/>
        </w:rPr>
        <w:t xml:space="preserve"> </w:t>
      </w:r>
      <w:r w:rsidR="00DB02FC">
        <w:rPr>
          <w:rFonts w:ascii="Garamond" w:hAnsi="Garamond"/>
          <w:iCs/>
          <w:color w:val="212121"/>
          <w:sz w:val="24"/>
          <w:szCs w:val="24"/>
        </w:rPr>
        <w:t xml:space="preserve">nr. </w:t>
      </w:r>
      <w:r w:rsidRPr="00DB02FC">
        <w:rPr>
          <w:rFonts w:ascii="Garamond" w:hAnsi="Garamond"/>
          <w:iCs/>
          <w:color w:val="212121"/>
          <w:sz w:val="24"/>
          <w:szCs w:val="24"/>
        </w:rPr>
        <w:t>456/2022, në të cilën përcaktohet se: </w:t>
      </w:r>
      <w:r w:rsidR="00DB02FC">
        <w:rPr>
          <w:rFonts w:ascii="Garamond" w:hAnsi="Garamond"/>
          <w:iCs/>
          <w:color w:val="212121"/>
          <w:sz w:val="24"/>
          <w:szCs w:val="24"/>
        </w:rPr>
        <w:t>s</w:t>
      </w:r>
      <w:r w:rsidRPr="00DB02FC">
        <w:rPr>
          <w:rFonts w:ascii="Garamond" w:hAnsi="Garamond"/>
          <w:iCs/>
          <w:color w:val="212121"/>
          <w:sz w:val="24"/>
          <w:szCs w:val="24"/>
        </w:rPr>
        <w:t xml:space="preserve">asia e depozituar e </w:t>
      </w:r>
      <w:r w:rsidR="00E261E0" w:rsidRPr="00DB02FC">
        <w:rPr>
          <w:rFonts w:ascii="Garamond" w:hAnsi="Garamond"/>
          <w:iCs/>
          <w:color w:val="212121"/>
          <w:sz w:val="24"/>
          <w:szCs w:val="24"/>
        </w:rPr>
        <w:t xml:space="preserve">Shoqërisë Publike </w:t>
      </w:r>
      <w:r w:rsidRPr="00DB02FC">
        <w:rPr>
          <w:rFonts w:ascii="Garamond" w:hAnsi="Garamond"/>
          <w:iCs/>
          <w:color w:val="212121"/>
          <w:sz w:val="24"/>
          <w:szCs w:val="24"/>
        </w:rPr>
        <w:t xml:space="preserve">të </w:t>
      </w:r>
      <w:r w:rsidR="00E261E0" w:rsidRPr="00DB02FC">
        <w:rPr>
          <w:rFonts w:ascii="Garamond" w:hAnsi="Garamond"/>
          <w:iCs/>
          <w:color w:val="212121"/>
          <w:sz w:val="24"/>
          <w:szCs w:val="24"/>
        </w:rPr>
        <w:t>Prodhimit</w:t>
      </w:r>
      <w:r w:rsidRPr="00DB02FC">
        <w:rPr>
          <w:rFonts w:ascii="Garamond" w:hAnsi="Garamond"/>
          <w:iCs/>
          <w:color w:val="212121"/>
          <w:sz w:val="24"/>
          <w:szCs w:val="24"/>
        </w:rPr>
        <w:t>, për t</w:t>
      </w:r>
      <w:r w:rsidR="00DB02FC">
        <w:rPr>
          <w:rFonts w:ascii="Garamond" w:hAnsi="Garamond"/>
          <w:iCs/>
          <w:color w:val="212121"/>
          <w:sz w:val="24"/>
          <w:szCs w:val="24"/>
        </w:rPr>
        <w:t>’</w:t>
      </w:r>
      <w:r w:rsidRPr="00DB02FC">
        <w:rPr>
          <w:rFonts w:ascii="Garamond" w:hAnsi="Garamond"/>
          <w:iCs/>
          <w:color w:val="212121"/>
          <w:sz w:val="24"/>
          <w:szCs w:val="24"/>
        </w:rPr>
        <w:t xml:space="preserve">u përdorur për nevoja të furnizimit të klientëve universal është sasia e mbetur nga prodhimi i burimeve të rinovueshme pas mbulimit të humbjeve në rrjetin e shpërndarjes dhe plotësimit të nevojave të furnizimit të klientëve të </w:t>
      </w:r>
      <w:r w:rsidR="00DB02FC" w:rsidRPr="00DB02FC">
        <w:rPr>
          <w:rFonts w:ascii="Garamond" w:hAnsi="Garamond"/>
          <w:iCs/>
          <w:color w:val="212121"/>
          <w:sz w:val="24"/>
          <w:szCs w:val="24"/>
        </w:rPr>
        <w:t xml:space="preserve">Shoqërisë Publike </w:t>
      </w:r>
      <w:r w:rsidRPr="00DB02FC">
        <w:rPr>
          <w:rFonts w:ascii="Garamond" w:hAnsi="Garamond"/>
          <w:iCs/>
          <w:color w:val="212121"/>
          <w:sz w:val="24"/>
          <w:szCs w:val="24"/>
        </w:rPr>
        <w:t xml:space="preserve">të </w:t>
      </w:r>
      <w:r w:rsidR="00DB02FC" w:rsidRPr="00DB02FC">
        <w:rPr>
          <w:rFonts w:ascii="Garamond" w:hAnsi="Garamond"/>
          <w:iCs/>
          <w:color w:val="212121"/>
          <w:sz w:val="24"/>
          <w:szCs w:val="24"/>
        </w:rPr>
        <w:t xml:space="preserve">Furnizimit </w:t>
      </w:r>
      <w:r w:rsidRPr="00DB02FC">
        <w:rPr>
          <w:rFonts w:ascii="Garamond" w:hAnsi="Garamond"/>
          <w:iCs/>
          <w:color w:val="212121"/>
          <w:sz w:val="24"/>
          <w:szCs w:val="24"/>
        </w:rPr>
        <w:t xml:space="preserve">në </w:t>
      </w:r>
      <w:r w:rsidR="00E261E0" w:rsidRPr="00DB02FC">
        <w:rPr>
          <w:rFonts w:ascii="Garamond" w:hAnsi="Garamond"/>
          <w:iCs/>
          <w:color w:val="212121"/>
          <w:sz w:val="24"/>
          <w:szCs w:val="24"/>
        </w:rPr>
        <w:t xml:space="preserve">Tregun </w:t>
      </w:r>
      <w:r w:rsidRPr="00DB02FC">
        <w:rPr>
          <w:rFonts w:ascii="Garamond" w:hAnsi="Garamond"/>
          <w:iCs/>
          <w:color w:val="212121"/>
          <w:sz w:val="24"/>
          <w:szCs w:val="24"/>
        </w:rPr>
        <w:t xml:space="preserve">e </w:t>
      </w:r>
      <w:r w:rsidR="00E261E0" w:rsidRPr="00DB02FC">
        <w:rPr>
          <w:rFonts w:ascii="Garamond" w:hAnsi="Garamond"/>
          <w:iCs/>
          <w:color w:val="212121"/>
          <w:sz w:val="24"/>
          <w:szCs w:val="24"/>
        </w:rPr>
        <w:t>Lirë</w:t>
      </w:r>
      <w:r w:rsidRPr="00DB02FC">
        <w:rPr>
          <w:rFonts w:ascii="Garamond" w:hAnsi="Garamond"/>
          <w:iCs/>
          <w:color w:val="212121"/>
          <w:sz w:val="24"/>
          <w:szCs w:val="24"/>
        </w:rPr>
        <w:t xml:space="preserve">. Sasitë rakordohen me bazë mujore dhe shkëmbehen gjatë vitit për mbulimin e humbjeve të Operatorit të Sistemit të Shpërndarjes dhe nevojave të </w:t>
      </w:r>
      <w:r w:rsidR="00DB02FC" w:rsidRPr="00DB02FC">
        <w:rPr>
          <w:rFonts w:ascii="Garamond" w:hAnsi="Garamond"/>
          <w:iCs/>
          <w:color w:val="212121"/>
          <w:sz w:val="24"/>
          <w:szCs w:val="24"/>
        </w:rPr>
        <w:t xml:space="preserve">Shoqërisë Publike </w:t>
      </w:r>
      <w:r w:rsidRPr="00DB02FC">
        <w:rPr>
          <w:rFonts w:ascii="Garamond" w:hAnsi="Garamond"/>
          <w:iCs/>
          <w:color w:val="212121"/>
          <w:sz w:val="24"/>
          <w:szCs w:val="24"/>
        </w:rPr>
        <w:t xml:space="preserve">të </w:t>
      </w:r>
      <w:r w:rsidR="00DB02FC" w:rsidRPr="00DB02FC">
        <w:rPr>
          <w:rFonts w:ascii="Garamond" w:hAnsi="Garamond"/>
          <w:iCs/>
          <w:color w:val="212121"/>
          <w:sz w:val="24"/>
          <w:szCs w:val="24"/>
        </w:rPr>
        <w:t xml:space="preserve">Furnizimit </w:t>
      </w:r>
      <w:r w:rsidRPr="00DB02FC">
        <w:rPr>
          <w:rFonts w:ascii="Garamond" w:hAnsi="Garamond"/>
          <w:iCs/>
          <w:color w:val="212121"/>
          <w:sz w:val="24"/>
          <w:szCs w:val="24"/>
        </w:rPr>
        <w:t xml:space="preserve">në </w:t>
      </w:r>
      <w:r w:rsidR="00E261E0" w:rsidRPr="00DB02FC">
        <w:rPr>
          <w:rFonts w:ascii="Garamond" w:hAnsi="Garamond"/>
          <w:iCs/>
          <w:color w:val="212121"/>
          <w:sz w:val="24"/>
          <w:szCs w:val="24"/>
        </w:rPr>
        <w:t xml:space="preserve">Tregun </w:t>
      </w:r>
      <w:r w:rsidRPr="00DB02FC">
        <w:rPr>
          <w:rFonts w:ascii="Garamond" w:hAnsi="Garamond"/>
          <w:iCs/>
          <w:color w:val="212121"/>
          <w:sz w:val="24"/>
          <w:szCs w:val="24"/>
        </w:rPr>
        <w:t xml:space="preserve">e </w:t>
      </w:r>
      <w:r w:rsidR="00E261E0" w:rsidRPr="00DB02FC">
        <w:rPr>
          <w:rFonts w:ascii="Garamond" w:hAnsi="Garamond"/>
          <w:iCs/>
          <w:color w:val="212121"/>
          <w:sz w:val="24"/>
          <w:szCs w:val="24"/>
        </w:rPr>
        <w:t>Lirë</w:t>
      </w:r>
      <w:r w:rsidRPr="00DB02FC">
        <w:rPr>
          <w:rFonts w:ascii="Garamond" w:hAnsi="Garamond"/>
          <w:iCs/>
          <w:color w:val="212121"/>
          <w:sz w:val="24"/>
          <w:szCs w:val="24"/>
        </w:rPr>
        <w:t xml:space="preserve">, bazuar në sasinë dhe programet e kërkuara nga </w:t>
      </w:r>
      <w:r w:rsidR="00DB02FC" w:rsidRPr="00DB02FC">
        <w:rPr>
          <w:rFonts w:ascii="Garamond" w:hAnsi="Garamond"/>
          <w:iCs/>
          <w:color w:val="212121"/>
          <w:sz w:val="24"/>
          <w:szCs w:val="24"/>
        </w:rPr>
        <w:t xml:space="preserve">Furnizuesi </w:t>
      </w:r>
      <w:r w:rsidRPr="00DB02FC">
        <w:rPr>
          <w:rFonts w:ascii="Garamond" w:hAnsi="Garamond"/>
          <w:iCs/>
          <w:color w:val="212121"/>
          <w:sz w:val="24"/>
          <w:szCs w:val="24"/>
        </w:rPr>
        <w:t xml:space="preserve">i </w:t>
      </w:r>
      <w:r w:rsidR="00DB02FC" w:rsidRPr="00DB02FC">
        <w:rPr>
          <w:rFonts w:ascii="Garamond" w:hAnsi="Garamond"/>
          <w:iCs/>
          <w:color w:val="212121"/>
          <w:sz w:val="24"/>
          <w:szCs w:val="24"/>
        </w:rPr>
        <w:t xml:space="preserve">Tregut </w:t>
      </w:r>
      <w:r w:rsidRPr="00DB02FC">
        <w:rPr>
          <w:rFonts w:ascii="Garamond" w:hAnsi="Garamond"/>
          <w:iCs/>
          <w:color w:val="212121"/>
          <w:sz w:val="24"/>
          <w:szCs w:val="24"/>
        </w:rPr>
        <w:t xml:space="preserve">të </w:t>
      </w:r>
      <w:r w:rsidR="00DB02FC" w:rsidRPr="00DB02FC">
        <w:rPr>
          <w:rFonts w:ascii="Garamond" w:hAnsi="Garamond"/>
          <w:iCs/>
          <w:color w:val="212121"/>
          <w:sz w:val="24"/>
          <w:szCs w:val="24"/>
        </w:rPr>
        <w:t>Lirë</w:t>
      </w:r>
      <w:r w:rsidRPr="00DB02FC">
        <w:rPr>
          <w:rFonts w:ascii="Garamond" w:hAnsi="Garamond"/>
          <w:iCs/>
          <w:color w:val="212121"/>
          <w:sz w:val="24"/>
          <w:szCs w:val="24"/>
        </w:rPr>
        <w:t>, për të cilat është rënë dakord ndërmjet palëve”.</w:t>
      </w:r>
    </w:p>
    <w:p w14:paraId="579BD77A" w14:textId="7C3EBAEB" w:rsidR="00232FE8" w:rsidRPr="003412BE" w:rsidRDefault="00232FE8" w:rsidP="00232FE8">
      <w:pPr>
        <w:pStyle w:val="ListParagraph"/>
        <w:ind w:left="0" w:firstLine="284"/>
        <w:jc w:val="both"/>
        <w:rPr>
          <w:rFonts w:ascii="Garamond" w:hAnsi="Garamond"/>
          <w:color w:val="212121"/>
        </w:rPr>
      </w:pPr>
      <w:r w:rsidRPr="003412BE">
        <w:rPr>
          <w:rFonts w:ascii="Garamond" w:hAnsi="Garamond"/>
        </w:rPr>
        <w:t>-</w:t>
      </w:r>
      <w:r w:rsidR="00992C69" w:rsidRPr="003412BE">
        <w:rPr>
          <w:rFonts w:ascii="Garamond" w:hAnsi="Garamond"/>
        </w:rPr>
        <w:t xml:space="preserve"> </w:t>
      </w:r>
      <w:r w:rsidRPr="003412BE">
        <w:rPr>
          <w:rFonts w:ascii="Garamond" w:hAnsi="Garamond"/>
        </w:rPr>
        <w:t>Lidhur me këtë ndryshim</w:t>
      </w:r>
      <w:r w:rsidR="00DB02FC">
        <w:rPr>
          <w:rFonts w:ascii="Garamond" w:hAnsi="Garamond"/>
        </w:rPr>
        <w:t>,</w:t>
      </w:r>
      <w:r w:rsidRPr="003412BE">
        <w:rPr>
          <w:rFonts w:ascii="Garamond" w:hAnsi="Garamond"/>
        </w:rPr>
        <w:t xml:space="preserve"> </w:t>
      </w:r>
      <w:r w:rsidR="00DB02FC">
        <w:rPr>
          <w:rFonts w:ascii="Garamond" w:hAnsi="Garamond"/>
        </w:rPr>
        <w:t>p</w:t>
      </w:r>
      <w:r w:rsidRPr="003412BE">
        <w:rPr>
          <w:rFonts w:ascii="Garamond" w:hAnsi="Garamond"/>
        </w:rPr>
        <w:t>alët kanë dakordësuar të reflektojnë ndryshimet e dala me VKM-në nr. 46/2024</w:t>
      </w:r>
      <w:r w:rsidR="00DB02FC">
        <w:rPr>
          <w:rFonts w:ascii="Garamond" w:hAnsi="Garamond"/>
        </w:rPr>
        <w:t>,</w:t>
      </w:r>
      <w:r w:rsidRPr="003412BE">
        <w:rPr>
          <w:rFonts w:ascii="Garamond" w:hAnsi="Garamond"/>
        </w:rPr>
        <w:t xml:space="preserve"> por edhe në të njëjtën kohë të rregullojnë procesin e rakordimit duke marrë në konsideratë edhe kontrata të tjera të cilat janë të lidhura palët respektivisht, </w:t>
      </w:r>
      <w:r w:rsidR="00DB02FC">
        <w:rPr>
          <w:rFonts w:ascii="Garamond" w:hAnsi="Garamond"/>
        </w:rPr>
        <w:t>k</w:t>
      </w:r>
      <w:r w:rsidRPr="003412BE">
        <w:rPr>
          <w:rFonts w:ascii="Garamond" w:hAnsi="Garamond"/>
        </w:rPr>
        <w:t xml:space="preserve">ontratën që </w:t>
      </w:r>
      <w:r w:rsidR="00DB02FC">
        <w:rPr>
          <w:rFonts w:ascii="Garamond" w:hAnsi="Garamond"/>
        </w:rPr>
        <w:t>“</w:t>
      </w:r>
      <w:r w:rsidRPr="003412BE">
        <w:rPr>
          <w:rFonts w:ascii="Garamond" w:hAnsi="Garamond"/>
        </w:rPr>
        <w:t>KESH</w:t>
      </w:r>
      <w:r w:rsidR="00DB02FC">
        <w:rPr>
          <w:rFonts w:ascii="Garamond" w:hAnsi="Garamond"/>
        </w:rPr>
        <w:t>”</w:t>
      </w:r>
      <w:r w:rsidRPr="003412BE">
        <w:rPr>
          <w:rFonts w:ascii="Garamond" w:hAnsi="Garamond"/>
        </w:rPr>
        <w:t xml:space="preserve"> sh.a. lidh me </w:t>
      </w:r>
      <w:r w:rsidR="00DB02FC">
        <w:rPr>
          <w:rFonts w:ascii="Garamond" w:hAnsi="Garamond"/>
        </w:rPr>
        <w:t>“</w:t>
      </w:r>
      <w:r w:rsidRPr="003412BE">
        <w:rPr>
          <w:rFonts w:ascii="Garamond" w:hAnsi="Garamond"/>
        </w:rPr>
        <w:t>FTL</w:t>
      </w:r>
      <w:r w:rsidR="00DB02FC">
        <w:rPr>
          <w:rFonts w:ascii="Garamond" w:hAnsi="Garamond"/>
        </w:rPr>
        <w:t>”</w:t>
      </w:r>
      <w:r w:rsidRPr="003412BE">
        <w:rPr>
          <w:rFonts w:ascii="Garamond" w:hAnsi="Garamond"/>
        </w:rPr>
        <w:t xml:space="preserve"> sh.a., ky element synon unifikimin e procesit të rakordimi</w:t>
      </w:r>
      <w:r w:rsidR="00DB02FC">
        <w:rPr>
          <w:rFonts w:ascii="Garamond" w:hAnsi="Garamond"/>
        </w:rPr>
        <w:t>t</w:t>
      </w:r>
      <w:r w:rsidRPr="003412BE">
        <w:rPr>
          <w:rFonts w:ascii="Garamond" w:hAnsi="Garamond"/>
        </w:rPr>
        <w:t xml:space="preserve"> të kontratave dhe në të njëjtën kohë unifikimin e detyrimit që lind për pagesat. </w:t>
      </w:r>
      <w:r w:rsidR="00DB02FC">
        <w:rPr>
          <w:rFonts w:ascii="Garamond" w:hAnsi="Garamond"/>
        </w:rPr>
        <w:t>“</w:t>
      </w:r>
      <w:r w:rsidRPr="003412BE">
        <w:rPr>
          <w:rFonts w:ascii="Garamond" w:hAnsi="Garamond"/>
        </w:rPr>
        <w:t>FSHU</w:t>
      </w:r>
      <w:r w:rsidR="00DB02FC">
        <w:rPr>
          <w:rFonts w:ascii="Garamond" w:hAnsi="Garamond"/>
        </w:rPr>
        <w:t>”</w:t>
      </w:r>
      <w:r w:rsidRPr="003412BE">
        <w:rPr>
          <w:rFonts w:ascii="Garamond" w:hAnsi="Garamond"/>
        </w:rPr>
        <w:t xml:space="preserve"> sh.a.</w:t>
      </w:r>
      <w:r w:rsidR="00DB02FC">
        <w:rPr>
          <w:rFonts w:ascii="Garamond" w:hAnsi="Garamond"/>
        </w:rPr>
        <w:t>,</w:t>
      </w:r>
      <w:r w:rsidRPr="003412BE">
        <w:rPr>
          <w:rFonts w:ascii="Garamond" w:hAnsi="Garamond"/>
        </w:rPr>
        <w:t xml:space="preserve"> sikurse evidentuar më sipër</w:t>
      </w:r>
      <w:r w:rsidR="00DB02FC">
        <w:rPr>
          <w:rFonts w:ascii="Garamond" w:hAnsi="Garamond"/>
        </w:rPr>
        <w:t>,</w:t>
      </w:r>
      <w:r w:rsidRPr="003412BE">
        <w:rPr>
          <w:rFonts w:ascii="Garamond" w:hAnsi="Garamond"/>
        </w:rPr>
        <w:t xml:space="preserve"> bën me dije se procesi i rakordimit për muajin e fundit të vitit realizohet deri në 25 janar dhe nuk është e mundur që të ketë një detyrim për pagesë për një periudhë kaq të shkurtër deri në 30 janar</w:t>
      </w:r>
      <w:r w:rsidR="00DB02FC">
        <w:rPr>
          <w:rFonts w:ascii="Garamond" w:hAnsi="Garamond"/>
        </w:rPr>
        <w:t>,</w:t>
      </w:r>
      <w:r w:rsidRPr="003412BE">
        <w:rPr>
          <w:rFonts w:ascii="Garamond" w:hAnsi="Garamond"/>
        </w:rPr>
        <w:t xml:space="preserve"> në këtë mënyrë palët kanë dakordësuar që kjo pagesë të unifikohet 45 ditë nga data e fundit të lëvrimit. Në kontratën e dakordësuar nga palët nuk rezulton që të lindin detyrime financiare shtesë lidhur me këtë proces që pagesa e faturës sistemuese të realizohet </w:t>
      </w:r>
      <w:r w:rsidRPr="003412BE">
        <w:rPr>
          <w:rFonts w:ascii="Garamond" w:hAnsi="Garamond"/>
          <w:color w:val="212121"/>
        </w:rPr>
        <w:t>45 ditë nga data e fundit e lëvrimit.</w:t>
      </w:r>
    </w:p>
    <w:p w14:paraId="10A651B1" w14:textId="1691E793" w:rsidR="00232FE8" w:rsidRPr="003412BE" w:rsidRDefault="00232FE8" w:rsidP="00232FE8">
      <w:pPr>
        <w:pStyle w:val="ListParagraph"/>
        <w:ind w:left="0" w:firstLine="284"/>
        <w:jc w:val="both"/>
        <w:rPr>
          <w:rFonts w:ascii="Garamond" w:hAnsi="Garamond"/>
        </w:rPr>
      </w:pPr>
      <w:r w:rsidRPr="003412BE">
        <w:rPr>
          <w:rFonts w:ascii="Garamond" w:hAnsi="Garamond"/>
        </w:rPr>
        <w:t>-</w:t>
      </w:r>
      <w:r w:rsidR="00992C69" w:rsidRPr="003412BE">
        <w:rPr>
          <w:rFonts w:ascii="Garamond" w:hAnsi="Garamond"/>
        </w:rPr>
        <w:t xml:space="preserve"> </w:t>
      </w:r>
      <w:r w:rsidRPr="003412BE">
        <w:rPr>
          <w:rFonts w:ascii="Garamond" w:hAnsi="Garamond"/>
        </w:rPr>
        <w:t xml:space="preserve">Në nenin 14 është evidentuar një ndryshim nga kontrata e miratuar nga </w:t>
      </w:r>
      <w:r w:rsidR="00DB02FC" w:rsidRPr="003412BE">
        <w:rPr>
          <w:rFonts w:ascii="Garamond" w:hAnsi="Garamond"/>
        </w:rPr>
        <w:t xml:space="preserve">Bordi </w:t>
      </w:r>
      <w:r w:rsidRPr="003412BE">
        <w:rPr>
          <w:rFonts w:ascii="Garamond" w:hAnsi="Garamond"/>
        </w:rPr>
        <w:t xml:space="preserve">i ERE-s me vendimin nr. 278, datë 25.9.2023, respektivisht në këtë nen </w:t>
      </w:r>
      <w:r w:rsidRPr="003412BE">
        <w:rPr>
          <w:rFonts w:ascii="Garamond" w:hAnsi="Garamond"/>
          <w:color w:val="212121"/>
        </w:rPr>
        <w:t xml:space="preserve">ndryshon </w:t>
      </w:r>
      <w:r w:rsidR="00DB02FC" w:rsidRPr="003412BE">
        <w:rPr>
          <w:rFonts w:ascii="Garamond" w:hAnsi="Garamond"/>
          <w:color w:val="212121"/>
        </w:rPr>
        <w:t>g</w:t>
      </w:r>
      <w:r w:rsidR="00DB02FC" w:rsidRPr="003412BE">
        <w:rPr>
          <w:rFonts w:ascii="Garamond" w:hAnsi="Garamond"/>
        </w:rPr>
        <w:t>e</w:t>
      </w:r>
      <w:r w:rsidR="00DB02FC" w:rsidRPr="003412BE">
        <w:rPr>
          <w:rFonts w:ascii="Garamond" w:hAnsi="Garamond"/>
          <w:color w:val="212121"/>
        </w:rPr>
        <w:t>rma</w:t>
      </w:r>
      <w:r w:rsidRPr="003412BE">
        <w:rPr>
          <w:rFonts w:ascii="Garamond" w:hAnsi="Garamond"/>
          <w:color w:val="212121"/>
        </w:rPr>
        <w:t xml:space="preserve"> </w:t>
      </w:r>
      <w:r w:rsidR="00DB02FC">
        <w:rPr>
          <w:rFonts w:ascii="Garamond" w:hAnsi="Garamond"/>
          <w:color w:val="212121"/>
        </w:rPr>
        <w:t>“</w:t>
      </w:r>
      <w:r w:rsidRPr="003412BE">
        <w:rPr>
          <w:rFonts w:ascii="Garamond" w:hAnsi="Garamond"/>
          <w:color w:val="212121"/>
        </w:rPr>
        <w:t>e</w:t>
      </w:r>
      <w:r w:rsidR="00DB02FC">
        <w:rPr>
          <w:rFonts w:ascii="Garamond" w:hAnsi="Garamond"/>
          <w:color w:val="212121"/>
        </w:rPr>
        <w:t>”,</w:t>
      </w:r>
      <w:r w:rsidRPr="003412BE">
        <w:rPr>
          <w:rFonts w:ascii="Garamond" w:hAnsi="Garamond"/>
          <w:color w:val="212121"/>
        </w:rPr>
        <w:t xml:space="preserve"> duke futur konceptin faturë sistemuese 12</w:t>
      </w:r>
      <w:r w:rsidR="00DB02FC">
        <w:rPr>
          <w:rFonts w:ascii="Garamond" w:hAnsi="Garamond"/>
          <w:color w:val="212121"/>
        </w:rPr>
        <w:t>-</w:t>
      </w:r>
      <w:r w:rsidRPr="003412BE">
        <w:rPr>
          <w:rFonts w:ascii="Garamond" w:hAnsi="Garamond"/>
          <w:color w:val="212121"/>
        </w:rPr>
        <w:t>mujore</w:t>
      </w:r>
      <w:r w:rsidR="00DB02FC">
        <w:rPr>
          <w:rFonts w:ascii="Garamond" w:hAnsi="Garamond"/>
          <w:color w:val="212121"/>
        </w:rPr>
        <w:t>,</w:t>
      </w:r>
      <w:r w:rsidRPr="003412BE">
        <w:rPr>
          <w:rFonts w:ascii="Garamond" w:hAnsi="Garamond"/>
          <w:color w:val="212121"/>
        </w:rPr>
        <w:t xml:space="preserve"> ndërkohë q</w:t>
      </w:r>
      <w:r w:rsidRPr="003412BE">
        <w:rPr>
          <w:rFonts w:ascii="Garamond" w:hAnsi="Garamond"/>
        </w:rPr>
        <w:t>ë</w:t>
      </w:r>
      <w:r w:rsidRPr="003412BE">
        <w:rPr>
          <w:rFonts w:ascii="Garamond" w:hAnsi="Garamond"/>
          <w:color w:val="212121"/>
        </w:rPr>
        <w:t xml:space="preserve"> ka </w:t>
      </w:r>
      <w:r w:rsidR="00DB02FC" w:rsidRPr="003412BE">
        <w:rPr>
          <w:rFonts w:ascii="Garamond" w:hAnsi="Garamond"/>
          <w:color w:val="212121"/>
        </w:rPr>
        <w:t>q</w:t>
      </w:r>
      <w:r w:rsidR="00DB02FC" w:rsidRPr="003412BE">
        <w:rPr>
          <w:rFonts w:ascii="Garamond" w:hAnsi="Garamond"/>
        </w:rPr>
        <w:t>e</w:t>
      </w:r>
      <w:r w:rsidR="00DB02FC" w:rsidRPr="003412BE">
        <w:rPr>
          <w:rFonts w:ascii="Garamond" w:hAnsi="Garamond"/>
          <w:color w:val="212121"/>
        </w:rPr>
        <w:t>n</w:t>
      </w:r>
      <w:r w:rsidR="00DB02FC" w:rsidRPr="003412BE">
        <w:rPr>
          <w:rFonts w:ascii="Garamond" w:hAnsi="Garamond"/>
        </w:rPr>
        <w:t>ë</w:t>
      </w:r>
      <w:r w:rsidRPr="003412BE">
        <w:rPr>
          <w:rFonts w:ascii="Garamond" w:hAnsi="Garamond"/>
          <w:color w:val="212121"/>
        </w:rPr>
        <w:t xml:space="preserve"> 6</w:t>
      </w:r>
      <w:r w:rsidR="00DB02FC">
        <w:rPr>
          <w:rFonts w:ascii="Garamond" w:hAnsi="Garamond"/>
          <w:color w:val="212121"/>
        </w:rPr>
        <w:t>-</w:t>
      </w:r>
      <w:r w:rsidRPr="003412BE">
        <w:rPr>
          <w:rFonts w:ascii="Garamond" w:hAnsi="Garamond"/>
          <w:color w:val="212121"/>
        </w:rPr>
        <w:t xml:space="preserve">mujore. </w:t>
      </w:r>
      <w:r w:rsidR="00E261E0">
        <w:rPr>
          <w:rFonts w:ascii="Garamond" w:hAnsi="Garamond"/>
          <w:color w:val="212121"/>
        </w:rPr>
        <w:t>“</w:t>
      </w:r>
      <w:r w:rsidRPr="00DB02FC">
        <w:rPr>
          <w:rFonts w:ascii="Garamond" w:hAnsi="Garamond"/>
          <w:bCs/>
          <w:color w:val="212121"/>
        </w:rPr>
        <w:t>FSHU</w:t>
      </w:r>
      <w:r w:rsidR="00E261E0">
        <w:rPr>
          <w:rFonts w:ascii="Garamond" w:hAnsi="Garamond"/>
          <w:bCs/>
          <w:color w:val="212121"/>
        </w:rPr>
        <w:t>”</w:t>
      </w:r>
      <w:r w:rsidRPr="00DB02FC">
        <w:rPr>
          <w:rFonts w:ascii="Garamond" w:hAnsi="Garamond"/>
          <w:bCs/>
          <w:color w:val="212121"/>
        </w:rPr>
        <w:t xml:space="preserve"> sh.a.</w:t>
      </w:r>
      <w:r w:rsidR="00DB02FC">
        <w:rPr>
          <w:rFonts w:ascii="Garamond" w:hAnsi="Garamond"/>
          <w:bCs/>
          <w:color w:val="212121"/>
        </w:rPr>
        <w:t>,</w:t>
      </w:r>
      <w:r w:rsidRPr="00DB02FC">
        <w:rPr>
          <w:rFonts w:ascii="Garamond" w:hAnsi="Garamond"/>
          <w:bCs/>
          <w:color w:val="212121"/>
        </w:rPr>
        <w:t xml:space="preserve"> lidhur me këtë ndryshim</w:t>
      </w:r>
      <w:r w:rsidR="00DB02FC">
        <w:rPr>
          <w:rFonts w:ascii="Garamond" w:hAnsi="Garamond"/>
          <w:bCs/>
          <w:color w:val="212121"/>
        </w:rPr>
        <w:t>,</w:t>
      </w:r>
      <w:r w:rsidRPr="00DB02FC">
        <w:rPr>
          <w:rFonts w:ascii="Garamond" w:hAnsi="Garamond"/>
          <w:bCs/>
          <w:color w:val="212121"/>
        </w:rPr>
        <w:t xml:space="preserve"> ka dh</w:t>
      </w:r>
      <w:r w:rsidRPr="00DB02FC">
        <w:rPr>
          <w:rFonts w:ascii="Garamond" w:hAnsi="Garamond"/>
          <w:bCs/>
        </w:rPr>
        <w:t>ë</w:t>
      </w:r>
      <w:r w:rsidRPr="00DB02FC">
        <w:rPr>
          <w:rFonts w:ascii="Garamond" w:hAnsi="Garamond"/>
          <w:bCs/>
          <w:color w:val="212121"/>
        </w:rPr>
        <w:t>n</w:t>
      </w:r>
      <w:r w:rsidRPr="00DB02FC">
        <w:rPr>
          <w:rFonts w:ascii="Garamond" w:hAnsi="Garamond"/>
          <w:bCs/>
        </w:rPr>
        <w:t>ë</w:t>
      </w:r>
      <w:r w:rsidRPr="00DB02FC">
        <w:rPr>
          <w:rFonts w:ascii="Garamond" w:hAnsi="Garamond"/>
          <w:bCs/>
          <w:color w:val="212121"/>
        </w:rPr>
        <w:t xml:space="preserve"> sqarimin e mëposhtëm: </w:t>
      </w:r>
      <w:r w:rsidR="00DB02FC">
        <w:rPr>
          <w:rFonts w:ascii="Garamond" w:hAnsi="Garamond"/>
          <w:bCs/>
          <w:color w:val="212121"/>
        </w:rPr>
        <w:t>“</w:t>
      </w:r>
      <w:r w:rsidRPr="00DB02FC">
        <w:rPr>
          <w:rFonts w:ascii="Garamond" w:hAnsi="Garamond"/>
          <w:iCs/>
          <w:color w:val="212121"/>
        </w:rPr>
        <w:t>Për të njëjtat arsye të sqaruara më sipër</w:t>
      </w:r>
      <w:r w:rsidR="00DB02FC">
        <w:rPr>
          <w:rFonts w:ascii="Garamond" w:hAnsi="Garamond"/>
          <w:iCs/>
          <w:color w:val="212121"/>
        </w:rPr>
        <w:t>”</w:t>
      </w:r>
      <w:r w:rsidRPr="00DB02FC">
        <w:rPr>
          <w:rFonts w:ascii="Garamond" w:hAnsi="Garamond"/>
          <w:iCs/>
          <w:color w:val="212121"/>
        </w:rPr>
        <w:t>.</w:t>
      </w:r>
      <w:r w:rsidRPr="003412BE">
        <w:rPr>
          <w:rFonts w:ascii="Garamond" w:hAnsi="Garamond"/>
          <w:color w:val="212121"/>
        </w:rPr>
        <w:t xml:space="preserve"> </w:t>
      </w:r>
      <w:r w:rsidRPr="003412BE">
        <w:rPr>
          <w:rFonts w:ascii="Garamond" w:hAnsi="Garamond"/>
        </w:rPr>
        <w:t>Në këto kushte</w:t>
      </w:r>
      <w:r w:rsidR="00DB02FC">
        <w:rPr>
          <w:rFonts w:ascii="Garamond" w:hAnsi="Garamond"/>
        </w:rPr>
        <w:t>,</w:t>
      </w:r>
      <w:r w:rsidRPr="003412BE">
        <w:rPr>
          <w:rFonts w:ascii="Garamond" w:hAnsi="Garamond"/>
        </w:rPr>
        <w:t xml:space="preserve"> duke </w:t>
      </w:r>
      <w:r w:rsidR="00DB02FC" w:rsidRPr="003412BE">
        <w:rPr>
          <w:rFonts w:ascii="Garamond" w:hAnsi="Garamond"/>
        </w:rPr>
        <w:t>qenë</w:t>
      </w:r>
      <w:r w:rsidRPr="003412BE">
        <w:rPr>
          <w:rFonts w:ascii="Garamond" w:hAnsi="Garamond"/>
        </w:rPr>
        <w:t xml:space="preserve"> se koncepti i faturës sistemuese është dhënë dhe në nenin 9 të kontratës vlerësojmë se qëndrimi i dhënë në shpjegimet e nenit 9 më sipër vlejnë edhe për këtë rast.</w:t>
      </w:r>
    </w:p>
    <w:p w14:paraId="5798BC21" w14:textId="359C3704" w:rsidR="00232FE8" w:rsidRPr="00E261E0" w:rsidRDefault="00232FE8" w:rsidP="00232FE8">
      <w:pPr>
        <w:pStyle w:val="ListParagraph"/>
        <w:ind w:left="0" w:firstLine="284"/>
        <w:jc w:val="both"/>
        <w:rPr>
          <w:rFonts w:ascii="Garamond" w:hAnsi="Garamond"/>
          <w:iCs/>
        </w:rPr>
      </w:pPr>
      <w:r w:rsidRPr="003412BE">
        <w:rPr>
          <w:rFonts w:ascii="Garamond" w:hAnsi="Garamond"/>
        </w:rPr>
        <w:t>-</w:t>
      </w:r>
      <w:r w:rsidR="00992C69" w:rsidRPr="003412BE">
        <w:rPr>
          <w:rFonts w:ascii="Garamond" w:hAnsi="Garamond"/>
        </w:rPr>
        <w:t xml:space="preserve"> </w:t>
      </w:r>
      <w:r w:rsidRPr="003412BE">
        <w:rPr>
          <w:rFonts w:ascii="Garamond" w:hAnsi="Garamond"/>
        </w:rPr>
        <w:t xml:space="preserve">Bazuar në nenin 20, </w:t>
      </w:r>
      <w:r w:rsidR="00DB02FC" w:rsidRPr="003412BE">
        <w:rPr>
          <w:rFonts w:ascii="Garamond" w:hAnsi="Garamond"/>
        </w:rPr>
        <w:t>germa</w:t>
      </w:r>
      <w:r w:rsidRPr="003412BE">
        <w:rPr>
          <w:rFonts w:ascii="Garamond" w:hAnsi="Garamond"/>
        </w:rPr>
        <w:t xml:space="preserve"> “h”</w:t>
      </w:r>
      <w:r w:rsidR="00DB02FC">
        <w:rPr>
          <w:rFonts w:ascii="Garamond" w:hAnsi="Garamond"/>
        </w:rPr>
        <w:t>,</w:t>
      </w:r>
      <w:r w:rsidRPr="003412BE">
        <w:rPr>
          <w:rFonts w:ascii="Garamond" w:hAnsi="Garamond"/>
        </w:rPr>
        <w:t xml:space="preserve"> të ligjit nr. 43/2015</w:t>
      </w:r>
      <w:r w:rsidR="00DB02FC">
        <w:rPr>
          <w:rFonts w:ascii="Garamond" w:hAnsi="Garamond"/>
        </w:rPr>
        <w:t>,</w:t>
      </w:r>
      <w:r w:rsidRPr="003412BE">
        <w:rPr>
          <w:rFonts w:ascii="Garamond" w:hAnsi="Garamond"/>
        </w:rPr>
        <w:t xml:space="preserve"> “Për sektorin e energjisë elektrike”</w:t>
      </w:r>
      <w:r w:rsidR="00DB02FC">
        <w:rPr>
          <w:rFonts w:ascii="Garamond" w:hAnsi="Garamond"/>
        </w:rPr>
        <w:t>,</w:t>
      </w:r>
      <w:r w:rsidRPr="003412BE">
        <w:rPr>
          <w:rFonts w:ascii="Garamond" w:hAnsi="Garamond"/>
        </w:rPr>
        <w:t xml:space="preserve"> </w:t>
      </w:r>
      <w:r w:rsidR="00DB02FC" w:rsidRPr="003412BE">
        <w:rPr>
          <w:rFonts w:ascii="Garamond" w:hAnsi="Garamond"/>
        </w:rPr>
        <w:t>të</w:t>
      </w:r>
      <w:r w:rsidRPr="003412BE">
        <w:rPr>
          <w:rFonts w:ascii="Garamond" w:hAnsi="Garamond"/>
        </w:rPr>
        <w:t xml:space="preserve"> ndryshuar, </w:t>
      </w:r>
      <w:r w:rsidR="00DB02FC">
        <w:rPr>
          <w:rFonts w:ascii="Garamond" w:hAnsi="Garamond"/>
        </w:rPr>
        <w:t>p</w:t>
      </w:r>
      <w:r w:rsidRPr="003412BE">
        <w:rPr>
          <w:rFonts w:ascii="Garamond" w:hAnsi="Garamond"/>
        </w:rPr>
        <w:t xml:space="preserve">alët kanë përcjellë nëpërmjet shkresës së përbashkët me nr. 1889/2 prot., datë 23.4.2024, dhe të </w:t>
      </w:r>
      <w:r w:rsidR="00DB02FC">
        <w:rPr>
          <w:rFonts w:ascii="Garamond" w:hAnsi="Garamond"/>
        </w:rPr>
        <w:t>“</w:t>
      </w:r>
      <w:r w:rsidRPr="003412BE">
        <w:rPr>
          <w:rFonts w:ascii="Garamond" w:hAnsi="Garamond"/>
        </w:rPr>
        <w:t>FSHU</w:t>
      </w:r>
      <w:r w:rsidR="00DB02FC">
        <w:rPr>
          <w:rFonts w:ascii="Garamond" w:hAnsi="Garamond"/>
        </w:rPr>
        <w:t>”</w:t>
      </w:r>
      <w:r w:rsidRPr="003412BE">
        <w:rPr>
          <w:rFonts w:ascii="Garamond" w:hAnsi="Garamond"/>
        </w:rPr>
        <w:t xml:space="preserve"> sh.a. me nr. 2859/2 prot., datë 24.4.2024, protokolluar me tonën me nr. 987 prot., datë 24.4.2024, kontratën TIP për “Shitblerjen e energjisë elektrike ndërmjet </w:t>
      </w:r>
      <w:r w:rsidR="00DB02FC" w:rsidRPr="003412BE">
        <w:rPr>
          <w:rFonts w:ascii="Garamond" w:hAnsi="Garamond"/>
        </w:rPr>
        <w:t xml:space="preserve">Shoqërisë </w:t>
      </w:r>
      <w:r w:rsidRPr="003412BE">
        <w:rPr>
          <w:rFonts w:ascii="Garamond" w:hAnsi="Garamond"/>
        </w:rPr>
        <w:t xml:space="preserve">së </w:t>
      </w:r>
      <w:r w:rsidR="00DB02FC" w:rsidRPr="003412BE">
        <w:rPr>
          <w:rFonts w:ascii="Garamond" w:hAnsi="Garamond"/>
        </w:rPr>
        <w:t xml:space="preserve">Prodhimit </w:t>
      </w:r>
      <w:r w:rsidRPr="003412BE">
        <w:rPr>
          <w:rFonts w:ascii="Garamond" w:hAnsi="Garamond"/>
        </w:rPr>
        <w:lastRenderedPageBreak/>
        <w:t xml:space="preserve">të </w:t>
      </w:r>
      <w:r w:rsidR="00DB02FC" w:rsidRPr="003412BE">
        <w:rPr>
          <w:rFonts w:ascii="Garamond" w:hAnsi="Garamond"/>
        </w:rPr>
        <w:t xml:space="preserve">Energjisë Elektrike </w:t>
      </w:r>
      <w:r w:rsidRPr="003412BE">
        <w:rPr>
          <w:rFonts w:ascii="Garamond" w:hAnsi="Garamond"/>
        </w:rPr>
        <w:t xml:space="preserve">të ngarkuar me detyrimin e shërbimit publik, aksionet e së cilës kontrollohen plotësisht ose pjesërisht nga shteti, </w:t>
      </w:r>
      <w:r w:rsidR="00DB02FC">
        <w:rPr>
          <w:rFonts w:ascii="Garamond" w:hAnsi="Garamond"/>
        </w:rPr>
        <w:t>‘</w:t>
      </w:r>
      <w:r w:rsidRPr="003412BE">
        <w:rPr>
          <w:rFonts w:ascii="Garamond" w:hAnsi="Garamond"/>
        </w:rPr>
        <w:t>KESH</w:t>
      </w:r>
      <w:r w:rsidR="00DB02FC">
        <w:rPr>
          <w:rFonts w:ascii="Garamond" w:hAnsi="Garamond"/>
        </w:rPr>
        <w:t>’</w:t>
      </w:r>
      <w:r w:rsidRPr="003412BE">
        <w:rPr>
          <w:rFonts w:ascii="Garamond" w:hAnsi="Garamond"/>
        </w:rPr>
        <w:t xml:space="preserve"> sh.a. dhe Furnizuesi</w:t>
      </w:r>
      <w:r w:rsidR="00DB02FC">
        <w:rPr>
          <w:rFonts w:ascii="Garamond" w:hAnsi="Garamond"/>
        </w:rPr>
        <w:t>t</w:t>
      </w:r>
      <w:r w:rsidRPr="003412BE">
        <w:rPr>
          <w:rFonts w:ascii="Garamond" w:hAnsi="Garamond"/>
        </w:rPr>
        <w:t xml:space="preserve"> </w:t>
      </w:r>
      <w:r w:rsidR="00DB02FC" w:rsidRPr="003412BE">
        <w:rPr>
          <w:rFonts w:ascii="Garamond" w:hAnsi="Garamond"/>
        </w:rPr>
        <w:t>të</w:t>
      </w:r>
      <w:r w:rsidRPr="003412BE">
        <w:rPr>
          <w:rFonts w:ascii="Garamond" w:hAnsi="Garamond"/>
        </w:rPr>
        <w:t xml:space="preserve"> Shërbimit Universal, </w:t>
      </w:r>
      <w:r w:rsidR="00DB02FC">
        <w:rPr>
          <w:rFonts w:ascii="Garamond" w:hAnsi="Garamond"/>
        </w:rPr>
        <w:t>‘</w:t>
      </w:r>
      <w:r w:rsidRPr="003412BE">
        <w:rPr>
          <w:rFonts w:ascii="Garamond" w:hAnsi="Garamond"/>
        </w:rPr>
        <w:t>FSHU</w:t>
      </w:r>
      <w:r w:rsidR="00DB02FC">
        <w:rPr>
          <w:rFonts w:ascii="Garamond" w:hAnsi="Garamond"/>
        </w:rPr>
        <w:t>’</w:t>
      </w:r>
      <w:r w:rsidRPr="003412BE">
        <w:rPr>
          <w:rFonts w:ascii="Garamond" w:hAnsi="Garamond"/>
        </w:rPr>
        <w:t xml:space="preserve"> sh.a., për furnizimin e klientëve universalë për periudhën kohore 1</w:t>
      </w:r>
      <w:r w:rsidR="00DB02FC">
        <w:rPr>
          <w:rFonts w:ascii="Garamond" w:hAnsi="Garamond"/>
        </w:rPr>
        <w:t>.</w:t>
      </w:r>
      <w:r w:rsidRPr="003412BE">
        <w:rPr>
          <w:rFonts w:ascii="Garamond" w:hAnsi="Garamond"/>
        </w:rPr>
        <w:t>1</w:t>
      </w:r>
      <w:r w:rsidR="00DB02FC">
        <w:rPr>
          <w:rFonts w:ascii="Garamond" w:hAnsi="Garamond"/>
        </w:rPr>
        <w:t>.</w:t>
      </w:r>
      <w:r w:rsidRPr="003412BE">
        <w:rPr>
          <w:rFonts w:ascii="Garamond" w:hAnsi="Garamond"/>
        </w:rPr>
        <w:t>2024</w:t>
      </w:r>
      <w:r w:rsidR="00DB02FC">
        <w:rPr>
          <w:rFonts w:ascii="Garamond" w:hAnsi="Garamond"/>
        </w:rPr>
        <w:t>–</w:t>
      </w:r>
      <w:r w:rsidRPr="003412BE">
        <w:rPr>
          <w:rFonts w:ascii="Garamond" w:hAnsi="Garamond"/>
        </w:rPr>
        <w:t>31</w:t>
      </w:r>
      <w:r w:rsidR="00DB02FC">
        <w:rPr>
          <w:rFonts w:ascii="Garamond" w:hAnsi="Garamond"/>
        </w:rPr>
        <w:t>.</w:t>
      </w:r>
      <w:r w:rsidRPr="003412BE">
        <w:rPr>
          <w:rFonts w:ascii="Garamond" w:hAnsi="Garamond"/>
        </w:rPr>
        <w:t>12</w:t>
      </w:r>
      <w:r w:rsidR="00DB02FC">
        <w:rPr>
          <w:rFonts w:ascii="Garamond" w:hAnsi="Garamond"/>
        </w:rPr>
        <w:t>.</w:t>
      </w:r>
      <w:r w:rsidRPr="003412BE">
        <w:rPr>
          <w:rFonts w:ascii="Garamond" w:hAnsi="Garamond"/>
        </w:rPr>
        <w:t>2024</w:t>
      </w:r>
      <w:r w:rsidR="00EC0C36">
        <w:rPr>
          <w:rFonts w:ascii="Garamond" w:hAnsi="Garamond"/>
        </w:rPr>
        <w:t>”</w:t>
      </w:r>
      <w:r w:rsidRPr="003412BE">
        <w:rPr>
          <w:rFonts w:ascii="Garamond" w:hAnsi="Garamond"/>
        </w:rPr>
        <w:t>, vlerësojmë se periudha duhet të shënohet në këtë mënyrë</w:t>
      </w:r>
      <w:r w:rsidR="00DB02FC">
        <w:rPr>
          <w:rFonts w:ascii="Garamond" w:hAnsi="Garamond"/>
        </w:rPr>
        <w:t>:</w:t>
      </w:r>
      <w:r w:rsidRPr="003412BE">
        <w:rPr>
          <w:rFonts w:ascii="Garamond" w:hAnsi="Garamond"/>
        </w:rPr>
        <w:t xml:space="preserve"> </w:t>
      </w:r>
      <w:r w:rsidRPr="00E261E0">
        <w:rPr>
          <w:rFonts w:ascii="Garamond" w:hAnsi="Garamond"/>
          <w:bCs/>
          <w:iCs/>
        </w:rPr>
        <w:t>dd</w:t>
      </w:r>
      <w:r w:rsidR="00EC0C36" w:rsidRPr="00E261E0">
        <w:rPr>
          <w:rFonts w:ascii="Garamond" w:hAnsi="Garamond"/>
          <w:bCs/>
          <w:iCs/>
        </w:rPr>
        <w:t>/</w:t>
      </w:r>
      <w:r w:rsidRPr="00E261E0">
        <w:rPr>
          <w:rFonts w:ascii="Garamond" w:hAnsi="Garamond"/>
          <w:bCs/>
          <w:iCs/>
        </w:rPr>
        <w:t>mm</w:t>
      </w:r>
      <w:r w:rsidR="00EC0C36" w:rsidRPr="00E261E0">
        <w:rPr>
          <w:rFonts w:ascii="Garamond" w:hAnsi="Garamond"/>
          <w:bCs/>
          <w:iCs/>
        </w:rPr>
        <w:t>/</w:t>
      </w:r>
      <w:r w:rsidRPr="00E261E0">
        <w:rPr>
          <w:rFonts w:ascii="Garamond" w:hAnsi="Garamond"/>
          <w:bCs/>
          <w:iCs/>
        </w:rPr>
        <w:t>vvvv</w:t>
      </w:r>
      <w:r w:rsidR="00DB02FC" w:rsidRPr="00E261E0">
        <w:rPr>
          <w:rFonts w:ascii="Garamond" w:hAnsi="Garamond"/>
          <w:bCs/>
          <w:iCs/>
        </w:rPr>
        <w:t>–</w:t>
      </w:r>
      <w:r w:rsidRPr="00E261E0">
        <w:rPr>
          <w:rFonts w:ascii="Garamond" w:hAnsi="Garamond"/>
          <w:bCs/>
          <w:iCs/>
        </w:rPr>
        <w:t>dd</w:t>
      </w:r>
      <w:r w:rsidR="00EC0C36" w:rsidRPr="00E261E0">
        <w:rPr>
          <w:rFonts w:ascii="Garamond" w:hAnsi="Garamond"/>
          <w:bCs/>
          <w:iCs/>
        </w:rPr>
        <w:t>/</w:t>
      </w:r>
      <w:r w:rsidRPr="00E261E0">
        <w:rPr>
          <w:rFonts w:ascii="Garamond" w:hAnsi="Garamond"/>
          <w:bCs/>
          <w:iCs/>
        </w:rPr>
        <w:t>mm</w:t>
      </w:r>
      <w:r w:rsidR="00EC0C36" w:rsidRPr="00E261E0">
        <w:rPr>
          <w:rFonts w:ascii="Garamond" w:hAnsi="Garamond"/>
          <w:bCs/>
          <w:iCs/>
        </w:rPr>
        <w:t>/</w:t>
      </w:r>
      <w:r w:rsidRPr="00E261E0">
        <w:rPr>
          <w:rFonts w:ascii="Garamond" w:hAnsi="Garamond"/>
          <w:bCs/>
          <w:iCs/>
        </w:rPr>
        <w:t>vvvv</w:t>
      </w:r>
      <w:r w:rsidRPr="00E261E0">
        <w:rPr>
          <w:rFonts w:ascii="Garamond" w:hAnsi="Garamond"/>
          <w:iCs/>
        </w:rPr>
        <w:t>.</w:t>
      </w:r>
    </w:p>
    <w:p w14:paraId="19762D1C" w14:textId="43239425" w:rsidR="00232FE8" w:rsidRPr="00EC0C36" w:rsidRDefault="00232FE8" w:rsidP="00232FE8">
      <w:pPr>
        <w:pStyle w:val="ListParagraph"/>
        <w:ind w:left="0" w:firstLine="284"/>
        <w:jc w:val="both"/>
        <w:rPr>
          <w:rFonts w:ascii="Garamond" w:hAnsi="Garamond"/>
        </w:rPr>
      </w:pPr>
      <w:r w:rsidRPr="00EC0C36">
        <w:rPr>
          <w:rFonts w:ascii="Garamond" w:hAnsi="Garamond"/>
        </w:rPr>
        <w:t>-</w:t>
      </w:r>
      <w:r w:rsidR="00992C69" w:rsidRPr="00EC0C36">
        <w:rPr>
          <w:rFonts w:ascii="Garamond" w:hAnsi="Garamond"/>
        </w:rPr>
        <w:t xml:space="preserve"> </w:t>
      </w:r>
      <w:r w:rsidRPr="00EC0C36">
        <w:rPr>
          <w:rFonts w:ascii="Garamond" w:hAnsi="Garamond"/>
        </w:rPr>
        <w:t>Në bazën ligjore</w:t>
      </w:r>
      <w:r w:rsidR="00EC0C36" w:rsidRPr="00EC0C36">
        <w:rPr>
          <w:rFonts w:ascii="Garamond" w:hAnsi="Garamond"/>
        </w:rPr>
        <w:t>, vendimi i ministrit përgjegjës për energjinë</w:t>
      </w:r>
      <w:r w:rsidRPr="00EC0C36">
        <w:rPr>
          <w:rFonts w:ascii="Garamond" w:hAnsi="Garamond"/>
        </w:rPr>
        <w:t xml:space="preserve">, vlerësohet që nr. </w:t>
      </w:r>
      <w:r w:rsidR="00EC0C36" w:rsidRPr="00EC0C36">
        <w:rPr>
          <w:rFonts w:ascii="Garamond" w:hAnsi="Garamond"/>
        </w:rPr>
        <w:t>p</w:t>
      </w:r>
      <w:r w:rsidRPr="00EC0C36">
        <w:rPr>
          <w:rFonts w:ascii="Garamond" w:hAnsi="Garamond"/>
        </w:rPr>
        <w:t xml:space="preserve">rot., dhe data të vendosen në këtë mënyrë: </w:t>
      </w:r>
      <w:r w:rsidRPr="00EC0C36">
        <w:rPr>
          <w:rFonts w:ascii="Garamond" w:hAnsi="Garamond"/>
          <w:iCs/>
        </w:rPr>
        <w:t>nr.</w:t>
      </w:r>
      <w:r w:rsidR="00EC0C36" w:rsidRPr="00EC0C36">
        <w:rPr>
          <w:rFonts w:ascii="Garamond" w:hAnsi="Garamond"/>
          <w:iCs/>
        </w:rPr>
        <w:t xml:space="preserve"> </w:t>
      </w:r>
      <w:r w:rsidRPr="00EC0C36">
        <w:rPr>
          <w:rFonts w:ascii="Garamond" w:hAnsi="Garamond"/>
          <w:iCs/>
        </w:rPr>
        <w:t>__</w:t>
      </w:r>
      <w:r w:rsidR="00EC0C36" w:rsidRPr="00EC0C36">
        <w:rPr>
          <w:rFonts w:ascii="Garamond" w:hAnsi="Garamond"/>
          <w:iCs/>
        </w:rPr>
        <w:t xml:space="preserve"> </w:t>
      </w:r>
      <w:r w:rsidRPr="00EC0C36">
        <w:rPr>
          <w:rFonts w:ascii="Garamond" w:hAnsi="Garamond"/>
          <w:iCs/>
        </w:rPr>
        <w:t xml:space="preserve">prot., datë </w:t>
      </w:r>
      <w:r w:rsidRPr="00EC0C36">
        <w:rPr>
          <w:rFonts w:ascii="Garamond" w:hAnsi="Garamond"/>
          <w:bCs/>
          <w:iCs/>
        </w:rPr>
        <w:t>dd</w:t>
      </w:r>
      <w:r w:rsidR="00EC0C36" w:rsidRPr="00EC0C36">
        <w:rPr>
          <w:rFonts w:ascii="Garamond" w:hAnsi="Garamond"/>
          <w:bCs/>
          <w:iCs/>
        </w:rPr>
        <w:t>.</w:t>
      </w:r>
      <w:r w:rsidRPr="00EC0C36">
        <w:rPr>
          <w:rFonts w:ascii="Garamond" w:hAnsi="Garamond"/>
          <w:bCs/>
          <w:iCs/>
        </w:rPr>
        <w:t>mm</w:t>
      </w:r>
      <w:r w:rsidR="00EC0C36" w:rsidRPr="00EC0C36">
        <w:rPr>
          <w:rFonts w:ascii="Garamond" w:hAnsi="Garamond"/>
          <w:bCs/>
          <w:iCs/>
        </w:rPr>
        <w:t>.</w:t>
      </w:r>
      <w:r w:rsidRPr="00EC0C36">
        <w:rPr>
          <w:rFonts w:ascii="Garamond" w:hAnsi="Garamond"/>
          <w:bCs/>
          <w:iCs/>
        </w:rPr>
        <w:t>vvvv</w:t>
      </w:r>
      <w:r w:rsidRPr="00EC0C36">
        <w:rPr>
          <w:rFonts w:ascii="Garamond" w:hAnsi="Garamond"/>
          <w:iCs/>
        </w:rPr>
        <w:t xml:space="preserve"> (në cilësinë e përfaqësuesit të shtetit si pronar i aksioneve të subjektit prodhues i ngarkuar me detyrimin e shërbimit publik) i Asamblesë së Përgjithshme të Shoqërisë për miratimin e çmimit të shitjes së energjisë elektrike për qëllime të furnizimit të </w:t>
      </w:r>
      <w:r w:rsidR="00EC0C36" w:rsidRPr="00EC0C36">
        <w:rPr>
          <w:rFonts w:ascii="Garamond" w:hAnsi="Garamond"/>
          <w:iCs/>
        </w:rPr>
        <w:t>Furnizuesit</w:t>
      </w:r>
      <w:r w:rsidRPr="00EC0C36">
        <w:rPr>
          <w:rFonts w:ascii="Garamond" w:hAnsi="Garamond"/>
          <w:iCs/>
        </w:rPr>
        <w:t xml:space="preserve"> të Shërbimit Universal</w:t>
      </w:r>
      <w:r w:rsidRPr="00EC0C36">
        <w:rPr>
          <w:rFonts w:ascii="Garamond" w:hAnsi="Garamond"/>
        </w:rPr>
        <w:t>.</w:t>
      </w:r>
    </w:p>
    <w:p w14:paraId="65AD4CF5" w14:textId="39C62C72" w:rsidR="00232FE8" w:rsidRPr="00E261E0" w:rsidRDefault="00232FE8" w:rsidP="00232FE8">
      <w:pPr>
        <w:pStyle w:val="ListParagraph"/>
        <w:ind w:left="0" w:firstLine="284"/>
        <w:jc w:val="both"/>
        <w:rPr>
          <w:rFonts w:ascii="Garamond" w:hAnsi="Garamond"/>
          <w:iCs/>
        </w:rPr>
      </w:pPr>
      <w:r w:rsidRPr="00EC0C36">
        <w:rPr>
          <w:rFonts w:ascii="Garamond" w:hAnsi="Garamond"/>
        </w:rPr>
        <w:t>-</w:t>
      </w:r>
      <w:r w:rsidR="00992C69" w:rsidRPr="00EC0C36">
        <w:rPr>
          <w:rFonts w:ascii="Garamond" w:hAnsi="Garamond"/>
        </w:rPr>
        <w:t xml:space="preserve"> </w:t>
      </w:r>
      <w:r w:rsidRPr="00EC0C36">
        <w:rPr>
          <w:rFonts w:ascii="Garamond" w:hAnsi="Garamond"/>
        </w:rPr>
        <w:t>Në nenin 1 “Qëllimi i kontratës” vlerësohet që periudha kohore të shënohet</w:t>
      </w:r>
      <w:r w:rsidR="00EC0C36" w:rsidRPr="00EC0C36">
        <w:rPr>
          <w:rFonts w:ascii="Garamond" w:hAnsi="Garamond"/>
        </w:rPr>
        <w:t>:</w:t>
      </w:r>
      <w:r w:rsidRPr="00EC0C36">
        <w:rPr>
          <w:rFonts w:ascii="Garamond" w:hAnsi="Garamond"/>
        </w:rPr>
        <w:t xml:space="preserve"> </w:t>
      </w:r>
      <w:r w:rsidRPr="00E261E0">
        <w:rPr>
          <w:rFonts w:ascii="Garamond" w:hAnsi="Garamond"/>
          <w:bCs/>
          <w:iCs/>
        </w:rPr>
        <w:t>dd</w:t>
      </w:r>
      <w:r w:rsidR="00EC0C36" w:rsidRPr="00E261E0">
        <w:rPr>
          <w:rFonts w:ascii="Garamond" w:hAnsi="Garamond"/>
          <w:bCs/>
          <w:iCs/>
        </w:rPr>
        <w:t>/</w:t>
      </w:r>
      <w:r w:rsidRPr="00E261E0">
        <w:rPr>
          <w:rFonts w:ascii="Garamond" w:hAnsi="Garamond"/>
          <w:bCs/>
          <w:iCs/>
        </w:rPr>
        <w:t>mm</w:t>
      </w:r>
      <w:r w:rsidR="00EC0C36" w:rsidRPr="00E261E0">
        <w:rPr>
          <w:rFonts w:ascii="Garamond" w:hAnsi="Garamond"/>
          <w:bCs/>
          <w:iCs/>
        </w:rPr>
        <w:t>/</w:t>
      </w:r>
      <w:r w:rsidRPr="00E261E0">
        <w:rPr>
          <w:rFonts w:ascii="Garamond" w:hAnsi="Garamond"/>
          <w:bCs/>
          <w:iCs/>
        </w:rPr>
        <w:t>vvvv</w:t>
      </w:r>
      <w:r w:rsidR="00EC0C36" w:rsidRPr="00E261E0">
        <w:rPr>
          <w:rFonts w:ascii="Garamond" w:hAnsi="Garamond"/>
          <w:bCs/>
          <w:iCs/>
        </w:rPr>
        <w:t>–</w:t>
      </w:r>
      <w:r w:rsidRPr="00E261E0">
        <w:rPr>
          <w:rFonts w:ascii="Garamond" w:hAnsi="Garamond"/>
          <w:bCs/>
          <w:iCs/>
        </w:rPr>
        <w:t>dd/mm/vvvv</w:t>
      </w:r>
      <w:r w:rsidRPr="00E261E0">
        <w:rPr>
          <w:rFonts w:ascii="Garamond" w:hAnsi="Garamond"/>
          <w:iCs/>
        </w:rPr>
        <w:t>.</w:t>
      </w:r>
    </w:p>
    <w:p w14:paraId="446E3F46" w14:textId="73CA52F0" w:rsidR="00232FE8" w:rsidRPr="00EC0C36" w:rsidRDefault="00232FE8" w:rsidP="00232FE8">
      <w:pPr>
        <w:pStyle w:val="ListParagraph"/>
        <w:ind w:left="0" w:firstLine="284"/>
        <w:jc w:val="both"/>
        <w:rPr>
          <w:rFonts w:ascii="Garamond" w:hAnsi="Garamond"/>
          <w:iCs/>
        </w:rPr>
      </w:pPr>
      <w:r w:rsidRPr="00EC0C36">
        <w:rPr>
          <w:rFonts w:ascii="Garamond" w:hAnsi="Garamond"/>
        </w:rPr>
        <w:t>-</w:t>
      </w:r>
      <w:r w:rsidR="00992C69" w:rsidRPr="00EC0C36">
        <w:rPr>
          <w:rFonts w:ascii="Garamond" w:hAnsi="Garamond"/>
        </w:rPr>
        <w:t xml:space="preserve"> </w:t>
      </w:r>
      <w:r w:rsidRPr="00EC0C36">
        <w:rPr>
          <w:rFonts w:ascii="Garamond" w:hAnsi="Garamond"/>
        </w:rPr>
        <w:t xml:space="preserve">Në nenin 2, pika 3 vlerësohet të shënohet: </w:t>
      </w:r>
      <w:r w:rsidRPr="00EC0C36">
        <w:rPr>
          <w:rFonts w:ascii="Garamond" w:hAnsi="Garamond"/>
          <w:iCs/>
        </w:rPr>
        <w:t xml:space="preserve">“Çmimi i shitjes së energjisë elektrike për vitin </w:t>
      </w:r>
      <w:r w:rsidR="00EC0C36" w:rsidRPr="00EC0C36">
        <w:rPr>
          <w:rFonts w:ascii="Garamond" w:hAnsi="Garamond"/>
          <w:iCs/>
        </w:rPr>
        <w:t>vvvv</w:t>
      </w:r>
      <w:r w:rsidRPr="00EC0C36">
        <w:rPr>
          <w:rFonts w:ascii="Garamond" w:hAnsi="Garamond"/>
          <w:iCs/>
        </w:rPr>
        <w:t xml:space="preserve"> është ai i miratuar me </w:t>
      </w:r>
      <w:r w:rsidR="00EC0C36" w:rsidRPr="00EC0C36">
        <w:rPr>
          <w:rFonts w:ascii="Garamond" w:hAnsi="Garamond"/>
          <w:iCs/>
        </w:rPr>
        <w:t>v</w:t>
      </w:r>
      <w:r w:rsidRPr="00EC0C36">
        <w:rPr>
          <w:rFonts w:ascii="Garamond" w:hAnsi="Garamond"/>
          <w:iCs/>
        </w:rPr>
        <w:t>endimin e Asamblesë së Përgjithshme të Shitësit nr. ___ prot., datë dd/mm/vvvv”.</w:t>
      </w:r>
    </w:p>
    <w:p w14:paraId="547E4C53" w14:textId="1DC2FE50" w:rsidR="00232FE8" w:rsidRPr="00E261E0" w:rsidRDefault="00232FE8" w:rsidP="00232FE8">
      <w:pPr>
        <w:pStyle w:val="ListParagraph"/>
        <w:ind w:left="0" w:firstLine="284"/>
        <w:jc w:val="both"/>
        <w:rPr>
          <w:rFonts w:ascii="Garamond" w:hAnsi="Garamond"/>
          <w:iCs/>
        </w:rPr>
      </w:pPr>
      <w:r w:rsidRPr="00EC0C36">
        <w:rPr>
          <w:rFonts w:ascii="Garamond" w:hAnsi="Garamond"/>
        </w:rPr>
        <w:t>-</w:t>
      </w:r>
      <w:r w:rsidR="00992C69" w:rsidRPr="00EC0C36">
        <w:rPr>
          <w:rFonts w:ascii="Garamond" w:hAnsi="Garamond"/>
        </w:rPr>
        <w:t xml:space="preserve"> </w:t>
      </w:r>
      <w:r w:rsidRPr="00EC0C36">
        <w:rPr>
          <w:rFonts w:ascii="Garamond" w:hAnsi="Garamond"/>
        </w:rPr>
        <w:t>Neni 12 vlerësohet të shënohet:</w:t>
      </w:r>
      <w:r w:rsidRPr="003412BE">
        <w:rPr>
          <w:rFonts w:ascii="Garamond" w:hAnsi="Garamond"/>
        </w:rPr>
        <w:t xml:space="preserve"> </w:t>
      </w:r>
      <w:r w:rsidRPr="00EC0C36">
        <w:rPr>
          <w:rFonts w:ascii="Garamond" w:hAnsi="Garamond"/>
          <w:iCs/>
        </w:rPr>
        <w:t xml:space="preserve">“Kontrata është e vlefshme për periudhën </w:t>
      </w:r>
      <w:r w:rsidRPr="00E261E0">
        <w:rPr>
          <w:rFonts w:ascii="Garamond" w:hAnsi="Garamond"/>
          <w:bCs/>
          <w:iCs/>
        </w:rPr>
        <w:t>dd/mm/vvvv</w:t>
      </w:r>
      <w:r w:rsidR="00EC0C36" w:rsidRPr="00E261E0">
        <w:rPr>
          <w:rFonts w:ascii="Garamond" w:hAnsi="Garamond"/>
          <w:bCs/>
          <w:iCs/>
        </w:rPr>
        <w:t>–</w:t>
      </w:r>
      <w:r w:rsidRPr="00E261E0">
        <w:rPr>
          <w:rFonts w:ascii="Garamond" w:hAnsi="Garamond"/>
          <w:bCs/>
          <w:iCs/>
        </w:rPr>
        <w:t>dd/mm/vvvv.</w:t>
      </w:r>
    </w:p>
    <w:p w14:paraId="0C42FB93" w14:textId="059AA63B" w:rsidR="00232FE8" w:rsidRPr="00EC0C36" w:rsidRDefault="00232FE8" w:rsidP="00232FE8">
      <w:pPr>
        <w:pStyle w:val="ListParagraph"/>
        <w:ind w:left="0" w:firstLine="284"/>
        <w:jc w:val="both"/>
        <w:rPr>
          <w:rFonts w:ascii="Garamond" w:hAnsi="Garamond"/>
        </w:rPr>
      </w:pPr>
      <w:r w:rsidRPr="003412BE">
        <w:rPr>
          <w:rFonts w:ascii="Garamond" w:hAnsi="Garamond"/>
        </w:rPr>
        <w:t>-</w:t>
      </w:r>
      <w:r w:rsidR="00992C69" w:rsidRPr="003412BE">
        <w:rPr>
          <w:rFonts w:ascii="Garamond" w:hAnsi="Garamond"/>
        </w:rPr>
        <w:t xml:space="preserve"> </w:t>
      </w:r>
      <w:r w:rsidRPr="003412BE">
        <w:rPr>
          <w:rFonts w:ascii="Garamond" w:hAnsi="Garamond"/>
        </w:rPr>
        <w:t xml:space="preserve">Neni 18 të rishkruhet në kuadër të miratimit të një kontrate </w:t>
      </w:r>
      <w:r w:rsidR="00EC0C36">
        <w:rPr>
          <w:rFonts w:ascii="Garamond" w:hAnsi="Garamond"/>
        </w:rPr>
        <w:t>t</w:t>
      </w:r>
      <w:r w:rsidRPr="003412BE">
        <w:rPr>
          <w:rFonts w:ascii="Garamond" w:hAnsi="Garamond"/>
        </w:rPr>
        <w:t>ip</w:t>
      </w:r>
      <w:r w:rsidR="00EC0C36">
        <w:rPr>
          <w:rFonts w:ascii="Garamond" w:hAnsi="Garamond"/>
        </w:rPr>
        <w:t>,</w:t>
      </w:r>
      <w:r w:rsidRPr="003412BE">
        <w:rPr>
          <w:rFonts w:ascii="Garamond" w:hAnsi="Garamond"/>
        </w:rPr>
        <w:t xml:space="preserve"> </w:t>
      </w:r>
      <w:r w:rsidRPr="00EC0C36">
        <w:rPr>
          <w:rFonts w:ascii="Garamond" w:hAnsi="Garamond"/>
          <w:iCs/>
        </w:rPr>
        <w:t>pa cilësuar emrat e personave të kontaktit</w:t>
      </w:r>
      <w:r w:rsidRPr="00EC0C36">
        <w:rPr>
          <w:rFonts w:ascii="Garamond" w:hAnsi="Garamond"/>
        </w:rPr>
        <w:t>.</w:t>
      </w:r>
    </w:p>
    <w:p w14:paraId="00B9EDB4" w14:textId="24B47E26" w:rsidR="00232FE8" w:rsidRPr="00EC0C36" w:rsidRDefault="00232FE8" w:rsidP="00232FE8">
      <w:pPr>
        <w:pStyle w:val="ListParagraph"/>
        <w:ind w:left="0" w:firstLine="284"/>
        <w:jc w:val="both"/>
        <w:rPr>
          <w:rFonts w:ascii="Garamond" w:hAnsi="Garamond"/>
          <w:iCs/>
        </w:rPr>
      </w:pPr>
      <w:r w:rsidRPr="003412BE">
        <w:rPr>
          <w:rFonts w:ascii="Garamond" w:hAnsi="Garamond"/>
        </w:rPr>
        <w:t>-</w:t>
      </w:r>
      <w:r w:rsidR="00992C69" w:rsidRPr="003412BE">
        <w:rPr>
          <w:rFonts w:ascii="Garamond" w:hAnsi="Garamond"/>
        </w:rPr>
        <w:t xml:space="preserve"> </w:t>
      </w:r>
      <w:r w:rsidRPr="003412BE">
        <w:rPr>
          <w:rFonts w:ascii="Garamond" w:hAnsi="Garamond"/>
        </w:rPr>
        <w:t>Neni 21</w:t>
      </w:r>
      <w:r w:rsidR="00EC0C36">
        <w:rPr>
          <w:rFonts w:ascii="Garamond" w:hAnsi="Garamond"/>
        </w:rPr>
        <w:t>,</w:t>
      </w:r>
      <w:r w:rsidRPr="003412BE">
        <w:rPr>
          <w:rFonts w:ascii="Garamond" w:hAnsi="Garamond"/>
        </w:rPr>
        <w:t xml:space="preserve"> pika 1 vlerësohet të rishkruhet duke hequr periudhën kohore dhe zëvendësuar si në vijim</w:t>
      </w:r>
      <w:r w:rsidR="00EC0C36">
        <w:rPr>
          <w:rFonts w:ascii="Garamond" w:hAnsi="Garamond"/>
        </w:rPr>
        <w:t>:</w:t>
      </w:r>
      <w:r w:rsidRPr="003412BE">
        <w:rPr>
          <w:rFonts w:ascii="Garamond" w:hAnsi="Garamond"/>
        </w:rPr>
        <w:t xml:space="preserve"> </w:t>
      </w:r>
      <w:r w:rsidRPr="00EC0C36">
        <w:rPr>
          <w:rFonts w:ascii="Garamond" w:hAnsi="Garamond"/>
          <w:iCs/>
        </w:rPr>
        <w:t xml:space="preserve">“Kjo kontratë i shtrin efektet për periudhën kohore </w:t>
      </w:r>
      <w:r w:rsidRPr="00EC0C36">
        <w:rPr>
          <w:rFonts w:ascii="Garamond" w:hAnsi="Garamond"/>
          <w:bCs/>
          <w:iCs/>
        </w:rPr>
        <w:t>dd/mm/vvvv</w:t>
      </w:r>
      <w:r w:rsidR="00EC0C36" w:rsidRPr="00EC0C36">
        <w:rPr>
          <w:rFonts w:ascii="Garamond" w:hAnsi="Garamond"/>
          <w:bCs/>
          <w:iCs/>
        </w:rPr>
        <w:t>–</w:t>
      </w:r>
      <w:r w:rsidRPr="00EC0C36">
        <w:rPr>
          <w:rFonts w:ascii="Garamond" w:hAnsi="Garamond"/>
          <w:bCs/>
          <w:iCs/>
        </w:rPr>
        <w:t>dd/mm/vvvv”.</w:t>
      </w:r>
    </w:p>
    <w:p w14:paraId="77E0C7D0" w14:textId="60063F49" w:rsidR="00232FE8" w:rsidRPr="003412BE" w:rsidRDefault="00232FE8" w:rsidP="00232FE8">
      <w:pPr>
        <w:pStyle w:val="ListParagraph"/>
        <w:ind w:left="0" w:firstLine="284"/>
        <w:jc w:val="both"/>
        <w:rPr>
          <w:rFonts w:ascii="Garamond" w:hAnsi="Garamond"/>
        </w:rPr>
      </w:pPr>
      <w:r w:rsidRPr="003412BE">
        <w:rPr>
          <w:rFonts w:ascii="Garamond" w:hAnsi="Garamond"/>
        </w:rPr>
        <w:t>-</w:t>
      </w:r>
      <w:r w:rsidR="00992C69" w:rsidRPr="003412BE">
        <w:rPr>
          <w:rFonts w:ascii="Garamond" w:hAnsi="Garamond"/>
        </w:rPr>
        <w:t xml:space="preserve"> </w:t>
      </w:r>
      <w:r w:rsidRPr="003412BE">
        <w:rPr>
          <w:rFonts w:ascii="Garamond" w:hAnsi="Garamond"/>
        </w:rPr>
        <w:t xml:space="preserve">Në emërtimin e </w:t>
      </w:r>
      <w:r w:rsidR="00EC0C36">
        <w:rPr>
          <w:rFonts w:ascii="Garamond" w:hAnsi="Garamond"/>
        </w:rPr>
        <w:t>a</w:t>
      </w:r>
      <w:r w:rsidRPr="003412BE">
        <w:rPr>
          <w:rFonts w:ascii="Garamond" w:hAnsi="Garamond"/>
        </w:rPr>
        <w:t>neksit nr. 1</w:t>
      </w:r>
      <w:r w:rsidR="00EC0C36">
        <w:rPr>
          <w:rFonts w:ascii="Garamond" w:hAnsi="Garamond"/>
        </w:rPr>
        <w:t>,</w:t>
      </w:r>
      <w:r w:rsidRPr="003412BE">
        <w:rPr>
          <w:rFonts w:ascii="Garamond" w:hAnsi="Garamond"/>
        </w:rPr>
        <w:t xml:space="preserve"> viti 2024</w:t>
      </w:r>
      <w:r w:rsidR="00EC0C36">
        <w:rPr>
          <w:rFonts w:ascii="Garamond" w:hAnsi="Garamond"/>
        </w:rPr>
        <w:t>,</w:t>
      </w:r>
      <w:r w:rsidRPr="003412BE">
        <w:rPr>
          <w:rFonts w:ascii="Garamond" w:hAnsi="Garamond"/>
        </w:rPr>
        <w:t xml:space="preserve"> të zëvendësohet me </w:t>
      </w:r>
      <w:r w:rsidR="00EC0C36" w:rsidRPr="003412BE">
        <w:rPr>
          <w:rFonts w:ascii="Garamond" w:hAnsi="Garamond"/>
        </w:rPr>
        <w:t>vvv</w:t>
      </w:r>
      <w:r w:rsidR="00EC0C36">
        <w:rPr>
          <w:rFonts w:ascii="Garamond" w:hAnsi="Garamond"/>
        </w:rPr>
        <w:t>v</w:t>
      </w:r>
      <w:r w:rsidRPr="003412BE">
        <w:rPr>
          <w:rFonts w:ascii="Garamond" w:hAnsi="Garamond"/>
        </w:rPr>
        <w:t>.</w:t>
      </w:r>
    </w:p>
    <w:p w14:paraId="055E63F6" w14:textId="0D8AD980" w:rsidR="00232FE8" w:rsidRPr="00EC0C36" w:rsidRDefault="00232FE8" w:rsidP="00232FE8">
      <w:pPr>
        <w:pStyle w:val="ListParagraph"/>
        <w:ind w:left="0" w:firstLine="284"/>
        <w:jc w:val="both"/>
        <w:rPr>
          <w:rFonts w:ascii="Garamond" w:hAnsi="Garamond"/>
        </w:rPr>
      </w:pPr>
      <w:r w:rsidRPr="003412BE">
        <w:rPr>
          <w:rFonts w:ascii="Garamond" w:hAnsi="Garamond"/>
        </w:rPr>
        <w:t>-</w:t>
      </w:r>
      <w:r w:rsidR="00992C69" w:rsidRPr="003412BE">
        <w:rPr>
          <w:rFonts w:ascii="Garamond" w:hAnsi="Garamond"/>
        </w:rPr>
        <w:t xml:space="preserve"> </w:t>
      </w:r>
      <w:r w:rsidRPr="003412BE">
        <w:rPr>
          <w:rFonts w:ascii="Garamond" w:hAnsi="Garamond"/>
        </w:rPr>
        <w:t xml:space="preserve">Në emërtimin e </w:t>
      </w:r>
      <w:r w:rsidR="00EC0C36">
        <w:rPr>
          <w:rFonts w:ascii="Garamond" w:hAnsi="Garamond"/>
        </w:rPr>
        <w:t>a</w:t>
      </w:r>
      <w:r w:rsidRPr="003412BE">
        <w:rPr>
          <w:rFonts w:ascii="Garamond" w:hAnsi="Garamond"/>
        </w:rPr>
        <w:t>neksit nr. 2</w:t>
      </w:r>
      <w:r w:rsidR="00EC0C36">
        <w:rPr>
          <w:rFonts w:ascii="Garamond" w:hAnsi="Garamond"/>
        </w:rPr>
        <w:t>,</w:t>
      </w:r>
      <w:r w:rsidRPr="003412BE">
        <w:rPr>
          <w:rFonts w:ascii="Garamond" w:hAnsi="Garamond"/>
        </w:rPr>
        <w:t xml:space="preserve"> periudha kohore 1.1.2024</w:t>
      </w:r>
      <w:r w:rsidR="00EC0C36">
        <w:rPr>
          <w:rFonts w:ascii="Garamond" w:hAnsi="Garamond"/>
        </w:rPr>
        <w:t>–</w:t>
      </w:r>
      <w:r w:rsidRPr="003412BE">
        <w:rPr>
          <w:rFonts w:ascii="Garamond" w:hAnsi="Garamond"/>
        </w:rPr>
        <w:t>31.12.2024</w:t>
      </w:r>
      <w:r w:rsidR="00EC0C36">
        <w:rPr>
          <w:rFonts w:ascii="Garamond" w:hAnsi="Garamond"/>
        </w:rPr>
        <w:t>,</w:t>
      </w:r>
      <w:r w:rsidRPr="003412BE">
        <w:rPr>
          <w:rFonts w:ascii="Garamond" w:hAnsi="Garamond"/>
        </w:rPr>
        <w:t xml:space="preserve"> vlerësohet të zëvendësohet me</w:t>
      </w:r>
      <w:r w:rsidR="00EC0C36">
        <w:rPr>
          <w:rFonts w:ascii="Garamond" w:hAnsi="Garamond"/>
        </w:rPr>
        <w:t>:</w:t>
      </w:r>
      <w:r w:rsidRPr="003412BE">
        <w:rPr>
          <w:rFonts w:ascii="Garamond" w:hAnsi="Garamond"/>
        </w:rPr>
        <w:t xml:space="preserve"> </w:t>
      </w:r>
      <w:r w:rsidRPr="00EC0C36">
        <w:rPr>
          <w:rFonts w:ascii="Garamond" w:hAnsi="Garamond"/>
          <w:bCs/>
          <w:iCs/>
        </w:rPr>
        <w:t>dd/mm/vvvv</w:t>
      </w:r>
      <w:r w:rsidR="00EC0C36">
        <w:rPr>
          <w:rFonts w:ascii="Garamond" w:hAnsi="Garamond"/>
          <w:bCs/>
          <w:iCs/>
        </w:rPr>
        <w:t>–</w:t>
      </w:r>
      <w:r w:rsidRPr="00EC0C36">
        <w:rPr>
          <w:rFonts w:ascii="Garamond" w:hAnsi="Garamond"/>
          <w:bCs/>
          <w:iCs/>
        </w:rPr>
        <w:t>dd/mm/vvvv.</w:t>
      </w:r>
    </w:p>
    <w:p w14:paraId="112D9AE1" w14:textId="766DA7F9" w:rsidR="00232FE8" w:rsidRPr="00EC0C36" w:rsidRDefault="00232FE8" w:rsidP="00232FE8">
      <w:pPr>
        <w:pStyle w:val="ListParagraph"/>
        <w:ind w:left="0" w:firstLine="284"/>
        <w:jc w:val="both"/>
        <w:rPr>
          <w:rFonts w:ascii="Garamond" w:hAnsi="Garamond"/>
          <w:iCs/>
        </w:rPr>
      </w:pPr>
      <w:r w:rsidRPr="003412BE">
        <w:rPr>
          <w:rFonts w:ascii="Garamond" w:hAnsi="Garamond"/>
        </w:rPr>
        <w:t>-</w:t>
      </w:r>
      <w:r w:rsidR="00992C69" w:rsidRPr="003412BE">
        <w:rPr>
          <w:rFonts w:ascii="Garamond" w:hAnsi="Garamond"/>
        </w:rPr>
        <w:t xml:space="preserve"> </w:t>
      </w:r>
      <w:r w:rsidRPr="003412BE">
        <w:rPr>
          <w:rFonts w:ascii="Garamond" w:hAnsi="Garamond"/>
        </w:rPr>
        <w:t>Në nenin</w:t>
      </w:r>
      <w:r w:rsidR="00E261E0">
        <w:rPr>
          <w:rFonts w:ascii="Garamond" w:hAnsi="Garamond"/>
        </w:rPr>
        <w:t xml:space="preserve"> </w:t>
      </w:r>
      <w:r w:rsidRPr="003412BE">
        <w:rPr>
          <w:rFonts w:ascii="Garamond" w:hAnsi="Garamond"/>
        </w:rPr>
        <w:t>1, pikën 1.1</w:t>
      </w:r>
      <w:r w:rsidR="00EC0C36">
        <w:rPr>
          <w:rFonts w:ascii="Garamond" w:hAnsi="Garamond"/>
        </w:rPr>
        <w:t>,</w:t>
      </w:r>
      <w:r w:rsidRPr="003412BE">
        <w:rPr>
          <w:rFonts w:ascii="Garamond" w:hAnsi="Garamond"/>
        </w:rPr>
        <w:t xml:space="preserve"> të </w:t>
      </w:r>
      <w:r w:rsidR="00EC0C36">
        <w:rPr>
          <w:rFonts w:ascii="Garamond" w:hAnsi="Garamond"/>
        </w:rPr>
        <w:t>a</w:t>
      </w:r>
      <w:r w:rsidRPr="003412BE">
        <w:rPr>
          <w:rFonts w:ascii="Garamond" w:hAnsi="Garamond"/>
        </w:rPr>
        <w:t>neksit nr. 2</w:t>
      </w:r>
      <w:r w:rsidR="00EC0C36">
        <w:rPr>
          <w:rFonts w:ascii="Garamond" w:hAnsi="Garamond"/>
        </w:rPr>
        <w:t>,</w:t>
      </w:r>
      <w:r w:rsidRPr="003412BE">
        <w:rPr>
          <w:rFonts w:ascii="Garamond" w:hAnsi="Garamond"/>
        </w:rPr>
        <w:t xml:space="preserve"> periudha kohore vlerësohet të zëvendësohet me</w:t>
      </w:r>
      <w:r w:rsidR="00EC0C36">
        <w:rPr>
          <w:rFonts w:ascii="Garamond" w:hAnsi="Garamond"/>
        </w:rPr>
        <w:t>:</w:t>
      </w:r>
      <w:r w:rsidRPr="003412BE">
        <w:rPr>
          <w:rFonts w:ascii="Garamond" w:hAnsi="Garamond"/>
        </w:rPr>
        <w:t xml:space="preserve"> </w:t>
      </w:r>
      <w:r w:rsidRPr="00EC0C36">
        <w:rPr>
          <w:rFonts w:ascii="Garamond" w:hAnsi="Garamond"/>
          <w:bCs/>
          <w:iCs/>
        </w:rPr>
        <w:t>dd/mm/vvvv</w:t>
      </w:r>
      <w:r w:rsidR="00EC0C36" w:rsidRPr="00EC0C36">
        <w:rPr>
          <w:rFonts w:ascii="Garamond" w:hAnsi="Garamond"/>
          <w:bCs/>
          <w:iCs/>
        </w:rPr>
        <w:t>–</w:t>
      </w:r>
      <w:r w:rsidRPr="00EC0C36">
        <w:rPr>
          <w:rFonts w:ascii="Garamond" w:hAnsi="Garamond"/>
          <w:bCs/>
          <w:iCs/>
        </w:rPr>
        <w:t>dd/mm/vvvv.</w:t>
      </w:r>
    </w:p>
    <w:p w14:paraId="2BE1E8F1" w14:textId="5261C7C9" w:rsidR="00232FE8" w:rsidRPr="003412BE" w:rsidRDefault="00232FE8" w:rsidP="00232FE8">
      <w:pPr>
        <w:pStyle w:val="ListParagraph"/>
        <w:ind w:left="0" w:firstLine="284"/>
        <w:jc w:val="both"/>
        <w:rPr>
          <w:rFonts w:ascii="Garamond" w:hAnsi="Garamond"/>
          <w:i/>
          <w:iCs/>
        </w:rPr>
      </w:pPr>
      <w:r w:rsidRPr="003412BE">
        <w:rPr>
          <w:rFonts w:ascii="Garamond" w:hAnsi="Garamond"/>
        </w:rPr>
        <w:t>-</w:t>
      </w:r>
      <w:r w:rsidR="00992C69" w:rsidRPr="003412BE">
        <w:rPr>
          <w:rFonts w:ascii="Garamond" w:hAnsi="Garamond"/>
        </w:rPr>
        <w:t xml:space="preserve"> </w:t>
      </w:r>
      <w:r w:rsidRPr="003412BE">
        <w:rPr>
          <w:rFonts w:ascii="Garamond" w:hAnsi="Garamond"/>
        </w:rPr>
        <w:t>Në shtojcën nr. 1, viti 2024 vlerësohet të zëvendësohet me</w:t>
      </w:r>
      <w:r w:rsidR="00EC0C36">
        <w:rPr>
          <w:rFonts w:ascii="Garamond" w:hAnsi="Garamond"/>
        </w:rPr>
        <w:t xml:space="preserve">: </w:t>
      </w:r>
      <w:r w:rsidRPr="00EC0C36">
        <w:rPr>
          <w:rFonts w:ascii="Garamond" w:hAnsi="Garamond"/>
          <w:iCs/>
        </w:rPr>
        <w:t>viti [vvvv].</w:t>
      </w:r>
    </w:p>
    <w:p w14:paraId="0CD78C15" w14:textId="3D5B246E" w:rsidR="00232FE8" w:rsidRPr="003412BE" w:rsidRDefault="00232FE8" w:rsidP="00232FE8">
      <w:pPr>
        <w:pStyle w:val="BodyText"/>
        <w:spacing w:after="0"/>
        <w:ind w:firstLine="284"/>
        <w:jc w:val="both"/>
        <w:rPr>
          <w:rFonts w:ascii="Garamond" w:hAnsi="Garamond"/>
          <w:lang w:val="sq-AL"/>
        </w:rPr>
      </w:pPr>
      <w:r w:rsidRPr="003412BE">
        <w:rPr>
          <w:rFonts w:ascii="Garamond" w:hAnsi="Garamond"/>
          <w:lang w:val="sq-AL"/>
        </w:rPr>
        <w:t xml:space="preserve">Për gjithë sa më sipër, </w:t>
      </w:r>
      <w:r w:rsidR="00EC0C36" w:rsidRPr="003412BE">
        <w:rPr>
          <w:rFonts w:ascii="Garamond" w:hAnsi="Garamond"/>
          <w:lang w:val="sq-AL"/>
        </w:rPr>
        <w:t xml:space="preserve">Bordi </w:t>
      </w:r>
      <w:r w:rsidRPr="003412BE">
        <w:rPr>
          <w:rFonts w:ascii="Garamond" w:hAnsi="Garamond"/>
          <w:lang w:val="sq-AL"/>
        </w:rPr>
        <w:t>i ERE-s</w:t>
      </w:r>
    </w:p>
    <w:p w14:paraId="0B508A73" w14:textId="77777777" w:rsidR="00992C69" w:rsidRPr="003412BE" w:rsidRDefault="00992C69" w:rsidP="00232FE8">
      <w:pPr>
        <w:ind w:firstLine="284"/>
        <w:jc w:val="center"/>
        <w:rPr>
          <w:rFonts w:ascii="Garamond" w:hAnsi="Garamond"/>
          <w:bCs/>
        </w:rPr>
      </w:pPr>
    </w:p>
    <w:p w14:paraId="4425B3AE" w14:textId="3E598503" w:rsidR="00232FE8" w:rsidRPr="003412BE" w:rsidRDefault="00992C69" w:rsidP="00232FE8">
      <w:pPr>
        <w:ind w:firstLine="284"/>
        <w:jc w:val="center"/>
        <w:rPr>
          <w:rFonts w:ascii="Garamond" w:hAnsi="Garamond"/>
          <w:bCs/>
        </w:rPr>
      </w:pPr>
      <w:r w:rsidRPr="003412BE">
        <w:rPr>
          <w:rFonts w:ascii="Garamond" w:hAnsi="Garamond"/>
          <w:bCs/>
        </w:rPr>
        <w:t>VENDOSI:</w:t>
      </w:r>
    </w:p>
    <w:p w14:paraId="756B00EF" w14:textId="77777777" w:rsidR="00232FE8" w:rsidRPr="003412BE" w:rsidRDefault="00232FE8" w:rsidP="00232FE8">
      <w:pPr>
        <w:ind w:firstLine="284"/>
        <w:jc w:val="both"/>
        <w:rPr>
          <w:rFonts w:ascii="Garamond" w:hAnsi="Garamond"/>
          <w:b/>
          <w:bCs/>
        </w:rPr>
      </w:pPr>
    </w:p>
    <w:p w14:paraId="0600475B" w14:textId="00B4BFBE" w:rsidR="00232FE8" w:rsidRPr="00EC0C36" w:rsidRDefault="00232FE8" w:rsidP="00232FE8">
      <w:pPr>
        <w:ind w:firstLine="284"/>
        <w:jc w:val="both"/>
        <w:rPr>
          <w:rFonts w:ascii="Garamond" w:hAnsi="Garamond"/>
        </w:rPr>
      </w:pPr>
      <w:r w:rsidRPr="003412BE">
        <w:rPr>
          <w:rFonts w:ascii="Garamond" w:hAnsi="Garamond"/>
        </w:rPr>
        <w:t>1.</w:t>
      </w:r>
      <w:r w:rsidR="00992C69" w:rsidRPr="003412BE">
        <w:rPr>
          <w:rFonts w:ascii="Garamond" w:hAnsi="Garamond"/>
        </w:rPr>
        <w:t xml:space="preserve"> </w:t>
      </w:r>
      <w:r w:rsidRPr="003412BE">
        <w:rPr>
          <w:rFonts w:ascii="Garamond" w:hAnsi="Garamond"/>
        </w:rPr>
        <w:t xml:space="preserve">Miratimin e kontratës </w:t>
      </w:r>
      <w:r w:rsidR="00EC0C36" w:rsidRPr="003412BE">
        <w:rPr>
          <w:rFonts w:ascii="Garamond" w:hAnsi="Garamond"/>
        </w:rPr>
        <w:t xml:space="preserve">tip </w:t>
      </w:r>
      <w:r w:rsidRPr="00EC0C36">
        <w:rPr>
          <w:rFonts w:ascii="Garamond" w:hAnsi="Garamond"/>
          <w:iCs/>
        </w:rPr>
        <w:t xml:space="preserve">“Për shitblerjen e energjisë elektrike ndërmjet </w:t>
      </w:r>
      <w:r w:rsidR="00EC0C36" w:rsidRPr="00EC0C36">
        <w:rPr>
          <w:rFonts w:ascii="Garamond" w:hAnsi="Garamond"/>
          <w:iCs/>
        </w:rPr>
        <w:t xml:space="preserve">Shoqërisë </w:t>
      </w:r>
      <w:r w:rsidRPr="00EC0C36">
        <w:rPr>
          <w:rFonts w:ascii="Garamond" w:hAnsi="Garamond"/>
          <w:iCs/>
        </w:rPr>
        <w:t xml:space="preserve">së </w:t>
      </w:r>
      <w:r w:rsidR="00EC0C36" w:rsidRPr="00EC0C36">
        <w:rPr>
          <w:rFonts w:ascii="Garamond" w:hAnsi="Garamond"/>
          <w:iCs/>
        </w:rPr>
        <w:t xml:space="preserve">Prodhimit </w:t>
      </w:r>
      <w:r w:rsidRPr="00EC0C36">
        <w:rPr>
          <w:rFonts w:ascii="Garamond" w:hAnsi="Garamond"/>
          <w:iCs/>
        </w:rPr>
        <w:t xml:space="preserve">të </w:t>
      </w:r>
      <w:r w:rsidR="00EC0C36" w:rsidRPr="00EC0C36">
        <w:rPr>
          <w:rFonts w:ascii="Garamond" w:hAnsi="Garamond"/>
          <w:iCs/>
        </w:rPr>
        <w:t xml:space="preserve">Energjisë Elektrike </w:t>
      </w:r>
      <w:r w:rsidRPr="00EC0C36">
        <w:rPr>
          <w:rFonts w:ascii="Garamond" w:hAnsi="Garamond"/>
          <w:iCs/>
        </w:rPr>
        <w:t>të ngarkuar me detyrimin e shërbimit publik, aksionet e së cilës kontrollohen plotësisht ose pjesërisht nga shteti (KESH sh.a.) dhe Furnizuesi</w:t>
      </w:r>
      <w:r w:rsidR="00EC0C36">
        <w:rPr>
          <w:rFonts w:ascii="Garamond" w:hAnsi="Garamond"/>
          <w:iCs/>
        </w:rPr>
        <w:t>t</w:t>
      </w:r>
      <w:r w:rsidRPr="00EC0C36">
        <w:rPr>
          <w:rFonts w:ascii="Garamond" w:hAnsi="Garamond"/>
          <w:iCs/>
        </w:rPr>
        <w:t xml:space="preserve"> </w:t>
      </w:r>
      <w:r w:rsidR="00EC0C36" w:rsidRPr="003412BE">
        <w:rPr>
          <w:rFonts w:ascii="Garamond" w:hAnsi="Garamond"/>
        </w:rPr>
        <w:t>të</w:t>
      </w:r>
      <w:r w:rsidRPr="00EC0C36">
        <w:rPr>
          <w:rFonts w:ascii="Garamond" w:hAnsi="Garamond"/>
          <w:iCs/>
        </w:rPr>
        <w:t xml:space="preserve"> Shërbimit Universal (FSHU) sh.a., për furnizimin e klientëve që furnizohen nga </w:t>
      </w:r>
      <w:r w:rsidR="00EC0C36">
        <w:rPr>
          <w:rFonts w:ascii="Garamond" w:hAnsi="Garamond"/>
          <w:iCs/>
        </w:rPr>
        <w:t>‘</w:t>
      </w:r>
      <w:r w:rsidRPr="00EC0C36">
        <w:rPr>
          <w:rFonts w:ascii="Garamond" w:hAnsi="Garamond"/>
          <w:iCs/>
        </w:rPr>
        <w:t>FSHU</w:t>
      </w:r>
      <w:r w:rsidR="00EC0C36">
        <w:rPr>
          <w:rFonts w:ascii="Garamond" w:hAnsi="Garamond"/>
          <w:iCs/>
        </w:rPr>
        <w:t>’</w:t>
      </w:r>
      <w:r w:rsidRPr="00EC0C36">
        <w:rPr>
          <w:rFonts w:ascii="Garamond" w:hAnsi="Garamond"/>
          <w:iCs/>
        </w:rPr>
        <w:t xml:space="preserve"> sh.a</w:t>
      </w:r>
      <w:r w:rsidRPr="00EC0C36">
        <w:rPr>
          <w:rFonts w:ascii="Garamond" w:hAnsi="Garamond"/>
        </w:rPr>
        <w:t>.</w:t>
      </w:r>
      <w:r w:rsidR="00EC0C36">
        <w:rPr>
          <w:rFonts w:ascii="Garamond" w:hAnsi="Garamond"/>
        </w:rPr>
        <w:t>”</w:t>
      </w:r>
      <w:r w:rsidRPr="00EC0C36">
        <w:rPr>
          <w:rFonts w:ascii="Garamond" w:hAnsi="Garamond"/>
        </w:rPr>
        <w:t xml:space="preserve"> (bashkëlidhur)</w:t>
      </w:r>
      <w:r w:rsidR="00EC0C36">
        <w:rPr>
          <w:rFonts w:ascii="Garamond" w:hAnsi="Garamond"/>
        </w:rPr>
        <w:t>.</w:t>
      </w:r>
    </w:p>
    <w:p w14:paraId="53BE2CFF" w14:textId="1190321C" w:rsidR="00232FE8" w:rsidRPr="00EC0C36" w:rsidRDefault="00232FE8" w:rsidP="00232FE8">
      <w:pPr>
        <w:ind w:firstLine="284"/>
        <w:jc w:val="both"/>
        <w:rPr>
          <w:rFonts w:ascii="Garamond" w:hAnsi="Garamond"/>
        </w:rPr>
      </w:pPr>
      <w:r w:rsidRPr="003412BE">
        <w:rPr>
          <w:rFonts w:ascii="Garamond" w:hAnsi="Garamond"/>
        </w:rPr>
        <w:t>2.</w:t>
      </w:r>
      <w:r w:rsidR="00992C69" w:rsidRPr="003412BE">
        <w:rPr>
          <w:rFonts w:ascii="Garamond" w:hAnsi="Garamond"/>
        </w:rPr>
        <w:t xml:space="preserve"> </w:t>
      </w:r>
      <w:r w:rsidRPr="003412BE">
        <w:rPr>
          <w:rFonts w:ascii="Garamond" w:hAnsi="Garamond"/>
        </w:rPr>
        <w:t xml:space="preserve">Shoqëria e </w:t>
      </w:r>
      <w:r w:rsidR="00EC0C36" w:rsidRPr="003412BE">
        <w:rPr>
          <w:rFonts w:ascii="Garamond" w:hAnsi="Garamond"/>
        </w:rPr>
        <w:t xml:space="preserve">Prodhimit </w:t>
      </w:r>
      <w:r w:rsidRPr="003412BE">
        <w:rPr>
          <w:rFonts w:ascii="Garamond" w:hAnsi="Garamond"/>
        </w:rPr>
        <w:t xml:space="preserve">të </w:t>
      </w:r>
      <w:r w:rsidR="00EC0C36" w:rsidRPr="003412BE">
        <w:rPr>
          <w:rFonts w:ascii="Garamond" w:hAnsi="Garamond"/>
        </w:rPr>
        <w:t>Energjisë Elektrike</w:t>
      </w:r>
      <w:r w:rsidR="00EC0C36">
        <w:rPr>
          <w:rFonts w:ascii="Garamond" w:hAnsi="Garamond"/>
        </w:rPr>
        <w:t>,</w:t>
      </w:r>
      <w:r w:rsidRPr="003412BE">
        <w:rPr>
          <w:rFonts w:ascii="Garamond" w:hAnsi="Garamond"/>
        </w:rPr>
        <w:t xml:space="preserve"> e ngarkuar me detyrimin e shërbimit publik, aksionet e së cilës kontrollohen plotësisht ose pjesërisht nga shteti, </w:t>
      </w:r>
      <w:r w:rsidR="00EC0C36">
        <w:rPr>
          <w:rFonts w:ascii="Garamond" w:hAnsi="Garamond"/>
        </w:rPr>
        <w:t>“</w:t>
      </w:r>
      <w:r w:rsidRPr="003412BE">
        <w:rPr>
          <w:rFonts w:ascii="Garamond" w:hAnsi="Garamond"/>
        </w:rPr>
        <w:t>KESH</w:t>
      </w:r>
      <w:r w:rsidR="00EC0C36">
        <w:rPr>
          <w:rFonts w:ascii="Garamond" w:hAnsi="Garamond"/>
        </w:rPr>
        <w:t>”</w:t>
      </w:r>
      <w:r w:rsidRPr="003412BE">
        <w:rPr>
          <w:rFonts w:ascii="Garamond" w:hAnsi="Garamond"/>
        </w:rPr>
        <w:t xml:space="preserve"> sh.a. dhe Furnizuesi i Shërbimit Universal (FSHU) sh.a., të rishikojnë periudhën kohore, bazën ligjore, </w:t>
      </w:r>
      <w:r w:rsidRPr="00EC0C36">
        <w:rPr>
          <w:rFonts w:ascii="Garamond" w:hAnsi="Garamond"/>
          <w:iCs/>
        </w:rPr>
        <w:t>nenet 1, 2</w:t>
      </w:r>
      <w:r w:rsidR="00EC0C36">
        <w:rPr>
          <w:rFonts w:ascii="Garamond" w:hAnsi="Garamond"/>
          <w:iCs/>
        </w:rPr>
        <w:t>,</w:t>
      </w:r>
      <w:r w:rsidRPr="00EC0C36">
        <w:rPr>
          <w:rFonts w:ascii="Garamond" w:hAnsi="Garamond"/>
          <w:iCs/>
        </w:rPr>
        <w:t xml:space="preserve"> pika 3</w:t>
      </w:r>
      <w:r w:rsidR="00EC0C36">
        <w:rPr>
          <w:rFonts w:ascii="Garamond" w:hAnsi="Garamond"/>
          <w:iCs/>
        </w:rPr>
        <w:t>;</w:t>
      </w:r>
      <w:r w:rsidRPr="00EC0C36">
        <w:rPr>
          <w:rFonts w:ascii="Garamond" w:hAnsi="Garamond"/>
          <w:iCs/>
        </w:rPr>
        <w:t xml:space="preserve"> 12, 18, 21 pika 1, emërtimin e </w:t>
      </w:r>
      <w:r w:rsidR="00EC0C36">
        <w:rPr>
          <w:rFonts w:ascii="Garamond" w:hAnsi="Garamond"/>
          <w:iCs/>
        </w:rPr>
        <w:t>a</w:t>
      </w:r>
      <w:r w:rsidRPr="00EC0C36">
        <w:rPr>
          <w:rFonts w:ascii="Garamond" w:hAnsi="Garamond"/>
          <w:iCs/>
        </w:rPr>
        <w:t xml:space="preserve">neksit nr. 1, emërtimin e </w:t>
      </w:r>
      <w:r w:rsidR="00EC0C36">
        <w:rPr>
          <w:rFonts w:ascii="Garamond" w:hAnsi="Garamond"/>
          <w:iCs/>
        </w:rPr>
        <w:t>a</w:t>
      </w:r>
      <w:r w:rsidRPr="00EC0C36">
        <w:rPr>
          <w:rFonts w:ascii="Garamond" w:hAnsi="Garamond"/>
          <w:iCs/>
        </w:rPr>
        <w:t>neksit nr. 2 dhe pikën 1.1</w:t>
      </w:r>
      <w:r w:rsidR="00EC0C36">
        <w:rPr>
          <w:rFonts w:ascii="Garamond" w:hAnsi="Garamond"/>
          <w:iCs/>
        </w:rPr>
        <w:t>,</w:t>
      </w:r>
      <w:r w:rsidRPr="00EC0C36">
        <w:rPr>
          <w:rFonts w:ascii="Garamond" w:hAnsi="Garamond"/>
          <w:iCs/>
        </w:rPr>
        <w:t xml:space="preserve"> të nenit 1</w:t>
      </w:r>
      <w:r w:rsidR="00EC0C36">
        <w:rPr>
          <w:rFonts w:ascii="Garamond" w:hAnsi="Garamond"/>
          <w:iCs/>
        </w:rPr>
        <w:t>,</w:t>
      </w:r>
      <w:r w:rsidRPr="00EC0C36">
        <w:rPr>
          <w:rFonts w:ascii="Garamond" w:hAnsi="Garamond"/>
          <w:iCs/>
        </w:rPr>
        <w:t xml:space="preserve"> të </w:t>
      </w:r>
      <w:r w:rsidR="00EC0C36">
        <w:rPr>
          <w:rFonts w:ascii="Garamond" w:hAnsi="Garamond"/>
          <w:iCs/>
        </w:rPr>
        <w:t>a</w:t>
      </w:r>
      <w:r w:rsidRPr="00EC0C36">
        <w:rPr>
          <w:rFonts w:ascii="Garamond" w:hAnsi="Garamond"/>
          <w:iCs/>
        </w:rPr>
        <w:t>neksit nr. 1,</w:t>
      </w:r>
      <w:r w:rsidRPr="00EC0C36">
        <w:rPr>
          <w:rFonts w:ascii="Garamond" w:hAnsi="Garamond"/>
        </w:rPr>
        <w:t xml:space="preserve"> të kontratës së dërguar në ERE sipas konstatimeve </w:t>
      </w:r>
      <w:r w:rsidR="00E261E0" w:rsidRPr="003412BE">
        <w:rPr>
          <w:rFonts w:ascii="Garamond" w:hAnsi="Garamond"/>
        </w:rPr>
        <w:t>të</w:t>
      </w:r>
      <w:r w:rsidRPr="00EC0C36">
        <w:rPr>
          <w:rFonts w:ascii="Garamond" w:hAnsi="Garamond"/>
        </w:rPr>
        <w:t xml:space="preserve"> këtij vendimi.</w:t>
      </w:r>
    </w:p>
    <w:p w14:paraId="41D122A8" w14:textId="39F8B07C" w:rsidR="00232FE8" w:rsidRPr="003412BE" w:rsidRDefault="00232FE8" w:rsidP="00232FE8">
      <w:pPr>
        <w:ind w:firstLine="284"/>
        <w:jc w:val="both"/>
        <w:rPr>
          <w:rFonts w:ascii="Garamond" w:hAnsi="Garamond"/>
        </w:rPr>
      </w:pPr>
      <w:r w:rsidRPr="003412BE">
        <w:rPr>
          <w:rFonts w:ascii="Garamond" w:hAnsi="Garamond"/>
        </w:rPr>
        <w:t>3.</w:t>
      </w:r>
      <w:r w:rsidR="00992C69" w:rsidRPr="003412BE">
        <w:rPr>
          <w:rFonts w:ascii="Garamond" w:hAnsi="Garamond"/>
        </w:rPr>
        <w:t xml:space="preserve"> </w:t>
      </w:r>
      <w:r w:rsidRPr="003412BE">
        <w:rPr>
          <w:rFonts w:ascii="Garamond" w:hAnsi="Garamond"/>
        </w:rPr>
        <w:t xml:space="preserve">Kontrata e nënshkruar nga </w:t>
      </w:r>
      <w:r w:rsidR="00EC0C36">
        <w:rPr>
          <w:rFonts w:ascii="Garamond" w:hAnsi="Garamond"/>
        </w:rPr>
        <w:t>p</w:t>
      </w:r>
      <w:r w:rsidRPr="003412BE">
        <w:rPr>
          <w:rFonts w:ascii="Garamond" w:hAnsi="Garamond"/>
        </w:rPr>
        <w:t xml:space="preserve">alët me ndryshimet sipas pikës 2 në këtë vendim, të dërgohet në ERE </w:t>
      </w:r>
      <w:r w:rsidRPr="00EC0C36">
        <w:rPr>
          <w:rFonts w:ascii="Garamond" w:hAnsi="Garamond"/>
          <w:iCs/>
        </w:rPr>
        <w:t>brenda 5 ditëve</w:t>
      </w:r>
      <w:r w:rsidRPr="003412BE">
        <w:rPr>
          <w:rFonts w:ascii="Garamond" w:hAnsi="Garamond"/>
        </w:rPr>
        <w:t xml:space="preserve"> nga marrja dijeni e këtij vendimi. Me miratimin e kësaj kontrate shfuqizohen </w:t>
      </w:r>
      <w:r w:rsidR="00EC0C36" w:rsidRPr="003412BE">
        <w:rPr>
          <w:rFonts w:ascii="Garamond" w:hAnsi="Garamond"/>
        </w:rPr>
        <w:t>të</w:t>
      </w:r>
      <w:r w:rsidRPr="003412BE">
        <w:rPr>
          <w:rFonts w:ascii="Garamond" w:hAnsi="Garamond"/>
        </w:rPr>
        <w:t xml:space="preserve"> </w:t>
      </w:r>
      <w:r w:rsidRPr="009C33DE">
        <w:rPr>
          <w:rFonts w:ascii="Garamond" w:hAnsi="Garamond"/>
        </w:rPr>
        <w:t>gjitha</w:t>
      </w:r>
      <w:r w:rsidR="00E261E0" w:rsidRPr="009C33DE">
        <w:rPr>
          <w:rFonts w:ascii="Garamond" w:hAnsi="Garamond"/>
        </w:rPr>
        <w:t xml:space="preserve"> </w:t>
      </w:r>
      <w:r w:rsidRPr="009C33DE">
        <w:rPr>
          <w:rFonts w:ascii="Garamond" w:hAnsi="Garamond"/>
        </w:rPr>
        <w:t>aktet që bien në kundërshtim të</w:t>
      </w:r>
      <w:r w:rsidR="00E261E0" w:rsidRPr="009C33DE">
        <w:rPr>
          <w:rFonts w:ascii="Garamond" w:hAnsi="Garamond"/>
        </w:rPr>
        <w:t xml:space="preserve"> saj</w:t>
      </w:r>
      <w:r w:rsidRPr="009C33DE">
        <w:rPr>
          <w:rFonts w:ascii="Garamond" w:hAnsi="Garamond"/>
        </w:rPr>
        <w:t>.</w:t>
      </w:r>
    </w:p>
    <w:p w14:paraId="639762A2" w14:textId="6D4B06AE" w:rsidR="00232FE8" w:rsidRPr="003412BE" w:rsidRDefault="00232FE8" w:rsidP="00232FE8">
      <w:pPr>
        <w:ind w:firstLine="284"/>
        <w:jc w:val="both"/>
        <w:rPr>
          <w:rFonts w:ascii="Garamond" w:hAnsi="Garamond"/>
        </w:rPr>
      </w:pPr>
      <w:r w:rsidRPr="003412BE">
        <w:rPr>
          <w:rFonts w:ascii="Garamond" w:hAnsi="Garamond"/>
        </w:rPr>
        <w:t>4.</w:t>
      </w:r>
      <w:r w:rsidR="00992C69" w:rsidRPr="003412BE">
        <w:rPr>
          <w:rFonts w:ascii="Garamond" w:hAnsi="Garamond"/>
        </w:rPr>
        <w:t xml:space="preserve"> </w:t>
      </w:r>
      <w:r w:rsidRPr="003412BE">
        <w:rPr>
          <w:rFonts w:ascii="Garamond" w:hAnsi="Garamond"/>
        </w:rPr>
        <w:t xml:space="preserve">Drejtoria Juridike dhe e Zgjidhjes së Mosmarrëveshjeve të njoftojë shoqëritë </w:t>
      </w:r>
      <w:r w:rsidR="00EC0C36">
        <w:rPr>
          <w:rFonts w:ascii="Garamond" w:hAnsi="Garamond"/>
        </w:rPr>
        <w:t>“</w:t>
      </w:r>
      <w:r w:rsidRPr="003412BE">
        <w:rPr>
          <w:rFonts w:ascii="Garamond" w:hAnsi="Garamond"/>
        </w:rPr>
        <w:t>KESH</w:t>
      </w:r>
      <w:r w:rsidR="00EC0C36">
        <w:rPr>
          <w:rFonts w:ascii="Garamond" w:hAnsi="Garamond"/>
        </w:rPr>
        <w:t>”</w:t>
      </w:r>
      <w:r w:rsidRPr="003412BE">
        <w:rPr>
          <w:rFonts w:ascii="Garamond" w:hAnsi="Garamond"/>
        </w:rPr>
        <w:t xml:space="preserve"> sh.a., </w:t>
      </w:r>
      <w:r w:rsidR="00EC0C36">
        <w:rPr>
          <w:rFonts w:ascii="Garamond" w:hAnsi="Garamond"/>
        </w:rPr>
        <w:t>“</w:t>
      </w:r>
      <w:r w:rsidRPr="003412BE">
        <w:rPr>
          <w:rFonts w:ascii="Garamond" w:hAnsi="Garamond"/>
        </w:rPr>
        <w:t>FSHU</w:t>
      </w:r>
      <w:r w:rsidR="00EC0C36">
        <w:rPr>
          <w:rFonts w:ascii="Garamond" w:hAnsi="Garamond"/>
        </w:rPr>
        <w:t>”</w:t>
      </w:r>
      <w:r w:rsidRPr="003412BE">
        <w:rPr>
          <w:rFonts w:ascii="Garamond" w:hAnsi="Garamond"/>
        </w:rPr>
        <w:t xml:space="preserve"> sh.a. dhe Ministrinë e Infrastrukturës dhe Energjisë</w:t>
      </w:r>
      <w:r w:rsidR="00E261E0">
        <w:rPr>
          <w:rFonts w:ascii="Garamond" w:hAnsi="Garamond"/>
        </w:rPr>
        <w:t xml:space="preserve"> </w:t>
      </w:r>
      <w:r w:rsidRPr="003412BE">
        <w:rPr>
          <w:rFonts w:ascii="Garamond" w:hAnsi="Garamond"/>
        </w:rPr>
        <w:t xml:space="preserve">për vendimin e </w:t>
      </w:r>
      <w:r w:rsidR="00EC0C36" w:rsidRPr="003412BE">
        <w:rPr>
          <w:rFonts w:ascii="Garamond" w:hAnsi="Garamond"/>
        </w:rPr>
        <w:t xml:space="preserve">Bordit </w:t>
      </w:r>
      <w:r w:rsidRPr="003412BE">
        <w:rPr>
          <w:rFonts w:ascii="Garamond" w:hAnsi="Garamond"/>
        </w:rPr>
        <w:t>të ERE</w:t>
      </w:r>
      <w:r w:rsidR="00EC0C36">
        <w:rPr>
          <w:rFonts w:ascii="Garamond" w:hAnsi="Garamond"/>
        </w:rPr>
        <w:t>-s</w:t>
      </w:r>
      <w:r w:rsidRPr="003412BE">
        <w:rPr>
          <w:rFonts w:ascii="Garamond" w:hAnsi="Garamond"/>
        </w:rPr>
        <w:t>.</w:t>
      </w:r>
    </w:p>
    <w:p w14:paraId="2133F88B" w14:textId="5709DBF1" w:rsidR="00232FE8" w:rsidRPr="003412BE" w:rsidRDefault="00232FE8" w:rsidP="00232FE8">
      <w:pPr>
        <w:pStyle w:val="NoSpacing"/>
        <w:ind w:firstLine="284"/>
        <w:jc w:val="both"/>
        <w:rPr>
          <w:rFonts w:ascii="Garamond" w:hAnsi="Garamond"/>
          <w:lang w:val="sq-AL"/>
        </w:rPr>
      </w:pPr>
      <w:r w:rsidRPr="003412BE">
        <w:rPr>
          <w:rFonts w:ascii="Garamond" w:hAnsi="Garamond"/>
          <w:lang w:val="sq-AL"/>
        </w:rPr>
        <w:t>Ky vendim hyn në fuqi menjëherë.</w:t>
      </w:r>
    </w:p>
    <w:p w14:paraId="6C0A3A31" w14:textId="78B58952" w:rsidR="00232FE8" w:rsidRPr="003412BE" w:rsidRDefault="00232FE8" w:rsidP="00232FE8">
      <w:pPr>
        <w:ind w:firstLine="284"/>
        <w:jc w:val="both"/>
        <w:rPr>
          <w:rFonts w:ascii="Garamond" w:hAnsi="Garamond"/>
        </w:rPr>
      </w:pPr>
      <w:r w:rsidRPr="003412BE">
        <w:rPr>
          <w:rFonts w:ascii="Garamond" w:hAnsi="Garamond" w:cs="Segoe UI"/>
        </w:rPr>
        <w:t>Çdo palë e përfshirë në këtë procedurë mund t’i kërkojë ERE-s,</w:t>
      </w:r>
      <w:r w:rsidRPr="003412BE">
        <w:rPr>
          <w:rFonts w:ascii="Garamond" w:hAnsi="Garamond"/>
        </w:rPr>
        <w:t xml:space="preserve"> brenda 7 ditëve kalendarike nga data e marrjes së vendimit, rishikimin e vendimit të </w:t>
      </w:r>
      <w:r w:rsidR="00EC0C36" w:rsidRPr="003412BE">
        <w:rPr>
          <w:rFonts w:ascii="Garamond" w:hAnsi="Garamond"/>
        </w:rPr>
        <w:t xml:space="preserve">Bordit </w:t>
      </w:r>
      <w:r w:rsidRPr="003412BE">
        <w:rPr>
          <w:rFonts w:ascii="Garamond" w:hAnsi="Garamond"/>
        </w:rPr>
        <w:t xml:space="preserve">në rast se ka siguruar prova të reja që mund ta çojnë </w:t>
      </w:r>
      <w:r w:rsidR="00EC0C36" w:rsidRPr="003412BE">
        <w:rPr>
          <w:rFonts w:ascii="Garamond" w:hAnsi="Garamond"/>
        </w:rPr>
        <w:t xml:space="preserve">Bordin </w:t>
      </w:r>
      <w:r w:rsidRPr="003412BE">
        <w:rPr>
          <w:rFonts w:ascii="Garamond" w:hAnsi="Garamond"/>
        </w:rPr>
        <w:t xml:space="preserve">në marrjen e një vendimi të ndryshëm nga i mëparshmi apo për gabime materiale të </w:t>
      </w:r>
      <w:r w:rsidRPr="003412BE">
        <w:rPr>
          <w:rFonts w:ascii="Garamond" w:hAnsi="Garamond"/>
        </w:rPr>
        <w:lastRenderedPageBreak/>
        <w:t>konstatuara. Për këtë vendim mund të bëhet ankim në Gjykatën Administrative Tiranë, brenda 30 ditëve kalendarike nga dita e publikimit në Fletoren Zyrtare.</w:t>
      </w:r>
    </w:p>
    <w:p w14:paraId="1977E6DC" w14:textId="2C1AD0CB" w:rsidR="00232FE8" w:rsidRPr="003412BE" w:rsidRDefault="00232FE8" w:rsidP="00232FE8">
      <w:pPr>
        <w:ind w:firstLine="284"/>
        <w:jc w:val="both"/>
        <w:rPr>
          <w:rFonts w:ascii="Garamond" w:hAnsi="Garamond"/>
        </w:rPr>
      </w:pPr>
      <w:r w:rsidRPr="003412BE">
        <w:rPr>
          <w:rFonts w:ascii="Garamond" w:hAnsi="Garamond"/>
        </w:rPr>
        <w:t>Ky vendim botohet në Fletoren Zyrtare.</w:t>
      </w:r>
    </w:p>
    <w:p w14:paraId="1BC8D058" w14:textId="01ED7639" w:rsidR="00232FE8" w:rsidRPr="003412BE" w:rsidRDefault="00232FE8" w:rsidP="00232FE8">
      <w:pPr>
        <w:ind w:firstLine="284"/>
        <w:jc w:val="both"/>
        <w:rPr>
          <w:rFonts w:ascii="Garamond" w:hAnsi="Garamond"/>
        </w:rPr>
      </w:pPr>
    </w:p>
    <w:p w14:paraId="0DDD094E" w14:textId="73BAA956" w:rsidR="00232FE8" w:rsidRPr="003412BE" w:rsidRDefault="00232FE8" w:rsidP="00232FE8">
      <w:pPr>
        <w:ind w:firstLine="284"/>
        <w:jc w:val="both"/>
        <w:rPr>
          <w:rFonts w:ascii="Garamond" w:hAnsi="Garamond"/>
        </w:rPr>
      </w:pPr>
    </w:p>
    <w:p w14:paraId="5AFF3B55" w14:textId="2BDC26C2" w:rsidR="00232FE8" w:rsidRPr="003412BE" w:rsidRDefault="00232FE8" w:rsidP="00232FE8">
      <w:pPr>
        <w:ind w:firstLine="284"/>
        <w:jc w:val="right"/>
        <w:rPr>
          <w:rFonts w:ascii="Garamond" w:hAnsi="Garamond"/>
          <w:bCs/>
        </w:rPr>
      </w:pPr>
      <w:r w:rsidRPr="003412BE">
        <w:rPr>
          <w:rFonts w:ascii="Garamond" w:hAnsi="Garamond"/>
          <w:bCs/>
        </w:rPr>
        <w:t>KRYETAR</w:t>
      </w:r>
    </w:p>
    <w:p w14:paraId="36B25F85" w14:textId="015DF3ED" w:rsidR="00232FE8" w:rsidRPr="003412BE" w:rsidRDefault="00992C69" w:rsidP="00232FE8">
      <w:pPr>
        <w:ind w:firstLine="284"/>
        <w:jc w:val="right"/>
        <w:rPr>
          <w:rFonts w:ascii="Garamond" w:hAnsi="Garamond"/>
          <w:b/>
          <w:bCs/>
        </w:rPr>
      </w:pPr>
      <w:r w:rsidRPr="003412BE">
        <w:rPr>
          <w:rFonts w:ascii="Garamond" w:hAnsi="Garamond"/>
          <w:b/>
          <w:bCs/>
        </w:rPr>
        <w:t>Petrit Ahmeti</w:t>
      </w:r>
    </w:p>
    <w:p w14:paraId="3FDE33BB" w14:textId="4A735534" w:rsidR="00232FE8" w:rsidRPr="003412BE" w:rsidRDefault="00232FE8" w:rsidP="00232FE8">
      <w:pPr>
        <w:ind w:firstLine="284"/>
        <w:jc w:val="both"/>
        <w:rPr>
          <w:rFonts w:ascii="Garamond" w:hAnsi="Garamond"/>
        </w:rPr>
      </w:pPr>
    </w:p>
    <w:p w14:paraId="085450E5" w14:textId="77777777" w:rsidR="007F4F54" w:rsidRDefault="007F4F54" w:rsidP="007F4F54">
      <w:pPr>
        <w:jc w:val="center"/>
        <w:rPr>
          <w:rFonts w:ascii="Garamond" w:hAnsi="Garamond"/>
        </w:rPr>
      </w:pPr>
      <w:r>
        <w:rPr>
          <w:rFonts w:ascii="Garamond" w:hAnsi="Garamond"/>
          <w:noProof/>
        </w:rPr>
        <w:lastRenderedPageBreak/>
        <w:drawing>
          <wp:inline distT="0" distB="0" distL="0" distR="0" wp14:anchorId="4B197B7F" wp14:editId="32CD97AB">
            <wp:extent cx="5943600" cy="7740650"/>
            <wp:effectExtent l="0" t="0" r="0" b="0"/>
            <wp:docPr id="1"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Doc7069_Page_01.jpg"/>
                    <pic:cNvPicPr/>
                  </pic:nvPicPr>
                  <pic:blipFill>
                    <a:blip r:embed="rId54" cstate="print">
                      <a:extLst>
                        <a:ext uri="{28A0092B-C50C-407E-A947-70E740481C1C}">
                          <a14:useLocalDpi xmlns:a14="http://schemas.microsoft.com/office/drawing/2010/main" val="0"/>
                        </a:ext>
                      </a:extLst>
                    </a:blip>
                    <a:stretch>
                      <a:fillRect/>
                    </a:stretch>
                  </pic:blipFill>
                  <pic:spPr>
                    <a:xfrm>
                      <a:off x="0" y="0"/>
                      <a:ext cx="5943600" cy="7740650"/>
                    </a:xfrm>
                    <a:prstGeom prst="rect">
                      <a:avLst/>
                    </a:prstGeom>
                  </pic:spPr>
                </pic:pic>
              </a:graphicData>
            </a:graphic>
          </wp:inline>
        </w:drawing>
      </w:r>
      <w:r>
        <w:rPr>
          <w:rFonts w:ascii="Garamond" w:hAnsi="Garamond"/>
          <w:noProof/>
        </w:rPr>
        <w:lastRenderedPageBreak/>
        <w:drawing>
          <wp:inline distT="0" distB="0" distL="0" distR="0" wp14:anchorId="7152677B" wp14:editId="14403EB6">
            <wp:extent cx="5943600" cy="7833995"/>
            <wp:effectExtent l="0" t="0" r="0" b="0"/>
            <wp:docPr id="2"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Doc7069_Page_02.jpg"/>
                    <pic:cNvPicPr/>
                  </pic:nvPicPr>
                  <pic:blipFill>
                    <a:blip r:embed="rId55" cstate="print">
                      <a:extLst>
                        <a:ext uri="{28A0092B-C50C-407E-A947-70E740481C1C}">
                          <a14:useLocalDpi xmlns:a14="http://schemas.microsoft.com/office/drawing/2010/main" val="0"/>
                        </a:ext>
                      </a:extLst>
                    </a:blip>
                    <a:stretch>
                      <a:fillRect/>
                    </a:stretch>
                  </pic:blipFill>
                  <pic:spPr>
                    <a:xfrm>
                      <a:off x="0" y="0"/>
                      <a:ext cx="5943600" cy="7833995"/>
                    </a:xfrm>
                    <a:prstGeom prst="rect">
                      <a:avLst/>
                    </a:prstGeom>
                  </pic:spPr>
                </pic:pic>
              </a:graphicData>
            </a:graphic>
          </wp:inline>
        </w:drawing>
      </w:r>
      <w:r>
        <w:rPr>
          <w:rFonts w:ascii="Garamond" w:hAnsi="Garamond"/>
          <w:noProof/>
        </w:rPr>
        <w:lastRenderedPageBreak/>
        <w:drawing>
          <wp:inline distT="0" distB="0" distL="0" distR="0" wp14:anchorId="4E13CF9C" wp14:editId="7CEA067E">
            <wp:extent cx="5943600" cy="6968490"/>
            <wp:effectExtent l="0" t="0" r="0" b="3810"/>
            <wp:docPr id="3" name="Picture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 name="Doc7069_Page_03.jpg"/>
                    <pic:cNvPicPr/>
                  </pic:nvPicPr>
                  <pic:blipFill>
                    <a:blip r:embed="rId56" cstate="print">
                      <a:extLst>
                        <a:ext uri="{28A0092B-C50C-407E-A947-70E740481C1C}">
                          <a14:useLocalDpi xmlns:a14="http://schemas.microsoft.com/office/drawing/2010/main" val="0"/>
                        </a:ext>
                      </a:extLst>
                    </a:blip>
                    <a:stretch>
                      <a:fillRect/>
                    </a:stretch>
                  </pic:blipFill>
                  <pic:spPr>
                    <a:xfrm>
                      <a:off x="0" y="0"/>
                      <a:ext cx="5943600" cy="6968490"/>
                    </a:xfrm>
                    <a:prstGeom prst="rect">
                      <a:avLst/>
                    </a:prstGeom>
                  </pic:spPr>
                </pic:pic>
              </a:graphicData>
            </a:graphic>
          </wp:inline>
        </w:drawing>
      </w:r>
      <w:r>
        <w:rPr>
          <w:rFonts w:ascii="Garamond" w:hAnsi="Garamond"/>
          <w:noProof/>
        </w:rPr>
        <w:lastRenderedPageBreak/>
        <w:drawing>
          <wp:inline distT="0" distB="0" distL="0" distR="0" wp14:anchorId="188CBE89" wp14:editId="3908082F">
            <wp:extent cx="5943600" cy="7775575"/>
            <wp:effectExtent l="0" t="0" r="0" b="0"/>
            <wp:docPr id="4" name="Picture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 name="Doc7069_Page_04.jpg"/>
                    <pic:cNvPicPr/>
                  </pic:nvPicPr>
                  <pic:blipFill>
                    <a:blip r:embed="rId57" cstate="print">
                      <a:extLst>
                        <a:ext uri="{28A0092B-C50C-407E-A947-70E740481C1C}">
                          <a14:useLocalDpi xmlns:a14="http://schemas.microsoft.com/office/drawing/2010/main" val="0"/>
                        </a:ext>
                      </a:extLst>
                    </a:blip>
                    <a:stretch>
                      <a:fillRect/>
                    </a:stretch>
                  </pic:blipFill>
                  <pic:spPr>
                    <a:xfrm>
                      <a:off x="0" y="0"/>
                      <a:ext cx="5943600" cy="7775575"/>
                    </a:xfrm>
                    <a:prstGeom prst="rect">
                      <a:avLst/>
                    </a:prstGeom>
                  </pic:spPr>
                </pic:pic>
              </a:graphicData>
            </a:graphic>
          </wp:inline>
        </w:drawing>
      </w:r>
      <w:r>
        <w:rPr>
          <w:rFonts w:ascii="Garamond" w:hAnsi="Garamond"/>
          <w:noProof/>
        </w:rPr>
        <w:lastRenderedPageBreak/>
        <w:drawing>
          <wp:inline distT="0" distB="0" distL="0" distR="0" wp14:anchorId="338DDF47" wp14:editId="11E28568">
            <wp:extent cx="5943600" cy="7270115"/>
            <wp:effectExtent l="0" t="0" r="0" b="6985"/>
            <wp:docPr id="5" name="Picture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 name="Doc7069_Page_05.jpg"/>
                    <pic:cNvPicPr/>
                  </pic:nvPicPr>
                  <pic:blipFill>
                    <a:blip r:embed="rId58" cstate="print">
                      <a:extLst>
                        <a:ext uri="{28A0092B-C50C-407E-A947-70E740481C1C}">
                          <a14:useLocalDpi xmlns:a14="http://schemas.microsoft.com/office/drawing/2010/main" val="0"/>
                        </a:ext>
                      </a:extLst>
                    </a:blip>
                    <a:stretch>
                      <a:fillRect/>
                    </a:stretch>
                  </pic:blipFill>
                  <pic:spPr>
                    <a:xfrm>
                      <a:off x="0" y="0"/>
                      <a:ext cx="5943600" cy="7270115"/>
                    </a:xfrm>
                    <a:prstGeom prst="rect">
                      <a:avLst/>
                    </a:prstGeom>
                  </pic:spPr>
                </pic:pic>
              </a:graphicData>
            </a:graphic>
          </wp:inline>
        </w:drawing>
      </w:r>
      <w:r>
        <w:rPr>
          <w:rFonts w:ascii="Garamond" w:hAnsi="Garamond"/>
          <w:noProof/>
        </w:rPr>
        <w:lastRenderedPageBreak/>
        <w:drawing>
          <wp:inline distT="0" distB="0" distL="0" distR="0" wp14:anchorId="07C1F1B7" wp14:editId="2C8BC1A1">
            <wp:extent cx="5943600" cy="7292975"/>
            <wp:effectExtent l="0" t="0" r="0" b="3175"/>
            <wp:docPr id="6" name="Picture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 name="Doc7069_Page_06.jpg"/>
                    <pic:cNvPicPr/>
                  </pic:nvPicPr>
                  <pic:blipFill>
                    <a:blip r:embed="rId59" cstate="print">
                      <a:extLst>
                        <a:ext uri="{28A0092B-C50C-407E-A947-70E740481C1C}">
                          <a14:useLocalDpi xmlns:a14="http://schemas.microsoft.com/office/drawing/2010/main" val="0"/>
                        </a:ext>
                      </a:extLst>
                    </a:blip>
                    <a:stretch>
                      <a:fillRect/>
                    </a:stretch>
                  </pic:blipFill>
                  <pic:spPr>
                    <a:xfrm>
                      <a:off x="0" y="0"/>
                      <a:ext cx="5943600" cy="7292975"/>
                    </a:xfrm>
                    <a:prstGeom prst="rect">
                      <a:avLst/>
                    </a:prstGeom>
                  </pic:spPr>
                </pic:pic>
              </a:graphicData>
            </a:graphic>
          </wp:inline>
        </w:drawing>
      </w:r>
      <w:r>
        <w:rPr>
          <w:rFonts w:ascii="Garamond" w:hAnsi="Garamond"/>
          <w:noProof/>
        </w:rPr>
        <w:lastRenderedPageBreak/>
        <w:drawing>
          <wp:inline distT="0" distB="0" distL="0" distR="0" wp14:anchorId="23871763" wp14:editId="1771EA81">
            <wp:extent cx="5943600" cy="7936865"/>
            <wp:effectExtent l="0" t="0" r="0" b="6985"/>
            <wp:docPr id="7" name="Picture 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 name="Doc7069_Page_07.jpg"/>
                    <pic:cNvPicPr/>
                  </pic:nvPicPr>
                  <pic:blipFill>
                    <a:blip r:embed="rId60" cstate="print">
                      <a:extLst>
                        <a:ext uri="{28A0092B-C50C-407E-A947-70E740481C1C}">
                          <a14:useLocalDpi xmlns:a14="http://schemas.microsoft.com/office/drawing/2010/main" val="0"/>
                        </a:ext>
                      </a:extLst>
                    </a:blip>
                    <a:stretch>
                      <a:fillRect/>
                    </a:stretch>
                  </pic:blipFill>
                  <pic:spPr>
                    <a:xfrm>
                      <a:off x="0" y="0"/>
                      <a:ext cx="5943600" cy="7936865"/>
                    </a:xfrm>
                    <a:prstGeom prst="rect">
                      <a:avLst/>
                    </a:prstGeom>
                  </pic:spPr>
                </pic:pic>
              </a:graphicData>
            </a:graphic>
          </wp:inline>
        </w:drawing>
      </w:r>
      <w:r>
        <w:rPr>
          <w:rFonts w:ascii="Garamond" w:hAnsi="Garamond"/>
          <w:noProof/>
        </w:rPr>
        <w:lastRenderedPageBreak/>
        <w:drawing>
          <wp:inline distT="0" distB="0" distL="0" distR="0" wp14:anchorId="53A64D3B" wp14:editId="52D41299">
            <wp:extent cx="5943600" cy="7058660"/>
            <wp:effectExtent l="0" t="0" r="0" b="8890"/>
            <wp:docPr id="8" name="Picture 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 name="Doc7069_Page_08.jpg"/>
                    <pic:cNvPicPr/>
                  </pic:nvPicPr>
                  <pic:blipFill>
                    <a:blip r:embed="rId61" cstate="print">
                      <a:extLst>
                        <a:ext uri="{28A0092B-C50C-407E-A947-70E740481C1C}">
                          <a14:useLocalDpi xmlns:a14="http://schemas.microsoft.com/office/drawing/2010/main" val="0"/>
                        </a:ext>
                      </a:extLst>
                    </a:blip>
                    <a:stretch>
                      <a:fillRect/>
                    </a:stretch>
                  </pic:blipFill>
                  <pic:spPr>
                    <a:xfrm>
                      <a:off x="0" y="0"/>
                      <a:ext cx="5943600" cy="7058660"/>
                    </a:xfrm>
                    <a:prstGeom prst="rect">
                      <a:avLst/>
                    </a:prstGeom>
                  </pic:spPr>
                </pic:pic>
              </a:graphicData>
            </a:graphic>
          </wp:inline>
        </w:drawing>
      </w:r>
      <w:r>
        <w:rPr>
          <w:rFonts w:ascii="Garamond" w:hAnsi="Garamond"/>
          <w:noProof/>
        </w:rPr>
        <w:lastRenderedPageBreak/>
        <w:drawing>
          <wp:inline distT="0" distB="0" distL="0" distR="0" wp14:anchorId="15250FEA" wp14:editId="2CDA661A">
            <wp:extent cx="5943600" cy="7682230"/>
            <wp:effectExtent l="0" t="0" r="0" b="0"/>
            <wp:docPr id="9" name="Picture 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 name="Doc7069_Page_09.jpg"/>
                    <pic:cNvPicPr/>
                  </pic:nvPicPr>
                  <pic:blipFill>
                    <a:blip r:embed="rId62" cstate="print">
                      <a:extLst>
                        <a:ext uri="{28A0092B-C50C-407E-A947-70E740481C1C}">
                          <a14:useLocalDpi xmlns:a14="http://schemas.microsoft.com/office/drawing/2010/main" val="0"/>
                        </a:ext>
                      </a:extLst>
                    </a:blip>
                    <a:stretch>
                      <a:fillRect/>
                    </a:stretch>
                  </pic:blipFill>
                  <pic:spPr>
                    <a:xfrm>
                      <a:off x="0" y="0"/>
                      <a:ext cx="5943600" cy="7682230"/>
                    </a:xfrm>
                    <a:prstGeom prst="rect">
                      <a:avLst/>
                    </a:prstGeom>
                  </pic:spPr>
                </pic:pic>
              </a:graphicData>
            </a:graphic>
          </wp:inline>
        </w:drawing>
      </w:r>
      <w:r>
        <w:rPr>
          <w:rFonts w:ascii="Garamond" w:hAnsi="Garamond"/>
          <w:noProof/>
        </w:rPr>
        <w:lastRenderedPageBreak/>
        <w:drawing>
          <wp:inline distT="0" distB="0" distL="0" distR="0" wp14:anchorId="0D6B0897" wp14:editId="7AD9607E">
            <wp:extent cx="5943600" cy="7352030"/>
            <wp:effectExtent l="0" t="0" r="0" b="1270"/>
            <wp:docPr id="10" name="Picture 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 name="Doc7069_Page_10.jpg"/>
                    <pic:cNvPicPr/>
                  </pic:nvPicPr>
                  <pic:blipFill>
                    <a:blip r:embed="rId63" cstate="print">
                      <a:extLst>
                        <a:ext uri="{28A0092B-C50C-407E-A947-70E740481C1C}">
                          <a14:useLocalDpi xmlns:a14="http://schemas.microsoft.com/office/drawing/2010/main" val="0"/>
                        </a:ext>
                      </a:extLst>
                    </a:blip>
                    <a:stretch>
                      <a:fillRect/>
                    </a:stretch>
                  </pic:blipFill>
                  <pic:spPr>
                    <a:xfrm>
                      <a:off x="0" y="0"/>
                      <a:ext cx="5943600" cy="7352030"/>
                    </a:xfrm>
                    <a:prstGeom prst="rect">
                      <a:avLst/>
                    </a:prstGeom>
                  </pic:spPr>
                </pic:pic>
              </a:graphicData>
            </a:graphic>
          </wp:inline>
        </w:drawing>
      </w:r>
      <w:r>
        <w:rPr>
          <w:rFonts w:ascii="Garamond" w:hAnsi="Garamond"/>
          <w:noProof/>
        </w:rPr>
        <w:lastRenderedPageBreak/>
        <w:drawing>
          <wp:inline distT="0" distB="0" distL="0" distR="0" wp14:anchorId="359EDC4A" wp14:editId="3E3B6DB7">
            <wp:extent cx="5943600" cy="7981315"/>
            <wp:effectExtent l="0" t="0" r="0" b="635"/>
            <wp:docPr id="11" name="Picture 1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 name="Doc7069_Page_11.jpg"/>
                    <pic:cNvPicPr/>
                  </pic:nvPicPr>
                  <pic:blipFill>
                    <a:blip r:embed="rId64" cstate="print">
                      <a:extLst>
                        <a:ext uri="{28A0092B-C50C-407E-A947-70E740481C1C}">
                          <a14:useLocalDpi xmlns:a14="http://schemas.microsoft.com/office/drawing/2010/main" val="0"/>
                        </a:ext>
                      </a:extLst>
                    </a:blip>
                    <a:stretch>
                      <a:fillRect/>
                    </a:stretch>
                  </pic:blipFill>
                  <pic:spPr>
                    <a:xfrm>
                      <a:off x="0" y="0"/>
                      <a:ext cx="5943600" cy="7981315"/>
                    </a:xfrm>
                    <a:prstGeom prst="rect">
                      <a:avLst/>
                    </a:prstGeom>
                  </pic:spPr>
                </pic:pic>
              </a:graphicData>
            </a:graphic>
          </wp:inline>
        </w:drawing>
      </w:r>
      <w:r>
        <w:rPr>
          <w:rFonts w:ascii="Garamond" w:hAnsi="Garamond"/>
          <w:noProof/>
        </w:rPr>
        <w:lastRenderedPageBreak/>
        <w:drawing>
          <wp:inline distT="0" distB="0" distL="0" distR="0" wp14:anchorId="500D7870" wp14:editId="7EC7F4CE">
            <wp:extent cx="5943600" cy="7880985"/>
            <wp:effectExtent l="0" t="0" r="0" b="5715"/>
            <wp:docPr id="12" name="Picture 1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 name="Doc7069_Page_12.jpg"/>
                    <pic:cNvPicPr/>
                  </pic:nvPicPr>
                  <pic:blipFill>
                    <a:blip r:embed="rId65" cstate="print">
                      <a:extLst>
                        <a:ext uri="{28A0092B-C50C-407E-A947-70E740481C1C}">
                          <a14:useLocalDpi xmlns:a14="http://schemas.microsoft.com/office/drawing/2010/main" val="0"/>
                        </a:ext>
                      </a:extLst>
                    </a:blip>
                    <a:stretch>
                      <a:fillRect/>
                    </a:stretch>
                  </pic:blipFill>
                  <pic:spPr>
                    <a:xfrm>
                      <a:off x="0" y="0"/>
                      <a:ext cx="5943600" cy="7880985"/>
                    </a:xfrm>
                    <a:prstGeom prst="rect">
                      <a:avLst/>
                    </a:prstGeom>
                  </pic:spPr>
                </pic:pic>
              </a:graphicData>
            </a:graphic>
          </wp:inline>
        </w:drawing>
      </w:r>
      <w:r>
        <w:rPr>
          <w:rFonts w:ascii="Garamond" w:hAnsi="Garamond"/>
          <w:noProof/>
        </w:rPr>
        <w:lastRenderedPageBreak/>
        <w:drawing>
          <wp:inline distT="0" distB="0" distL="0" distR="0" wp14:anchorId="54840565" wp14:editId="58078536">
            <wp:extent cx="5943600" cy="6177915"/>
            <wp:effectExtent l="0" t="0" r="0" b="0"/>
            <wp:docPr id="13" name="Picture 1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 name="Doc7069_Page_13.jpg"/>
                    <pic:cNvPicPr/>
                  </pic:nvPicPr>
                  <pic:blipFill>
                    <a:blip r:embed="rId66" cstate="print">
                      <a:extLst>
                        <a:ext uri="{28A0092B-C50C-407E-A947-70E740481C1C}">
                          <a14:useLocalDpi xmlns:a14="http://schemas.microsoft.com/office/drawing/2010/main" val="0"/>
                        </a:ext>
                      </a:extLst>
                    </a:blip>
                    <a:stretch>
                      <a:fillRect/>
                    </a:stretch>
                  </pic:blipFill>
                  <pic:spPr>
                    <a:xfrm>
                      <a:off x="0" y="0"/>
                      <a:ext cx="5943600" cy="6177915"/>
                    </a:xfrm>
                    <a:prstGeom prst="rect">
                      <a:avLst/>
                    </a:prstGeom>
                  </pic:spPr>
                </pic:pic>
              </a:graphicData>
            </a:graphic>
          </wp:inline>
        </w:drawing>
      </w:r>
    </w:p>
    <w:p w14:paraId="6FB6AE8C" w14:textId="77777777" w:rsidR="007F4F54" w:rsidRDefault="007F4F54" w:rsidP="007F4F54">
      <w:pPr>
        <w:jc w:val="center"/>
        <w:rPr>
          <w:rFonts w:ascii="Garamond" w:hAnsi="Garamond"/>
        </w:rPr>
      </w:pPr>
    </w:p>
    <w:p w14:paraId="74238405" w14:textId="25B018DD" w:rsidR="00232FE8" w:rsidRPr="003412BE" w:rsidRDefault="007F4F54" w:rsidP="007F4F54">
      <w:pPr>
        <w:rPr>
          <w:rFonts w:ascii="Garamond" w:hAnsi="Garamond"/>
        </w:rPr>
      </w:pPr>
      <w:r>
        <w:rPr>
          <w:rFonts w:ascii="Garamond" w:hAnsi="Garamond"/>
          <w:noProof/>
        </w:rPr>
        <w:lastRenderedPageBreak/>
        <w:drawing>
          <wp:inline distT="0" distB="0" distL="0" distR="0" wp14:anchorId="135CE733" wp14:editId="458CEE58">
            <wp:extent cx="6059768" cy="1129085"/>
            <wp:effectExtent l="0" t="0" r="0" b="0"/>
            <wp:docPr id="14" name="Picture 1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 name="Doc7069_Page_14.jpg"/>
                    <pic:cNvPicPr/>
                  </pic:nvPicPr>
                  <pic:blipFill>
                    <a:blip r:embed="rId67" cstate="print">
                      <a:extLst>
                        <a:ext uri="{28A0092B-C50C-407E-A947-70E740481C1C}">
                          <a14:useLocalDpi xmlns:a14="http://schemas.microsoft.com/office/drawing/2010/main" val="0"/>
                        </a:ext>
                      </a:extLst>
                    </a:blip>
                    <a:stretch>
                      <a:fillRect/>
                    </a:stretch>
                  </pic:blipFill>
                  <pic:spPr>
                    <a:xfrm>
                      <a:off x="0" y="0"/>
                      <a:ext cx="6064605" cy="1129986"/>
                    </a:xfrm>
                    <a:prstGeom prst="rect">
                      <a:avLst/>
                    </a:prstGeom>
                  </pic:spPr>
                </pic:pic>
              </a:graphicData>
            </a:graphic>
          </wp:inline>
        </w:drawing>
      </w:r>
      <w:r>
        <w:rPr>
          <w:rFonts w:ascii="Garamond" w:hAnsi="Garamond"/>
          <w:noProof/>
        </w:rPr>
        <w:drawing>
          <wp:inline distT="0" distB="0" distL="0" distR="0" wp14:anchorId="5859155B" wp14:editId="197CC8B6">
            <wp:extent cx="5732890" cy="1379137"/>
            <wp:effectExtent l="0" t="0" r="1270" b="0"/>
            <wp:docPr id="15" name="Picture 1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 name="Doc7069_Page_15.jpg"/>
                    <pic:cNvPicPr/>
                  </pic:nvPicPr>
                  <pic:blipFill rotWithShape="1">
                    <a:blip r:embed="rId68" cstate="print">
                      <a:extLst>
                        <a:ext uri="{28A0092B-C50C-407E-A947-70E740481C1C}">
                          <a14:useLocalDpi xmlns:a14="http://schemas.microsoft.com/office/drawing/2010/main" val="0"/>
                        </a:ext>
                      </a:extLst>
                    </a:blip>
                    <a:srcRect t="1900" r="23816" b="72077"/>
                    <a:stretch/>
                  </pic:blipFill>
                  <pic:spPr bwMode="auto">
                    <a:xfrm>
                      <a:off x="0" y="0"/>
                      <a:ext cx="5792864" cy="1393565"/>
                    </a:xfrm>
                    <a:prstGeom prst="rect">
                      <a:avLst/>
                    </a:prstGeom>
                    <a:ln>
                      <a:noFill/>
                    </a:ln>
                    <a:extLst>
                      <a:ext uri="{53640926-AAD7-44D8-BBD7-CCE9431645EC}">
                        <a14:shadowObscured xmlns:a14="http://schemas.microsoft.com/office/drawing/2010/main"/>
                      </a:ext>
                    </a:extLst>
                  </pic:spPr>
                </pic:pic>
              </a:graphicData>
            </a:graphic>
          </wp:inline>
        </w:drawing>
      </w:r>
      <w:r>
        <w:rPr>
          <w:rFonts w:ascii="Garamond" w:hAnsi="Garamond"/>
          <w:noProof/>
        </w:rPr>
        <w:lastRenderedPageBreak/>
        <w:drawing>
          <wp:inline distT="0" distB="0" distL="0" distR="0" wp14:anchorId="1BC4C55F" wp14:editId="1AA7B5A4">
            <wp:extent cx="5943600" cy="7148830"/>
            <wp:effectExtent l="0" t="0" r="0" b="0"/>
            <wp:docPr id="16" name="Picture 1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 name="Doc7069_Page_16.jpg"/>
                    <pic:cNvPicPr/>
                  </pic:nvPicPr>
                  <pic:blipFill>
                    <a:blip r:embed="rId69" cstate="print">
                      <a:extLst>
                        <a:ext uri="{28A0092B-C50C-407E-A947-70E740481C1C}">
                          <a14:useLocalDpi xmlns:a14="http://schemas.microsoft.com/office/drawing/2010/main" val="0"/>
                        </a:ext>
                      </a:extLst>
                    </a:blip>
                    <a:stretch>
                      <a:fillRect/>
                    </a:stretch>
                  </pic:blipFill>
                  <pic:spPr>
                    <a:xfrm>
                      <a:off x="0" y="0"/>
                      <a:ext cx="5943600" cy="7148830"/>
                    </a:xfrm>
                    <a:prstGeom prst="rect">
                      <a:avLst/>
                    </a:prstGeom>
                  </pic:spPr>
                </pic:pic>
              </a:graphicData>
            </a:graphic>
          </wp:inline>
        </w:drawing>
      </w:r>
      <w:r>
        <w:rPr>
          <w:rFonts w:ascii="Garamond" w:hAnsi="Garamond"/>
          <w:noProof/>
        </w:rPr>
        <w:lastRenderedPageBreak/>
        <w:drawing>
          <wp:inline distT="0" distB="0" distL="0" distR="0" wp14:anchorId="07B4E374" wp14:editId="2EF0116C">
            <wp:extent cx="5943600" cy="7989570"/>
            <wp:effectExtent l="0" t="0" r="0" b="0"/>
            <wp:docPr id="17" name="Picture 1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 name="Doc7069_Page_17.jpg"/>
                    <pic:cNvPicPr/>
                  </pic:nvPicPr>
                  <pic:blipFill>
                    <a:blip r:embed="rId70" cstate="print">
                      <a:extLst>
                        <a:ext uri="{28A0092B-C50C-407E-A947-70E740481C1C}">
                          <a14:useLocalDpi xmlns:a14="http://schemas.microsoft.com/office/drawing/2010/main" val="0"/>
                        </a:ext>
                      </a:extLst>
                    </a:blip>
                    <a:stretch>
                      <a:fillRect/>
                    </a:stretch>
                  </pic:blipFill>
                  <pic:spPr>
                    <a:xfrm>
                      <a:off x="0" y="0"/>
                      <a:ext cx="5943600" cy="7989570"/>
                    </a:xfrm>
                    <a:prstGeom prst="rect">
                      <a:avLst/>
                    </a:prstGeom>
                  </pic:spPr>
                </pic:pic>
              </a:graphicData>
            </a:graphic>
          </wp:inline>
        </w:drawing>
      </w:r>
      <w:r>
        <w:rPr>
          <w:rFonts w:ascii="Garamond" w:hAnsi="Garamond"/>
          <w:noProof/>
        </w:rPr>
        <w:lastRenderedPageBreak/>
        <w:drawing>
          <wp:inline distT="0" distB="0" distL="0" distR="0" wp14:anchorId="3410507D" wp14:editId="4AD92297">
            <wp:extent cx="5943600" cy="8007350"/>
            <wp:effectExtent l="0" t="0" r="0" b="0"/>
            <wp:docPr id="18" name="Picture 1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 name="Doc7069_Page_18.jpg"/>
                    <pic:cNvPicPr/>
                  </pic:nvPicPr>
                  <pic:blipFill>
                    <a:blip r:embed="rId71" cstate="print">
                      <a:extLst>
                        <a:ext uri="{28A0092B-C50C-407E-A947-70E740481C1C}">
                          <a14:useLocalDpi xmlns:a14="http://schemas.microsoft.com/office/drawing/2010/main" val="0"/>
                        </a:ext>
                      </a:extLst>
                    </a:blip>
                    <a:stretch>
                      <a:fillRect/>
                    </a:stretch>
                  </pic:blipFill>
                  <pic:spPr>
                    <a:xfrm>
                      <a:off x="0" y="0"/>
                      <a:ext cx="5943600" cy="8007350"/>
                    </a:xfrm>
                    <a:prstGeom prst="rect">
                      <a:avLst/>
                    </a:prstGeom>
                  </pic:spPr>
                </pic:pic>
              </a:graphicData>
            </a:graphic>
          </wp:inline>
        </w:drawing>
      </w:r>
      <w:r>
        <w:rPr>
          <w:rFonts w:ascii="Garamond" w:hAnsi="Garamond"/>
          <w:noProof/>
        </w:rPr>
        <w:lastRenderedPageBreak/>
        <w:drawing>
          <wp:inline distT="0" distB="0" distL="0" distR="0" wp14:anchorId="760BC2F4" wp14:editId="2EF57D39">
            <wp:extent cx="5729605" cy="8229600"/>
            <wp:effectExtent l="0" t="0" r="4445" b="0"/>
            <wp:docPr id="19" name="Picture 1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 name="Doc7069_Page_19.jpg"/>
                    <pic:cNvPicPr/>
                  </pic:nvPicPr>
                  <pic:blipFill>
                    <a:blip r:embed="rId72" cstate="print">
                      <a:extLst>
                        <a:ext uri="{28A0092B-C50C-407E-A947-70E740481C1C}">
                          <a14:useLocalDpi xmlns:a14="http://schemas.microsoft.com/office/drawing/2010/main" val="0"/>
                        </a:ext>
                      </a:extLst>
                    </a:blip>
                    <a:stretch>
                      <a:fillRect/>
                    </a:stretch>
                  </pic:blipFill>
                  <pic:spPr>
                    <a:xfrm>
                      <a:off x="0" y="0"/>
                      <a:ext cx="5729605" cy="8229600"/>
                    </a:xfrm>
                    <a:prstGeom prst="rect">
                      <a:avLst/>
                    </a:prstGeom>
                  </pic:spPr>
                </pic:pic>
              </a:graphicData>
            </a:graphic>
          </wp:inline>
        </w:drawing>
      </w:r>
      <w:r>
        <w:rPr>
          <w:rFonts w:ascii="Garamond" w:hAnsi="Garamond"/>
          <w:noProof/>
        </w:rPr>
        <w:lastRenderedPageBreak/>
        <w:drawing>
          <wp:inline distT="0" distB="0" distL="0" distR="0" wp14:anchorId="658F44CE" wp14:editId="1AD1AD41">
            <wp:extent cx="5943600" cy="6438900"/>
            <wp:effectExtent l="0" t="0" r="0" b="0"/>
            <wp:docPr id="20" name="Picture 2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 name="Doc7069_Page_20.jpg"/>
                    <pic:cNvPicPr/>
                  </pic:nvPicPr>
                  <pic:blipFill>
                    <a:blip r:embed="rId73" cstate="print">
                      <a:extLst>
                        <a:ext uri="{28A0092B-C50C-407E-A947-70E740481C1C}">
                          <a14:useLocalDpi xmlns:a14="http://schemas.microsoft.com/office/drawing/2010/main" val="0"/>
                        </a:ext>
                      </a:extLst>
                    </a:blip>
                    <a:stretch>
                      <a:fillRect/>
                    </a:stretch>
                  </pic:blipFill>
                  <pic:spPr>
                    <a:xfrm>
                      <a:off x="0" y="0"/>
                      <a:ext cx="5943600" cy="6438900"/>
                    </a:xfrm>
                    <a:prstGeom prst="rect">
                      <a:avLst/>
                    </a:prstGeom>
                  </pic:spPr>
                </pic:pic>
              </a:graphicData>
            </a:graphic>
          </wp:inline>
        </w:drawing>
      </w:r>
    </w:p>
    <w:p w14:paraId="6855AC52" w14:textId="20D88C3F" w:rsidR="001A0036" w:rsidRPr="003412BE" w:rsidRDefault="001A0036" w:rsidP="00232FE8">
      <w:pPr>
        <w:ind w:firstLine="284"/>
        <w:rPr>
          <w:rFonts w:ascii="Garamond" w:hAnsi="Garamond"/>
        </w:rPr>
      </w:pPr>
      <w:bookmarkStart w:id="0" w:name="_GoBack"/>
      <w:bookmarkEnd w:id="0"/>
    </w:p>
    <w:sectPr w:rsidR="001A0036" w:rsidRPr="003412BE">
      <w:footerReference w:type="default" r:id="rId74"/>
      <w:pgSz w:w="12240" w:h="15840"/>
      <w:pgMar w:top="1170" w:right="1440" w:bottom="1710" w:left="1440" w:header="708" w:footer="0"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endnote w:type="separator" w:id="-1">
    <w:p w14:paraId="02447A25" w14:textId="77777777" w:rsidR="009C33DE" w:rsidRDefault="009C33DE">
      <w:r>
        <w:separator/>
      </w:r>
    </w:p>
  </w:endnote>
  <w:endnote w:type="continuationSeparator" w:id="0">
    <w:p w14:paraId="02F40C60" w14:textId="77777777" w:rsidR="009C33DE" w:rsidRDefault="009C33DE">
      <w:r>
        <w:continuationSeparator/>
      </w:r>
    </w:p>
  </w:endnote>
  <w:endnote w:type="continuationNotice" w:id="1">
    <w:p w14:paraId="6C07D45C" w14:textId="77777777" w:rsidR="009C33DE" w:rsidRDefault="009C33DE"/>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000247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Arial">
    <w:panose1 w:val="020B0604020202020204"/>
    <w:charset w:val="00"/>
    <w:family w:val="swiss"/>
    <w:pitch w:val="variable"/>
    <w:sig w:usb0="E0002EFF" w:usb1="C000785B" w:usb2="00000009" w:usb3="00000000" w:csb0="000001FF" w:csb1="00000000"/>
  </w:font>
  <w:font w:name="Calibri Light">
    <w:panose1 w:val="020F0302020204030204"/>
    <w:charset w:val="00"/>
    <w:family w:val="swiss"/>
    <w:pitch w:val="variable"/>
    <w:sig w:usb0="E4002EFF" w:usb1="C000247B" w:usb2="00000009" w:usb3="00000000" w:csb0="000001FF" w:csb1="00000000"/>
  </w:font>
  <w:font w:name="Segoe UI">
    <w:panose1 w:val="020B0502040204020203"/>
    <w:charset w:val="00"/>
    <w:family w:val="swiss"/>
    <w:pitch w:val="variable"/>
    <w:sig w:usb0="E4002EFF" w:usb1="C000E47F" w:usb2="00000009" w:usb3="00000000" w:csb0="000001FF" w:csb1="00000000"/>
  </w:font>
  <w:font w:name="Courier">
    <w:panose1 w:val="02070409020205020404"/>
    <w:charset w:val="00"/>
    <w:family w:val="modern"/>
    <w:notTrueType/>
    <w:pitch w:val="fixed"/>
    <w:sig w:usb0="00000003" w:usb1="00000000" w:usb2="00000000" w:usb3="00000000" w:csb0="00000001" w:csb1="00000000"/>
  </w:font>
  <w:font w:name="Helvetica">
    <w:panose1 w:val="020B0604020202020204"/>
    <w:charset w:val="00"/>
    <w:family w:val="swiss"/>
    <w:pitch w:val="variable"/>
    <w:sig w:usb0="E0002EFF" w:usb1="C000785B" w:usb2="00000009" w:usb3="00000000" w:csb0="000001FF" w:csb1="00000000"/>
  </w:font>
  <w:font w:name="Times-Bold">
    <w:altName w:val="Times"/>
    <w:panose1 w:val="00000000000000000000"/>
    <w:charset w:val="00"/>
    <w:family w:val="roman"/>
    <w:notTrueType/>
    <w:pitch w:val="default"/>
  </w:font>
  <w:font w:name="Garamond">
    <w:panose1 w:val="02020404030301010803"/>
    <w:charset w:val="00"/>
    <w:family w:val="roman"/>
    <w:pitch w:val="variable"/>
    <w:sig w:usb0="00000287" w:usb1="00000000" w:usb2="00000000" w:usb3="00000000" w:csb0="0000009F" w:csb1="00000000"/>
  </w:font>
  <w:font w:name="Cambria">
    <w:panose1 w:val="02040503050406030204"/>
    <w:charset w:val="00"/>
    <w:family w:val="roman"/>
    <w:pitch w:val="variable"/>
    <w:sig w:usb0="E00006FF" w:usb1="420024FF" w:usb2="02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D1A538C" w14:textId="77777777" w:rsidR="009C33DE" w:rsidRDefault="009C33DE">
    <w:pPr>
      <w:pStyle w:val="Footer"/>
    </w:pPr>
  </w:p>
  <w:p w14:paraId="0603FD93" w14:textId="77777777" w:rsidR="009C33DE" w:rsidRDefault="009C33DE">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footnote w:type="separator" w:id="-1">
    <w:p w14:paraId="7D0B86BA" w14:textId="77777777" w:rsidR="009C33DE" w:rsidRDefault="009C33DE">
      <w:r>
        <w:separator/>
      </w:r>
    </w:p>
  </w:footnote>
  <w:footnote w:type="continuationSeparator" w:id="0">
    <w:p w14:paraId="3598E559" w14:textId="77777777" w:rsidR="009C33DE" w:rsidRDefault="009C33DE">
      <w:r>
        <w:continuationSeparator/>
      </w:r>
    </w:p>
  </w:footnote>
  <w:footnote w:type="continuationNotice" w:id="1">
    <w:p w14:paraId="26891588" w14:textId="77777777" w:rsidR="009C33DE" w:rsidRDefault="009C33DE"/>
  </w:footnote>
</w:footnotes>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abstractNum w:abstractNumId="0" w15:restartNumberingAfterBreak="0">
    <w:nsid w:val="00000001"/>
    <w:multiLevelType w:val="hybridMultilevel"/>
    <w:tmpl w:val="A3741830"/>
    <w:lvl w:ilvl="0" w:tplc="04090001">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1" w15:restartNumberingAfterBreak="0">
    <w:nsid w:val="00000002"/>
    <w:multiLevelType w:val="hybridMultilevel"/>
    <w:tmpl w:val="B1E05F7A"/>
    <w:lvl w:ilvl="0" w:tplc="3E2C75EE">
      <w:start w:val="1"/>
      <w:numFmt w:val="decimal"/>
      <w:lvlText w:val="%1."/>
      <w:lvlJc w:val="left"/>
      <w:pPr>
        <w:ind w:left="360" w:hanging="360"/>
      </w:pPr>
      <w:rPr>
        <w:rFonts w:ascii="Times New Roman" w:hAnsi="Times New Roman" w:cs="Times New Roman" w:hint="default"/>
        <w:b w:val="0"/>
        <w:bCs w:val="0"/>
        <w:i w:val="0"/>
        <w:iCs/>
      </w:rPr>
    </w:lvl>
    <w:lvl w:ilvl="1" w:tplc="04090019" w:tentative="1">
      <w:start w:val="1"/>
      <w:numFmt w:val="lowerLetter"/>
      <w:lvlText w:val="%2."/>
      <w:lvlJc w:val="left"/>
      <w:pPr>
        <w:ind w:left="1170" w:hanging="360"/>
      </w:pPr>
    </w:lvl>
    <w:lvl w:ilvl="2" w:tplc="0409001B" w:tentative="1">
      <w:start w:val="1"/>
      <w:numFmt w:val="lowerRoman"/>
      <w:lvlText w:val="%3."/>
      <w:lvlJc w:val="right"/>
      <w:pPr>
        <w:ind w:left="1890" w:hanging="180"/>
      </w:pPr>
    </w:lvl>
    <w:lvl w:ilvl="3" w:tplc="0409000F" w:tentative="1">
      <w:start w:val="1"/>
      <w:numFmt w:val="decimal"/>
      <w:lvlText w:val="%4."/>
      <w:lvlJc w:val="left"/>
      <w:pPr>
        <w:ind w:left="2610" w:hanging="360"/>
      </w:pPr>
    </w:lvl>
    <w:lvl w:ilvl="4" w:tplc="04090019" w:tentative="1">
      <w:start w:val="1"/>
      <w:numFmt w:val="lowerLetter"/>
      <w:lvlText w:val="%5."/>
      <w:lvlJc w:val="left"/>
      <w:pPr>
        <w:ind w:left="3330" w:hanging="360"/>
      </w:pPr>
    </w:lvl>
    <w:lvl w:ilvl="5" w:tplc="0409001B" w:tentative="1">
      <w:start w:val="1"/>
      <w:numFmt w:val="lowerRoman"/>
      <w:lvlText w:val="%6."/>
      <w:lvlJc w:val="right"/>
      <w:pPr>
        <w:ind w:left="4050" w:hanging="180"/>
      </w:pPr>
    </w:lvl>
    <w:lvl w:ilvl="6" w:tplc="0409000F" w:tentative="1">
      <w:start w:val="1"/>
      <w:numFmt w:val="decimal"/>
      <w:lvlText w:val="%7."/>
      <w:lvlJc w:val="left"/>
      <w:pPr>
        <w:ind w:left="4770" w:hanging="360"/>
      </w:pPr>
    </w:lvl>
    <w:lvl w:ilvl="7" w:tplc="04090019" w:tentative="1">
      <w:start w:val="1"/>
      <w:numFmt w:val="lowerLetter"/>
      <w:lvlText w:val="%8."/>
      <w:lvlJc w:val="left"/>
      <w:pPr>
        <w:ind w:left="5490" w:hanging="360"/>
      </w:pPr>
    </w:lvl>
    <w:lvl w:ilvl="8" w:tplc="0409001B" w:tentative="1">
      <w:start w:val="1"/>
      <w:numFmt w:val="lowerRoman"/>
      <w:lvlText w:val="%9."/>
      <w:lvlJc w:val="right"/>
      <w:pPr>
        <w:ind w:left="6210" w:hanging="180"/>
      </w:pPr>
    </w:lvl>
  </w:abstractNum>
  <w:abstractNum w:abstractNumId="2" w15:restartNumberingAfterBreak="0">
    <w:nsid w:val="00000003"/>
    <w:multiLevelType w:val="hybridMultilevel"/>
    <w:tmpl w:val="A9BC1F64"/>
    <w:lvl w:ilvl="0" w:tplc="A1967DA8">
      <w:start w:val="1"/>
      <w:numFmt w:val="bullet"/>
      <w:lvlText w:val="-"/>
      <w:lvlJc w:val="left"/>
      <w:pPr>
        <w:ind w:left="720" w:hanging="360"/>
      </w:pPr>
      <w:rPr>
        <w:rFonts w:ascii="Times New Roman" w:eastAsia="Times New Roman" w:hAnsi="Times New Roman" w:cs="Times New Roman"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 w15:restartNumberingAfterBreak="0">
    <w:nsid w:val="00000004"/>
    <w:multiLevelType w:val="hybridMultilevel"/>
    <w:tmpl w:val="60CE18C6"/>
    <w:lvl w:ilvl="0" w:tplc="A1967DA8">
      <w:start w:val="1"/>
      <w:numFmt w:val="bullet"/>
      <w:lvlText w:val="-"/>
      <w:lvlJc w:val="left"/>
      <w:pPr>
        <w:ind w:left="720" w:hanging="360"/>
      </w:pPr>
      <w:rPr>
        <w:rFonts w:ascii="Times New Roman" w:eastAsia="Times New Roman" w:hAnsi="Times New Roman" w:cs="Times New Roman"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 w15:restartNumberingAfterBreak="0">
    <w:nsid w:val="00000005"/>
    <w:multiLevelType w:val="hybridMultilevel"/>
    <w:tmpl w:val="F7F0623E"/>
    <w:lvl w:ilvl="0" w:tplc="A1967DA8">
      <w:start w:val="1"/>
      <w:numFmt w:val="bullet"/>
      <w:lvlText w:val="-"/>
      <w:lvlJc w:val="left"/>
      <w:pPr>
        <w:ind w:left="720" w:hanging="360"/>
      </w:pPr>
      <w:rPr>
        <w:rFonts w:ascii="Times New Roman" w:eastAsia="Times New Roman" w:hAnsi="Times New Roman" w:cs="Times New Roman" w:hint="default"/>
      </w:rPr>
    </w:lvl>
    <w:lvl w:ilvl="1" w:tplc="A1967DA8">
      <w:start w:val="1"/>
      <w:numFmt w:val="bullet"/>
      <w:lvlText w:val="-"/>
      <w:lvlJc w:val="left"/>
      <w:pPr>
        <w:ind w:left="1170" w:hanging="360"/>
      </w:pPr>
      <w:rPr>
        <w:rFonts w:ascii="Times New Roman" w:eastAsia="Times New Roman" w:hAnsi="Times New Roman" w:cs="Times New Roman"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5" w15:restartNumberingAfterBreak="0">
    <w:nsid w:val="00000006"/>
    <w:multiLevelType w:val="hybridMultilevel"/>
    <w:tmpl w:val="5DC85428"/>
    <w:lvl w:ilvl="0" w:tplc="04090001">
      <w:start w:val="1"/>
      <w:numFmt w:val="bullet"/>
      <w:lvlText w:val=""/>
      <w:lvlJc w:val="left"/>
      <w:pPr>
        <w:ind w:left="360" w:hanging="360"/>
      </w:pPr>
      <w:rPr>
        <w:rFonts w:ascii="Symbol" w:hAnsi="Symbol" w:hint="default"/>
      </w:rPr>
    </w:lvl>
    <w:lvl w:ilvl="1" w:tplc="04090003">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6" w15:restartNumberingAfterBreak="0">
    <w:nsid w:val="00000007"/>
    <w:multiLevelType w:val="hybridMultilevel"/>
    <w:tmpl w:val="4C40AAB4"/>
    <w:lvl w:ilvl="0" w:tplc="04090001">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7" w15:restartNumberingAfterBreak="0">
    <w:nsid w:val="00000008"/>
    <w:multiLevelType w:val="hybridMultilevel"/>
    <w:tmpl w:val="63645362"/>
    <w:lvl w:ilvl="0" w:tplc="A1967DA8">
      <w:start w:val="1"/>
      <w:numFmt w:val="bullet"/>
      <w:lvlText w:val="-"/>
      <w:lvlJc w:val="left"/>
      <w:pPr>
        <w:ind w:left="720" w:hanging="360"/>
      </w:pPr>
      <w:rPr>
        <w:rFonts w:ascii="Times New Roman" w:eastAsia="Times New Roman" w:hAnsi="Times New Roman" w:cs="Times New Roman"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8" w15:restartNumberingAfterBreak="0">
    <w:nsid w:val="00000009"/>
    <w:multiLevelType w:val="hybridMultilevel"/>
    <w:tmpl w:val="C43CEBFE"/>
    <w:lvl w:ilvl="0" w:tplc="04090001">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9" w15:restartNumberingAfterBreak="0">
    <w:nsid w:val="0000000A"/>
    <w:multiLevelType w:val="hybridMultilevel"/>
    <w:tmpl w:val="7BA4C07A"/>
    <w:lvl w:ilvl="0" w:tplc="04090001">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10" w15:restartNumberingAfterBreak="0">
    <w:nsid w:val="0000000B"/>
    <w:multiLevelType w:val="hybridMultilevel"/>
    <w:tmpl w:val="C4CE9FBE"/>
    <w:lvl w:ilvl="0" w:tplc="04090001">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11" w15:restartNumberingAfterBreak="0">
    <w:nsid w:val="0000000C"/>
    <w:multiLevelType w:val="hybridMultilevel"/>
    <w:tmpl w:val="C9AC805A"/>
    <w:lvl w:ilvl="0" w:tplc="04090001">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12" w15:restartNumberingAfterBreak="0">
    <w:nsid w:val="0000000D"/>
    <w:multiLevelType w:val="hybridMultilevel"/>
    <w:tmpl w:val="297CE2AE"/>
    <w:lvl w:ilvl="0" w:tplc="04090001">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13" w15:restartNumberingAfterBreak="0">
    <w:nsid w:val="0000000E"/>
    <w:multiLevelType w:val="hybridMultilevel"/>
    <w:tmpl w:val="B164B730"/>
    <w:lvl w:ilvl="0" w:tplc="04090001">
      <w:start w:val="1"/>
      <w:numFmt w:val="bullet"/>
      <w:lvlText w:val=""/>
      <w:lvlJc w:val="left"/>
      <w:pPr>
        <w:ind w:left="360" w:hanging="360"/>
      </w:pPr>
      <w:rPr>
        <w:rFonts w:ascii="Symbol" w:hAnsi="Symbol" w:hint="default"/>
      </w:rPr>
    </w:lvl>
    <w:lvl w:ilvl="1" w:tplc="A1967DA8">
      <w:start w:val="1"/>
      <w:numFmt w:val="bullet"/>
      <w:lvlText w:val="-"/>
      <w:lvlJc w:val="left"/>
      <w:pPr>
        <w:ind w:left="810" w:hanging="360"/>
      </w:pPr>
      <w:rPr>
        <w:rFonts w:ascii="Times New Roman" w:eastAsia="Times New Roman" w:hAnsi="Times New Roman" w:cs="Times New Roman"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14" w15:restartNumberingAfterBreak="0">
    <w:nsid w:val="04DD50DB"/>
    <w:multiLevelType w:val="hybridMultilevel"/>
    <w:tmpl w:val="5C7C994A"/>
    <w:lvl w:ilvl="0" w:tplc="04090001">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15" w15:restartNumberingAfterBreak="0">
    <w:nsid w:val="092162B5"/>
    <w:multiLevelType w:val="hybridMultilevel"/>
    <w:tmpl w:val="063EBE80"/>
    <w:lvl w:ilvl="0" w:tplc="A1967DA8">
      <w:start w:val="1"/>
      <w:numFmt w:val="bullet"/>
      <w:lvlText w:val="-"/>
      <w:lvlJc w:val="left"/>
      <w:pPr>
        <w:ind w:left="720" w:hanging="360"/>
      </w:pPr>
      <w:rPr>
        <w:rFonts w:ascii="Times New Roman" w:eastAsia="Times New Roman" w:hAnsi="Times New Roman" w:cs="Times New Roman"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6" w15:restartNumberingAfterBreak="0">
    <w:nsid w:val="22560551"/>
    <w:multiLevelType w:val="hybridMultilevel"/>
    <w:tmpl w:val="33D01484"/>
    <w:lvl w:ilvl="0" w:tplc="A1967DA8">
      <w:start w:val="1"/>
      <w:numFmt w:val="bullet"/>
      <w:lvlText w:val="-"/>
      <w:lvlJc w:val="left"/>
      <w:pPr>
        <w:ind w:left="720" w:hanging="360"/>
      </w:pPr>
      <w:rPr>
        <w:rFonts w:ascii="Times New Roman" w:eastAsia="Times New Roman" w:hAnsi="Times New Roman" w:cs="Times New Roman"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7" w15:restartNumberingAfterBreak="0">
    <w:nsid w:val="24AF0692"/>
    <w:multiLevelType w:val="hybridMultilevel"/>
    <w:tmpl w:val="11E6F4D2"/>
    <w:lvl w:ilvl="0" w:tplc="04090001">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18" w15:restartNumberingAfterBreak="0">
    <w:nsid w:val="2B3B2C6E"/>
    <w:multiLevelType w:val="hybridMultilevel"/>
    <w:tmpl w:val="A9384290"/>
    <w:lvl w:ilvl="0" w:tplc="A1967DA8">
      <w:start w:val="1"/>
      <w:numFmt w:val="bullet"/>
      <w:lvlText w:val="-"/>
      <w:lvlJc w:val="left"/>
      <w:pPr>
        <w:ind w:left="360" w:hanging="360"/>
      </w:pPr>
      <w:rPr>
        <w:rFonts w:ascii="Times New Roman" w:eastAsia="Times New Roman" w:hAnsi="Times New Roman" w:cs="Times New Roman"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19" w15:restartNumberingAfterBreak="0">
    <w:nsid w:val="419B0B23"/>
    <w:multiLevelType w:val="multilevel"/>
    <w:tmpl w:val="E654D40E"/>
    <w:lvl w:ilvl="0">
      <w:start w:val="1"/>
      <w:numFmt w:val="decimal"/>
      <w:lvlText w:val="%1."/>
      <w:lvlJc w:val="left"/>
      <w:pPr>
        <w:ind w:left="360" w:hanging="360"/>
      </w:pPr>
    </w:lvl>
    <w:lvl w:ilvl="1">
      <w:start w:val="2"/>
      <w:numFmt w:val="decimal"/>
      <w:isLgl/>
      <w:lvlText w:val="%1.%2"/>
      <w:lvlJc w:val="left"/>
      <w:pPr>
        <w:ind w:left="720" w:hanging="360"/>
      </w:pPr>
      <w:rPr>
        <w:rFonts w:hint="default"/>
        <w:i w:val="0"/>
        <w:color w:val="auto"/>
      </w:rPr>
    </w:lvl>
    <w:lvl w:ilvl="2">
      <w:start w:val="1"/>
      <w:numFmt w:val="decimal"/>
      <w:isLgl/>
      <w:lvlText w:val="%1.%2.%3"/>
      <w:lvlJc w:val="left"/>
      <w:pPr>
        <w:ind w:left="1440" w:hanging="720"/>
      </w:pPr>
      <w:rPr>
        <w:rFonts w:hint="default"/>
        <w:i w:val="0"/>
        <w:color w:val="auto"/>
      </w:rPr>
    </w:lvl>
    <w:lvl w:ilvl="3">
      <w:start w:val="1"/>
      <w:numFmt w:val="decimal"/>
      <w:isLgl/>
      <w:lvlText w:val="%1.%2.%3.%4"/>
      <w:lvlJc w:val="left"/>
      <w:pPr>
        <w:ind w:left="1800" w:hanging="720"/>
      </w:pPr>
      <w:rPr>
        <w:rFonts w:hint="default"/>
        <w:i w:val="0"/>
        <w:color w:val="auto"/>
      </w:rPr>
    </w:lvl>
    <w:lvl w:ilvl="4">
      <w:start w:val="1"/>
      <w:numFmt w:val="decimal"/>
      <w:isLgl/>
      <w:lvlText w:val="%1.%2.%3.%4.%5"/>
      <w:lvlJc w:val="left"/>
      <w:pPr>
        <w:ind w:left="2520" w:hanging="1080"/>
      </w:pPr>
      <w:rPr>
        <w:rFonts w:hint="default"/>
        <w:i w:val="0"/>
        <w:color w:val="auto"/>
      </w:rPr>
    </w:lvl>
    <w:lvl w:ilvl="5">
      <w:start w:val="1"/>
      <w:numFmt w:val="decimal"/>
      <w:isLgl/>
      <w:lvlText w:val="%1.%2.%3.%4.%5.%6"/>
      <w:lvlJc w:val="left"/>
      <w:pPr>
        <w:ind w:left="2880" w:hanging="1080"/>
      </w:pPr>
      <w:rPr>
        <w:rFonts w:hint="default"/>
        <w:i w:val="0"/>
        <w:color w:val="auto"/>
      </w:rPr>
    </w:lvl>
    <w:lvl w:ilvl="6">
      <w:start w:val="1"/>
      <w:numFmt w:val="decimal"/>
      <w:isLgl/>
      <w:lvlText w:val="%1.%2.%3.%4.%5.%6.%7"/>
      <w:lvlJc w:val="left"/>
      <w:pPr>
        <w:ind w:left="3600" w:hanging="1440"/>
      </w:pPr>
      <w:rPr>
        <w:rFonts w:hint="default"/>
        <w:i w:val="0"/>
        <w:color w:val="auto"/>
      </w:rPr>
    </w:lvl>
    <w:lvl w:ilvl="7">
      <w:start w:val="1"/>
      <w:numFmt w:val="decimal"/>
      <w:isLgl/>
      <w:lvlText w:val="%1.%2.%3.%4.%5.%6.%7.%8"/>
      <w:lvlJc w:val="left"/>
      <w:pPr>
        <w:ind w:left="3960" w:hanging="1440"/>
      </w:pPr>
      <w:rPr>
        <w:rFonts w:hint="default"/>
        <w:i w:val="0"/>
        <w:color w:val="auto"/>
      </w:rPr>
    </w:lvl>
    <w:lvl w:ilvl="8">
      <w:start w:val="1"/>
      <w:numFmt w:val="decimal"/>
      <w:isLgl/>
      <w:lvlText w:val="%1.%2.%3.%4.%5.%6.%7.%8.%9"/>
      <w:lvlJc w:val="left"/>
      <w:pPr>
        <w:ind w:left="4680" w:hanging="1800"/>
      </w:pPr>
      <w:rPr>
        <w:rFonts w:hint="default"/>
        <w:i w:val="0"/>
        <w:color w:val="auto"/>
      </w:rPr>
    </w:lvl>
  </w:abstractNum>
  <w:abstractNum w:abstractNumId="20" w15:restartNumberingAfterBreak="0">
    <w:nsid w:val="452F6B2D"/>
    <w:multiLevelType w:val="hybridMultilevel"/>
    <w:tmpl w:val="E3CA5CFE"/>
    <w:lvl w:ilvl="0" w:tplc="A1967DA8">
      <w:start w:val="1"/>
      <w:numFmt w:val="bullet"/>
      <w:lvlText w:val="-"/>
      <w:lvlJc w:val="left"/>
      <w:pPr>
        <w:ind w:left="720" w:hanging="360"/>
      </w:pPr>
      <w:rPr>
        <w:rFonts w:ascii="Times New Roman" w:eastAsia="Times New Roman" w:hAnsi="Times New Roman" w:cs="Times New Roman"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1" w15:restartNumberingAfterBreak="0">
    <w:nsid w:val="461553F2"/>
    <w:multiLevelType w:val="hybridMultilevel"/>
    <w:tmpl w:val="CAC80B6C"/>
    <w:lvl w:ilvl="0" w:tplc="0409000F">
      <w:start w:val="4"/>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22" w15:restartNumberingAfterBreak="0">
    <w:nsid w:val="490F105C"/>
    <w:multiLevelType w:val="hybridMultilevel"/>
    <w:tmpl w:val="AB4E81C2"/>
    <w:lvl w:ilvl="0" w:tplc="A1967DA8">
      <w:start w:val="1"/>
      <w:numFmt w:val="bullet"/>
      <w:lvlText w:val="-"/>
      <w:lvlJc w:val="left"/>
      <w:pPr>
        <w:ind w:left="720" w:hanging="360"/>
      </w:pPr>
      <w:rPr>
        <w:rFonts w:ascii="Times New Roman" w:eastAsia="Times New Roman" w:hAnsi="Times New Roman" w:cs="Times New Roman"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3" w15:restartNumberingAfterBreak="0">
    <w:nsid w:val="5C8B1D8C"/>
    <w:multiLevelType w:val="hybridMultilevel"/>
    <w:tmpl w:val="7840B290"/>
    <w:lvl w:ilvl="0" w:tplc="04090001">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24" w15:restartNumberingAfterBreak="0">
    <w:nsid w:val="603C17EF"/>
    <w:multiLevelType w:val="hybridMultilevel"/>
    <w:tmpl w:val="C5A49E8E"/>
    <w:lvl w:ilvl="0" w:tplc="04090001">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25" w15:restartNumberingAfterBreak="0">
    <w:nsid w:val="67FE53FF"/>
    <w:multiLevelType w:val="hybridMultilevel"/>
    <w:tmpl w:val="4F1C7A68"/>
    <w:lvl w:ilvl="0" w:tplc="04090001">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26" w15:restartNumberingAfterBreak="0">
    <w:nsid w:val="6A51633A"/>
    <w:multiLevelType w:val="hybridMultilevel"/>
    <w:tmpl w:val="D05C0B82"/>
    <w:lvl w:ilvl="0" w:tplc="A1967DA8">
      <w:start w:val="1"/>
      <w:numFmt w:val="bullet"/>
      <w:lvlText w:val="-"/>
      <w:lvlJc w:val="left"/>
      <w:pPr>
        <w:ind w:left="720" w:hanging="360"/>
      </w:pPr>
      <w:rPr>
        <w:rFonts w:ascii="Times New Roman" w:eastAsia="Times New Roman" w:hAnsi="Times New Roman" w:cs="Times New Roman" w:hint="default"/>
      </w:rPr>
    </w:lvl>
    <w:lvl w:ilvl="1" w:tplc="A1967DA8">
      <w:start w:val="1"/>
      <w:numFmt w:val="bullet"/>
      <w:lvlText w:val="-"/>
      <w:lvlJc w:val="left"/>
      <w:pPr>
        <w:ind w:left="1170" w:hanging="360"/>
      </w:pPr>
      <w:rPr>
        <w:rFonts w:ascii="Times New Roman" w:eastAsia="Times New Roman" w:hAnsi="Times New Roman" w:cs="Times New Roman"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num w:numId="1">
    <w:abstractNumId w:val="13"/>
  </w:num>
  <w:num w:numId="2">
    <w:abstractNumId w:val="19"/>
  </w:num>
  <w:num w:numId="3">
    <w:abstractNumId w:val="1"/>
  </w:num>
  <w:num w:numId="4">
    <w:abstractNumId w:val="2"/>
  </w:num>
  <w:num w:numId="5">
    <w:abstractNumId w:val="10"/>
  </w:num>
  <w:num w:numId="6">
    <w:abstractNumId w:val="7"/>
  </w:num>
  <w:num w:numId="7">
    <w:abstractNumId w:val="0"/>
  </w:num>
  <w:num w:numId="8">
    <w:abstractNumId w:val="4"/>
  </w:num>
  <w:num w:numId="9">
    <w:abstractNumId w:val="5"/>
  </w:num>
  <w:num w:numId="10">
    <w:abstractNumId w:val="12"/>
  </w:num>
  <w:num w:numId="11">
    <w:abstractNumId w:val="8"/>
  </w:num>
  <w:num w:numId="12">
    <w:abstractNumId w:val="3"/>
  </w:num>
  <w:num w:numId="13">
    <w:abstractNumId w:val="9"/>
  </w:num>
  <w:num w:numId="14">
    <w:abstractNumId w:val="6"/>
  </w:num>
  <w:num w:numId="15">
    <w:abstractNumId w:val="11"/>
  </w:num>
  <w:num w:numId="16">
    <w:abstractNumId w:val="23"/>
  </w:num>
  <w:num w:numId="17">
    <w:abstractNumId w:val="14"/>
  </w:num>
  <w:num w:numId="18">
    <w:abstractNumId w:val="17"/>
  </w:num>
  <w:num w:numId="19">
    <w:abstractNumId w:val="26"/>
  </w:num>
  <w:num w:numId="20">
    <w:abstractNumId w:val="25"/>
  </w:num>
  <w:num w:numId="21">
    <w:abstractNumId w:val="18"/>
  </w:num>
  <w:num w:numId="22">
    <w:abstractNumId w:val="24"/>
  </w:num>
  <w:num w:numId="23">
    <w:abstractNumId w:val="15"/>
  </w:num>
  <w:num w:numId="24">
    <w:abstractNumId w:val="20"/>
  </w:num>
  <w:num w:numId="25">
    <w:abstractNumId w:val="16"/>
  </w:num>
  <w:num w:numId="26">
    <w:abstractNumId w:val="22"/>
  </w:num>
  <w:num w:numId="27">
    <w:abstractNumId w:val="21"/>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sl="http://schemas.openxmlformats.org/schemaLibrary/2006/main" mc:Ignorable="w14 w15 w16se w16cid">
  <w:zoom w:percent="120"/>
  <w:proofState w:grammar="clean"/>
  <w:defaultTabStop w:val="720"/>
  <w:characterSpacingControl w:val="doNotCompress"/>
  <w:hdrShapeDefaults>
    <o:shapedefaults v:ext="edit" spidmax="8193"/>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1A0036"/>
    <w:rsid w:val="000021B6"/>
    <w:rsid w:val="00020AE5"/>
    <w:rsid w:val="00024CDB"/>
    <w:rsid w:val="00026EEA"/>
    <w:rsid w:val="0006365A"/>
    <w:rsid w:val="00070103"/>
    <w:rsid w:val="00082F95"/>
    <w:rsid w:val="000B16F7"/>
    <w:rsid w:val="000B74E7"/>
    <w:rsid w:val="000F5E99"/>
    <w:rsid w:val="001263D6"/>
    <w:rsid w:val="00177641"/>
    <w:rsid w:val="001A0036"/>
    <w:rsid w:val="001A1D9D"/>
    <w:rsid w:val="001A67E1"/>
    <w:rsid w:val="001D3694"/>
    <w:rsid w:val="001F7C28"/>
    <w:rsid w:val="002264B1"/>
    <w:rsid w:val="00232FE8"/>
    <w:rsid w:val="00271695"/>
    <w:rsid w:val="002E0739"/>
    <w:rsid w:val="003412BE"/>
    <w:rsid w:val="00363B80"/>
    <w:rsid w:val="003875F4"/>
    <w:rsid w:val="003B2407"/>
    <w:rsid w:val="003E617C"/>
    <w:rsid w:val="0041750C"/>
    <w:rsid w:val="00460097"/>
    <w:rsid w:val="004A247F"/>
    <w:rsid w:val="004B4754"/>
    <w:rsid w:val="004E3FB1"/>
    <w:rsid w:val="004F4F82"/>
    <w:rsid w:val="00525078"/>
    <w:rsid w:val="005522CA"/>
    <w:rsid w:val="00580AF9"/>
    <w:rsid w:val="005879B4"/>
    <w:rsid w:val="005F2874"/>
    <w:rsid w:val="006C459F"/>
    <w:rsid w:val="00710C04"/>
    <w:rsid w:val="00723059"/>
    <w:rsid w:val="00736EF6"/>
    <w:rsid w:val="007D0058"/>
    <w:rsid w:val="007E5F6F"/>
    <w:rsid w:val="007E6612"/>
    <w:rsid w:val="007F4F54"/>
    <w:rsid w:val="008137F5"/>
    <w:rsid w:val="00837A75"/>
    <w:rsid w:val="00992C69"/>
    <w:rsid w:val="009C33DE"/>
    <w:rsid w:val="009F5E8E"/>
    <w:rsid w:val="00A225F8"/>
    <w:rsid w:val="00A53079"/>
    <w:rsid w:val="00A65721"/>
    <w:rsid w:val="00A732C7"/>
    <w:rsid w:val="00AA729C"/>
    <w:rsid w:val="00AC4494"/>
    <w:rsid w:val="00B00DAC"/>
    <w:rsid w:val="00B61DC0"/>
    <w:rsid w:val="00B924A7"/>
    <w:rsid w:val="00BB54F6"/>
    <w:rsid w:val="00BC3D3F"/>
    <w:rsid w:val="00BE1143"/>
    <w:rsid w:val="00C51C37"/>
    <w:rsid w:val="00C60F3C"/>
    <w:rsid w:val="00C805A9"/>
    <w:rsid w:val="00C92AD5"/>
    <w:rsid w:val="00CB3C67"/>
    <w:rsid w:val="00CE46CC"/>
    <w:rsid w:val="00CE67D2"/>
    <w:rsid w:val="00DB02FC"/>
    <w:rsid w:val="00DB5D3F"/>
    <w:rsid w:val="00DD0FCE"/>
    <w:rsid w:val="00E1616E"/>
    <w:rsid w:val="00E22D9D"/>
    <w:rsid w:val="00E261E0"/>
    <w:rsid w:val="00E4678E"/>
    <w:rsid w:val="00EC0C36"/>
    <w:rsid w:val="00ED3229"/>
    <w:rsid w:val="00F1652F"/>
    <w:rsid w:val="00F374E7"/>
    <w:rsid w:val="00F55861"/>
    <w:rsid w:val="00FA19D0"/>
    <w:rsid w:val="00FD1235"/>
    <w:rsid w:val="00FF192F"/>
  </w:rsids>
  <m:mathPr>
    <m:mathFont m:val="Cambria Math"/>
    <m:brkBin m:val="before"/>
    <m:brkBinSub m:val="--"/>
    <m:smallFrac m:val="0"/>
    <m:dispDef/>
    <m:lMargin m:val="0"/>
    <m:rMargin m:val="0"/>
    <m:defJc m:val="centerGroup"/>
    <m:wrapIndent m:val="1440"/>
    <m:intLim m:val="subSup"/>
    <m:naryLim m:val="undOvr"/>
  </m:mathPr>
  <w:themeFontLang w:val="en-US"/>
  <w:clrSchemeMapping w:bg1="light1" w:t1="dark1" w:bg2="light2" w:t2="dark2" w:accent1="accent1" w:accent2="accent2" w:accent3="accent3" w:accent4="accent4" w:accent5="accent5" w:accent6="accent6" w:hyperlink="hyperlink" w:followedHyperlink="followedHyperlink"/>
  <w:shapeDefaults>
    <o:shapedefaults v:ext="edit" spidmax="8193"/>
    <o:shapelayout v:ext="edit">
      <o:idmap v:ext="edit" data="1"/>
    </o:shapelayout>
  </w:shapeDefaults>
  <w:decimalSymbol w:val="."/>
  <w:listSeparator w:val=","/>
  <w14:docId w14:val="01F5398F"/>
  <w15:docId w15:val="{536C7104-F04A-41EE-BCB9-F4CE7A147C73}"/>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docDefaults>
    <w:rPrDefault>
      <w:rPr>
        <w:rFonts w:ascii="Calibri" w:eastAsia="Calibri" w:hAnsi="Calibri" w:cs="SimSun"/>
        <w:sz w:val="22"/>
        <w:szCs w:val="22"/>
        <w:lang w:val="en-US" w:eastAsia="en-US" w:bidi="ar-SA"/>
      </w:rPr>
    </w:rPrDefault>
    <w:pPrDefault>
      <w:pPr>
        <w:spacing w:after="160" w:line="259" w:lineRule="auto"/>
      </w:pPr>
    </w:pPrDefault>
  </w:docDefaults>
  <w:latentStyles w:defLockedState="0" w:defUIPriority="99" w:defSemiHidden="0" w:defUnhideWhenUsed="0" w:defQFormat="0" w:count="375">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iPriority="0"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iPriority="0"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iPriority="0"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atentStyles>
  <w:style w:type="paragraph" w:default="1" w:styleId="Normal">
    <w:name w:val="Normal"/>
    <w:qFormat/>
    <w:pPr>
      <w:spacing w:after="0" w:line="240" w:lineRule="auto"/>
    </w:pPr>
    <w:rPr>
      <w:rFonts w:ascii="Times New Roman" w:eastAsia="Times New Roman" w:hAnsi="Times New Roman" w:cs="Times New Roman"/>
      <w:sz w:val="24"/>
      <w:szCs w:val="24"/>
      <w:lang w:val="sq-AL"/>
    </w:rPr>
  </w:style>
  <w:style w:type="paragraph" w:styleId="Heading2">
    <w:name w:val="heading 2"/>
    <w:basedOn w:val="Normal"/>
    <w:next w:val="Normal"/>
    <w:link w:val="Heading2Char"/>
    <w:uiPriority w:val="9"/>
    <w:unhideWhenUsed/>
    <w:qFormat/>
    <w:pPr>
      <w:keepNext/>
      <w:spacing w:before="240" w:after="60"/>
      <w:outlineLvl w:val="1"/>
    </w:pPr>
    <w:rPr>
      <w:rFonts w:ascii="Arial" w:hAnsi="Arial" w:cs="Arial"/>
      <w:b/>
      <w:bCs/>
      <w:i/>
      <w:iCs/>
      <w:sz w:val="28"/>
      <w:szCs w:val="28"/>
    </w:rPr>
  </w:style>
  <w:style w:type="paragraph" w:styleId="Heading4">
    <w:name w:val="heading 4"/>
    <w:basedOn w:val="Normal"/>
    <w:next w:val="Normal"/>
    <w:link w:val="Heading4Char"/>
    <w:uiPriority w:val="9"/>
    <w:semiHidden/>
    <w:unhideWhenUsed/>
    <w:qFormat/>
    <w:pPr>
      <w:keepNext/>
      <w:keepLines/>
      <w:spacing w:before="40"/>
      <w:outlineLvl w:val="3"/>
    </w:pPr>
    <w:rPr>
      <w:rFonts w:ascii="Calibri Light" w:eastAsia="SimSun" w:hAnsi="Calibri Light" w:cs="SimSun"/>
      <w:i/>
      <w:iCs/>
      <w:color w:val="2E74B5"/>
    </w:rPr>
  </w:style>
  <w:style w:type="paragraph" w:styleId="Heading5">
    <w:name w:val="heading 5"/>
    <w:basedOn w:val="Normal"/>
    <w:next w:val="Normal"/>
    <w:link w:val="Heading5Char"/>
    <w:uiPriority w:val="9"/>
    <w:semiHidden/>
    <w:unhideWhenUsed/>
    <w:qFormat/>
    <w:pPr>
      <w:spacing w:before="240" w:after="60"/>
      <w:outlineLvl w:val="4"/>
    </w:pPr>
    <w:rPr>
      <w:rFonts w:ascii="Calibri" w:hAnsi="Calibri"/>
      <w:b/>
      <w:bCs/>
      <w:i/>
      <w:iCs/>
      <w:sz w:val="26"/>
      <w:szCs w:val="26"/>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2Char">
    <w:name w:val="Heading 2 Char"/>
    <w:basedOn w:val="DefaultParagraphFont"/>
    <w:link w:val="Heading2"/>
    <w:rPr>
      <w:rFonts w:ascii="Arial" w:eastAsia="Times New Roman" w:hAnsi="Arial" w:cs="Arial"/>
      <w:b/>
      <w:bCs/>
      <w:i/>
      <w:iCs/>
      <w:sz w:val="28"/>
      <w:szCs w:val="28"/>
    </w:rPr>
  </w:style>
  <w:style w:type="character" w:customStyle="1" w:styleId="Heading4Char">
    <w:name w:val="Heading 4 Char"/>
    <w:basedOn w:val="DefaultParagraphFont"/>
    <w:link w:val="Heading4"/>
    <w:uiPriority w:val="9"/>
    <w:rPr>
      <w:rFonts w:ascii="Calibri Light" w:eastAsia="SimSun" w:hAnsi="Calibri Light" w:cs="SimSun"/>
      <w:i/>
      <w:iCs/>
      <w:color w:val="2E74B5"/>
      <w:sz w:val="24"/>
      <w:szCs w:val="24"/>
    </w:rPr>
  </w:style>
  <w:style w:type="paragraph" w:styleId="BodyText">
    <w:name w:val="Body Text"/>
    <w:basedOn w:val="Normal"/>
    <w:link w:val="BodyTextChar"/>
    <w:pPr>
      <w:spacing w:after="120"/>
    </w:pPr>
    <w:rPr>
      <w:lang w:val="en-GB"/>
    </w:rPr>
  </w:style>
  <w:style w:type="character" w:customStyle="1" w:styleId="BodyTextChar">
    <w:name w:val="Body Text Char"/>
    <w:basedOn w:val="DefaultParagraphFont"/>
    <w:link w:val="BodyText"/>
    <w:rPr>
      <w:rFonts w:ascii="Times New Roman" w:eastAsia="Times New Roman" w:hAnsi="Times New Roman" w:cs="Times New Roman"/>
      <w:sz w:val="24"/>
      <w:szCs w:val="24"/>
      <w:lang w:val="en-GB"/>
    </w:rPr>
  </w:style>
  <w:style w:type="paragraph" w:styleId="ListParagraph">
    <w:name w:val="List Paragraph"/>
    <w:basedOn w:val="Normal"/>
    <w:link w:val="ListParagraphChar"/>
    <w:uiPriority w:val="34"/>
    <w:qFormat/>
    <w:pPr>
      <w:ind w:left="720"/>
    </w:pPr>
  </w:style>
  <w:style w:type="paragraph" w:styleId="Footer">
    <w:name w:val="footer"/>
    <w:basedOn w:val="Normal"/>
    <w:link w:val="FooterChar"/>
    <w:uiPriority w:val="99"/>
    <w:pPr>
      <w:tabs>
        <w:tab w:val="center" w:pos="4680"/>
        <w:tab w:val="right" w:pos="9360"/>
      </w:tabs>
    </w:pPr>
  </w:style>
  <w:style w:type="character" w:customStyle="1" w:styleId="FooterChar">
    <w:name w:val="Footer Char"/>
    <w:basedOn w:val="DefaultParagraphFont"/>
    <w:link w:val="Footer"/>
    <w:uiPriority w:val="99"/>
    <w:rPr>
      <w:rFonts w:ascii="Times New Roman" w:eastAsia="Times New Roman" w:hAnsi="Times New Roman" w:cs="Times New Roman"/>
      <w:sz w:val="24"/>
      <w:szCs w:val="24"/>
    </w:rPr>
  </w:style>
  <w:style w:type="character" w:styleId="Hyperlink">
    <w:name w:val="Hyperlink"/>
    <w:uiPriority w:val="99"/>
    <w:rPr>
      <w:color w:val="0563C1"/>
      <w:u w:val="single"/>
    </w:rPr>
  </w:style>
  <w:style w:type="paragraph" w:styleId="NoSpacing">
    <w:name w:val="No Spacing"/>
    <w:uiPriority w:val="1"/>
    <w:qFormat/>
    <w:pPr>
      <w:spacing w:after="0" w:line="240" w:lineRule="auto"/>
    </w:pPr>
    <w:rPr>
      <w:rFonts w:ascii="Times New Roman" w:eastAsia="Times New Roman" w:hAnsi="Times New Roman" w:cs="Times New Roman"/>
      <w:sz w:val="24"/>
      <w:szCs w:val="24"/>
    </w:rPr>
  </w:style>
  <w:style w:type="character" w:styleId="CommentReference">
    <w:name w:val="annotation reference"/>
    <w:uiPriority w:val="99"/>
    <w:rPr>
      <w:sz w:val="16"/>
      <w:szCs w:val="16"/>
    </w:rPr>
  </w:style>
  <w:style w:type="paragraph" w:styleId="CommentText">
    <w:name w:val="annotation text"/>
    <w:basedOn w:val="Normal"/>
    <w:link w:val="CommentTextChar"/>
    <w:rPr>
      <w:sz w:val="20"/>
      <w:szCs w:val="20"/>
    </w:rPr>
  </w:style>
  <w:style w:type="character" w:customStyle="1" w:styleId="CommentTextChar">
    <w:name w:val="Comment Text Char"/>
    <w:basedOn w:val="DefaultParagraphFont"/>
    <w:link w:val="CommentText"/>
    <w:rPr>
      <w:rFonts w:ascii="Times New Roman" w:eastAsia="Times New Roman" w:hAnsi="Times New Roman" w:cs="Times New Roman"/>
      <w:sz w:val="20"/>
      <w:szCs w:val="20"/>
    </w:rPr>
  </w:style>
  <w:style w:type="paragraph" w:styleId="BalloonText">
    <w:name w:val="Balloon Text"/>
    <w:basedOn w:val="Normal"/>
    <w:link w:val="BalloonTextChar"/>
    <w:uiPriority w:val="99"/>
    <w:rPr>
      <w:rFonts w:ascii="Segoe UI" w:hAnsi="Segoe UI" w:cs="Segoe UI"/>
      <w:sz w:val="18"/>
      <w:szCs w:val="18"/>
    </w:rPr>
  </w:style>
  <w:style w:type="character" w:customStyle="1" w:styleId="BalloonTextChar">
    <w:name w:val="Balloon Text Char"/>
    <w:basedOn w:val="DefaultParagraphFont"/>
    <w:link w:val="BalloonText"/>
    <w:uiPriority w:val="99"/>
    <w:rPr>
      <w:rFonts w:ascii="Segoe UI" w:eastAsia="Times New Roman" w:hAnsi="Segoe UI" w:cs="Segoe UI"/>
      <w:sz w:val="18"/>
      <w:szCs w:val="18"/>
    </w:rPr>
  </w:style>
  <w:style w:type="paragraph" w:styleId="Header">
    <w:name w:val="header"/>
    <w:basedOn w:val="Normal"/>
    <w:link w:val="HeaderChar"/>
    <w:uiPriority w:val="99"/>
    <w:pPr>
      <w:tabs>
        <w:tab w:val="center" w:pos="4680"/>
        <w:tab w:val="right" w:pos="9360"/>
      </w:tabs>
    </w:pPr>
  </w:style>
  <w:style w:type="character" w:customStyle="1" w:styleId="HeaderChar">
    <w:name w:val="Header Char"/>
    <w:basedOn w:val="DefaultParagraphFont"/>
    <w:link w:val="Header"/>
    <w:uiPriority w:val="99"/>
    <w:rPr>
      <w:rFonts w:ascii="Times New Roman" w:eastAsia="Times New Roman" w:hAnsi="Times New Roman" w:cs="Times New Roman"/>
      <w:sz w:val="24"/>
      <w:szCs w:val="24"/>
    </w:rPr>
  </w:style>
  <w:style w:type="paragraph" w:styleId="BodyTextIndent3">
    <w:name w:val="Body Text Indent 3"/>
    <w:basedOn w:val="Normal"/>
    <w:link w:val="BodyTextIndent3Char"/>
    <w:pPr>
      <w:spacing w:after="120"/>
      <w:ind w:left="360"/>
    </w:pPr>
    <w:rPr>
      <w:sz w:val="16"/>
      <w:szCs w:val="16"/>
    </w:rPr>
  </w:style>
  <w:style w:type="character" w:customStyle="1" w:styleId="BodyTextIndent3Char">
    <w:name w:val="Body Text Indent 3 Char"/>
    <w:basedOn w:val="DefaultParagraphFont"/>
    <w:link w:val="BodyTextIndent3"/>
    <w:rPr>
      <w:rFonts w:ascii="Times New Roman" w:eastAsia="Times New Roman" w:hAnsi="Times New Roman" w:cs="Times New Roman"/>
      <w:sz w:val="16"/>
      <w:szCs w:val="16"/>
    </w:rPr>
  </w:style>
  <w:style w:type="table" w:styleId="TableGrid">
    <w:name w:val="Table Grid"/>
    <w:basedOn w:val="TableNormal"/>
    <w:uiPriority w:val="39"/>
    <w:pPr>
      <w:spacing w:after="0" w:line="240" w:lineRule="auto"/>
    </w:pPr>
    <w:rPr>
      <w:lang w:val="de-AT"/>
    </w:rPr>
    <w:tblP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
  </w:style>
  <w:style w:type="character" w:customStyle="1" w:styleId="cf01">
    <w:name w:val="cf01"/>
    <w:rPr>
      <w:rFonts w:ascii="Segoe UI" w:eastAsia="Calibri" w:hAnsi="Segoe UI" w:cs="Segoe UI" w:hint="default"/>
      <w:sz w:val="18"/>
      <w:szCs w:val="18"/>
    </w:rPr>
  </w:style>
  <w:style w:type="character" w:customStyle="1" w:styleId="ListParagraphChar">
    <w:name w:val="List Paragraph Char"/>
    <w:link w:val="ListParagraph"/>
    <w:uiPriority w:val="34"/>
    <w:qFormat/>
    <w:rPr>
      <w:rFonts w:ascii="Times New Roman" w:eastAsia="Times New Roman" w:hAnsi="Times New Roman" w:cs="Times New Roman"/>
      <w:sz w:val="24"/>
      <w:szCs w:val="24"/>
    </w:rPr>
  </w:style>
  <w:style w:type="paragraph" w:styleId="Revision">
    <w:name w:val="Revision"/>
    <w:uiPriority w:val="99"/>
    <w:pPr>
      <w:spacing w:after="0" w:line="240" w:lineRule="auto"/>
    </w:pPr>
    <w:rPr>
      <w:rFonts w:ascii="Times New Roman" w:eastAsia="Times New Roman" w:hAnsi="Times New Roman" w:cs="Times New Roman"/>
      <w:sz w:val="24"/>
      <w:szCs w:val="24"/>
    </w:rPr>
  </w:style>
  <w:style w:type="character" w:customStyle="1" w:styleId="Heading5Char">
    <w:name w:val="Heading 5 Char"/>
    <w:basedOn w:val="DefaultParagraphFont"/>
    <w:link w:val="Heading5"/>
    <w:rPr>
      <w:rFonts w:eastAsia="Times New Roman" w:cs="Times New Roman"/>
      <w:b/>
      <w:bCs/>
      <w:i/>
      <w:iCs/>
      <w:sz w:val="26"/>
      <w:szCs w:val="26"/>
      <w:lang w:val="sq-AL"/>
    </w:rPr>
  </w:style>
  <w:style w:type="character" w:customStyle="1" w:styleId="markedcontent">
    <w:name w:val="markedcontent"/>
    <w:basedOn w:val="DefaultParagraphFont"/>
  </w:style>
  <w:style w:type="character" w:customStyle="1" w:styleId="fontstyle01">
    <w:name w:val="fontstyle01"/>
    <w:basedOn w:val="DefaultParagraphFont"/>
    <w:rPr>
      <w:rFonts w:ascii="Courier" w:hAnsi="Courier" w:hint="default"/>
      <w:b w:val="0"/>
      <w:bCs w:val="0"/>
      <w:i w:val="0"/>
      <w:iCs w:val="0"/>
      <w:color w:val="000000"/>
      <w:sz w:val="26"/>
      <w:szCs w:val="26"/>
    </w:rPr>
  </w:style>
  <w:style w:type="paragraph" w:styleId="CommentSubject">
    <w:name w:val="annotation subject"/>
    <w:basedOn w:val="CommentText"/>
    <w:next w:val="CommentText"/>
    <w:link w:val="CommentSubjectChar"/>
    <w:uiPriority w:val="99"/>
    <w:rPr>
      <w:b/>
      <w:bCs/>
    </w:rPr>
  </w:style>
  <w:style w:type="character" w:customStyle="1" w:styleId="CommentSubjectChar">
    <w:name w:val="Comment Subject Char"/>
    <w:basedOn w:val="CommentTextChar"/>
    <w:link w:val="CommentSubject"/>
    <w:uiPriority w:val="99"/>
    <w:rPr>
      <w:rFonts w:ascii="Times New Roman" w:eastAsia="Times New Roman" w:hAnsi="Times New Roman" w:cs="Times New Roman"/>
      <w:b/>
      <w:bCs/>
      <w:sz w:val="20"/>
      <w:szCs w:val="20"/>
    </w:rPr>
  </w:style>
  <w:style w:type="character" w:customStyle="1" w:styleId="fontstyle21">
    <w:name w:val="fontstyle21"/>
    <w:basedOn w:val="DefaultParagraphFont"/>
    <w:rsid w:val="00AA729C"/>
    <w:rPr>
      <w:rFonts w:ascii="Helvetica" w:hAnsi="Helvetica" w:hint="default"/>
      <w:b w:val="0"/>
      <w:bCs w:val="0"/>
      <w:i w:val="0"/>
      <w:iCs w:val="0"/>
      <w:color w:val="000000"/>
      <w:sz w:val="26"/>
      <w:szCs w:val="26"/>
    </w:rPr>
  </w:style>
  <w:style w:type="character" w:customStyle="1" w:styleId="fontstyle31">
    <w:name w:val="fontstyle31"/>
    <w:basedOn w:val="DefaultParagraphFont"/>
    <w:rsid w:val="00AA729C"/>
    <w:rPr>
      <w:rFonts w:ascii="Times-Bold" w:hAnsi="Times-Bold" w:hint="default"/>
      <w:b/>
      <w:bCs/>
      <w:i w:val="0"/>
      <w:iCs w:val="0"/>
      <w:color w:val="000000"/>
      <w:sz w:val="24"/>
      <w:szCs w:val="24"/>
    </w:rPr>
  </w:style>
  <w:style w:type="character" w:customStyle="1" w:styleId="UnresolvedMention1">
    <w:name w:val="Unresolved Mention1"/>
    <w:basedOn w:val="DefaultParagraphFont"/>
    <w:uiPriority w:val="99"/>
    <w:semiHidden/>
    <w:unhideWhenUsed/>
    <w:rsid w:val="00A53079"/>
    <w:rPr>
      <w:color w:val="605E5C"/>
      <w:shd w:val="clear" w:color="auto" w:fill="E1DFDD"/>
    </w:rPr>
  </w:style>
  <w:style w:type="paragraph" w:customStyle="1" w:styleId="yiv5705126719msonormal">
    <w:name w:val="yiv5705126719msonormal"/>
    <w:basedOn w:val="Normal"/>
    <w:rsid w:val="00E4678E"/>
    <w:pPr>
      <w:spacing w:before="100" w:beforeAutospacing="1" w:after="100" w:afterAutospacing="1"/>
    </w:pPr>
  </w:style>
  <w:style w:type="paragraph" w:styleId="Title">
    <w:name w:val="Title"/>
    <w:basedOn w:val="Normal"/>
    <w:link w:val="TitleChar"/>
    <w:uiPriority w:val="10"/>
    <w:qFormat/>
    <w:rsid w:val="00525078"/>
    <w:pPr>
      <w:jc w:val="center"/>
    </w:pPr>
    <w:rPr>
      <w:b/>
      <w:bCs/>
      <w:sz w:val="28"/>
      <w:szCs w:val="20"/>
      <w:lang w:val="en-GB"/>
    </w:rPr>
  </w:style>
  <w:style w:type="character" w:customStyle="1" w:styleId="TitleChar">
    <w:name w:val="Title Char"/>
    <w:basedOn w:val="DefaultParagraphFont"/>
    <w:link w:val="Title"/>
    <w:uiPriority w:val="10"/>
    <w:rsid w:val="00525078"/>
    <w:rPr>
      <w:rFonts w:ascii="Times New Roman" w:eastAsia="Times New Roman" w:hAnsi="Times New Roman" w:cs="Times New Roman"/>
      <w:b/>
      <w:bCs/>
      <w:sz w:val="28"/>
      <w:szCs w:val="20"/>
      <w:lang w:val="en-GB"/>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divs>
    <w:div w:id="111024227">
      <w:bodyDiv w:val="1"/>
      <w:marLeft w:val="0"/>
      <w:marRight w:val="0"/>
      <w:marTop w:val="0"/>
      <w:marBottom w:val="0"/>
      <w:divBdr>
        <w:top w:val="none" w:sz="0" w:space="0" w:color="auto"/>
        <w:left w:val="none" w:sz="0" w:space="0" w:color="auto"/>
        <w:bottom w:val="none" w:sz="0" w:space="0" w:color="auto"/>
        <w:right w:val="none" w:sz="0" w:space="0" w:color="auto"/>
      </w:divBdr>
    </w:div>
  </w:divs>
</w:webSettings>
</file>

<file path=word/_rels/document.xml.rels><?xml version="1.0" encoding="UTF-8" standalone="yes"?>
<Relationships xmlns="http://schemas.openxmlformats.org/package/2006/relationships"><Relationship Id="rId26" Type="http://schemas.openxmlformats.org/officeDocument/2006/relationships/customXml" Target="../customXml/item26.xml"/><Relationship Id="rId21" Type="http://schemas.openxmlformats.org/officeDocument/2006/relationships/customXml" Target="../customXml/item21.xml"/><Relationship Id="rId42" Type="http://schemas.openxmlformats.org/officeDocument/2006/relationships/customXml" Target="../customXml/item42.xml"/><Relationship Id="rId47" Type="http://schemas.openxmlformats.org/officeDocument/2006/relationships/customXml" Target="../customXml/item47.xml"/><Relationship Id="rId63" Type="http://schemas.openxmlformats.org/officeDocument/2006/relationships/image" Target="media/image10.jpg"/><Relationship Id="rId68" Type="http://schemas.openxmlformats.org/officeDocument/2006/relationships/image" Target="media/image15.jpeg"/><Relationship Id="rId2" Type="http://schemas.openxmlformats.org/officeDocument/2006/relationships/customXml" Target="../customXml/item2.xml"/><Relationship Id="rId16" Type="http://schemas.openxmlformats.org/officeDocument/2006/relationships/customXml" Target="../customXml/item16.xml"/><Relationship Id="rId29" Type="http://schemas.openxmlformats.org/officeDocument/2006/relationships/customXml" Target="../customXml/item29.xml"/><Relationship Id="rId11" Type="http://schemas.openxmlformats.org/officeDocument/2006/relationships/customXml" Target="../customXml/item11.xml"/><Relationship Id="rId24" Type="http://schemas.openxmlformats.org/officeDocument/2006/relationships/customXml" Target="../customXml/item24.xml"/><Relationship Id="rId32" Type="http://schemas.openxmlformats.org/officeDocument/2006/relationships/customXml" Target="../customXml/item32.xml"/><Relationship Id="rId37" Type="http://schemas.openxmlformats.org/officeDocument/2006/relationships/customXml" Target="../customXml/item37.xml"/><Relationship Id="rId40" Type="http://schemas.openxmlformats.org/officeDocument/2006/relationships/customXml" Target="../customXml/item40.xml"/><Relationship Id="rId45" Type="http://schemas.openxmlformats.org/officeDocument/2006/relationships/customXml" Target="../customXml/item45.xml"/><Relationship Id="rId53" Type="http://schemas.openxmlformats.org/officeDocument/2006/relationships/endnotes" Target="endnotes.xml"/><Relationship Id="rId58" Type="http://schemas.openxmlformats.org/officeDocument/2006/relationships/image" Target="media/image5.jpg"/><Relationship Id="rId66" Type="http://schemas.openxmlformats.org/officeDocument/2006/relationships/image" Target="media/image13.jpg"/><Relationship Id="rId74" Type="http://schemas.openxmlformats.org/officeDocument/2006/relationships/footer" Target="footer1.xml"/><Relationship Id="rId5" Type="http://schemas.openxmlformats.org/officeDocument/2006/relationships/customXml" Target="../customXml/item5.xml"/><Relationship Id="rId61" Type="http://schemas.openxmlformats.org/officeDocument/2006/relationships/image" Target="media/image8.jpg"/><Relationship Id="rId19" Type="http://schemas.openxmlformats.org/officeDocument/2006/relationships/customXml" Target="../customXml/item19.xml"/><Relationship Id="rId14" Type="http://schemas.openxmlformats.org/officeDocument/2006/relationships/customXml" Target="../customXml/item14.xml"/><Relationship Id="rId22" Type="http://schemas.openxmlformats.org/officeDocument/2006/relationships/customXml" Target="../customXml/item22.xml"/><Relationship Id="rId27" Type="http://schemas.openxmlformats.org/officeDocument/2006/relationships/customXml" Target="../customXml/item27.xml"/><Relationship Id="rId30" Type="http://schemas.openxmlformats.org/officeDocument/2006/relationships/customXml" Target="../customXml/item30.xml"/><Relationship Id="rId35" Type="http://schemas.openxmlformats.org/officeDocument/2006/relationships/customXml" Target="../customXml/item35.xml"/><Relationship Id="rId43" Type="http://schemas.openxmlformats.org/officeDocument/2006/relationships/customXml" Target="../customXml/item43.xml"/><Relationship Id="rId48" Type="http://schemas.openxmlformats.org/officeDocument/2006/relationships/numbering" Target="numbering.xml"/><Relationship Id="rId56" Type="http://schemas.openxmlformats.org/officeDocument/2006/relationships/image" Target="media/image3.jpg"/><Relationship Id="rId64" Type="http://schemas.openxmlformats.org/officeDocument/2006/relationships/image" Target="media/image11.jpg"/><Relationship Id="rId69" Type="http://schemas.openxmlformats.org/officeDocument/2006/relationships/image" Target="media/image16.jpg"/><Relationship Id="rId8" Type="http://schemas.openxmlformats.org/officeDocument/2006/relationships/customXml" Target="../customXml/item8.xml"/><Relationship Id="rId51" Type="http://schemas.openxmlformats.org/officeDocument/2006/relationships/webSettings" Target="webSettings.xml"/><Relationship Id="rId72" Type="http://schemas.openxmlformats.org/officeDocument/2006/relationships/image" Target="media/image19.jpg"/><Relationship Id="rId3" Type="http://schemas.openxmlformats.org/officeDocument/2006/relationships/customXml" Target="../customXml/item3.xml"/><Relationship Id="rId12" Type="http://schemas.openxmlformats.org/officeDocument/2006/relationships/customXml" Target="../customXml/item12.xml"/><Relationship Id="rId17" Type="http://schemas.openxmlformats.org/officeDocument/2006/relationships/customXml" Target="../customXml/item17.xml"/><Relationship Id="rId25" Type="http://schemas.openxmlformats.org/officeDocument/2006/relationships/customXml" Target="../customXml/item25.xml"/><Relationship Id="rId33" Type="http://schemas.openxmlformats.org/officeDocument/2006/relationships/customXml" Target="../customXml/item33.xml"/><Relationship Id="rId38" Type="http://schemas.openxmlformats.org/officeDocument/2006/relationships/customXml" Target="../customXml/item38.xml"/><Relationship Id="rId46" Type="http://schemas.openxmlformats.org/officeDocument/2006/relationships/customXml" Target="../customXml/item46.xml"/><Relationship Id="rId59" Type="http://schemas.openxmlformats.org/officeDocument/2006/relationships/image" Target="media/image6.jpg"/><Relationship Id="rId67" Type="http://schemas.openxmlformats.org/officeDocument/2006/relationships/image" Target="media/image14.jpeg"/><Relationship Id="rId20" Type="http://schemas.openxmlformats.org/officeDocument/2006/relationships/customXml" Target="../customXml/item20.xml"/><Relationship Id="rId41" Type="http://schemas.openxmlformats.org/officeDocument/2006/relationships/customXml" Target="../customXml/item41.xml"/><Relationship Id="rId54" Type="http://schemas.openxmlformats.org/officeDocument/2006/relationships/image" Target="media/image1.jpg"/><Relationship Id="rId62" Type="http://schemas.openxmlformats.org/officeDocument/2006/relationships/image" Target="media/image9.jpg"/><Relationship Id="rId70" Type="http://schemas.openxmlformats.org/officeDocument/2006/relationships/image" Target="media/image17.jpg"/><Relationship Id="rId75" Type="http://schemas.openxmlformats.org/officeDocument/2006/relationships/fontTable" Target="fontTable.xml"/><Relationship Id="rId1" Type="http://schemas.openxmlformats.org/officeDocument/2006/relationships/customXml" Target="../customXml/item1.xml"/><Relationship Id="rId6" Type="http://schemas.openxmlformats.org/officeDocument/2006/relationships/customXml" Target="../customXml/item6.xml"/><Relationship Id="rId15" Type="http://schemas.openxmlformats.org/officeDocument/2006/relationships/customXml" Target="../customXml/item15.xml"/><Relationship Id="rId23" Type="http://schemas.openxmlformats.org/officeDocument/2006/relationships/customXml" Target="../customXml/item23.xml"/><Relationship Id="rId28" Type="http://schemas.openxmlformats.org/officeDocument/2006/relationships/customXml" Target="../customXml/item28.xml"/><Relationship Id="rId36" Type="http://schemas.openxmlformats.org/officeDocument/2006/relationships/customXml" Target="../customXml/item36.xml"/><Relationship Id="rId49" Type="http://schemas.openxmlformats.org/officeDocument/2006/relationships/styles" Target="styles.xml"/><Relationship Id="rId57" Type="http://schemas.openxmlformats.org/officeDocument/2006/relationships/image" Target="media/image4.jpg"/><Relationship Id="rId10" Type="http://schemas.openxmlformats.org/officeDocument/2006/relationships/customXml" Target="../customXml/item10.xml"/><Relationship Id="rId31" Type="http://schemas.openxmlformats.org/officeDocument/2006/relationships/customXml" Target="../customXml/item31.xml"/><Relationship Id="rId44" Type="http://schemas.openxmlformats.org/officeDocument/2006/relationships/customXml" Target="../customXml/item44.xml"/><Relationship Id="rId52" Type="http://schemas.openxmlformats.org/officeDocument/2006/relationships/footnotes" Target="footnotes.xml"/><Relationship Id="rId60" Type="http://schemas.openxmlformats.org/officeDocument/2006/relationships/image" Target="media/image7.jpg"/><Relationship Id="rId65" Type="http://schemas.openxmlformats.org/officeDocument/2006/relationships/image" Target="media/image12.jpg"/><Relationship Id="rId73" Type="http://schemas.openxmlformats.org/officeDocument/2006/relationships/image" Target="media/image20.jpg"/><Relationship Id="rId4" Type="http://schemas.openxmlformats.org/officeDocument/2006/relationships/customXml" Target="../customXml/item4.xml"/><Relationship Id="rId9" Type="http://schemas.openxmlformats.org/officeDocument/2006/relationships/customXml" Target="../customXml/item9.xml"/><Relationship Id="rId13" Type="http://schemas.openxmlformats.org/officeDocument/2006/relationships/customXml" Target="../customXml/item13.xml"/><Relationship Id="rId18" Type="http://schemas.openxmlformats.org/officeDocument/2006/relationships/customXml" Target="../customXml/item18.xml"/><Relationship Id="rId39" Type="http://schemas.openxmlformats.org/officeDocument/2006/relationships/customXml" Target="../customXml/item39.xml"/><Relationship Id="rId34" Type="http://schemas.openxmlformats.org/officeDocument/2006/relationships/customXml" Target="../customXml/item34.xml"/><Relationship Id="rId50" Type="http://schemas.openxmlformats.org/officeDocument/2006/relationships/settings" Target="settings.xml"/><Relationship Id="rId55" Type="http://schemas.openxmlformats.org/officeDocument/2006/relationships/image" Target="media/image2.jpg"/><Relationship Id="rId76" Type="http://schemas.openxmlformats.org/officeDocument/2006/relationships/theme" Target="theme/theme1.xml"/><Relationship Id="rId7" Type="http://schemas.openxmlformats.org/officeDocument/2006/relationships/customXml" Target="../customXml/item7.xml"/><Relationship Id="rId71" Type="http://schemas.openxmlformats.org/officeDocument/2006/relationships/image" Target="media/image18.jpg"/></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_rels/item10.xml.rels><?xml version="1.0" encoding="UTF-8" standalone="yes"?>
<Relationships xmlns="http://schemas.openxmlformats.org/package/2006/relationships"><Relationship Id="rId1" Type="http://schemas.openxmlformats.org/officeDocument/2006/relationships/customXmlProps" Target="itemProps10.xml"/></Relationships>
</file>

<file path=customXml/_rels/item11.xml.rels><?xml version="1.0" encoding="UTF-8" standalone="yes"?>
<Relationships xmlns="http://schemas.openxmlformats.org/package/2006/relationships"><Relationship Id="rId1" Type="http://schemas.openxmlformats.org/officeDocument/2006/relationships/customXmlProps" Target="itemProps11.xml"/></Relationships>
</file>

<file path=customXml/_rels/item12.xml.rels><?xml version="1.0" encoding="UTF-8" standalone="yes"?>
<Relationships xmlns="http://schemas.openxmlformats.org/package/2006/relationships"><Relationship Id="rId1" Type="http://schemas.openxmlformats.org/officeDocument/2006/relationships/customXmlProps" Target="itemProps12.xml"/></Relationships>
</file>

<file path=customXml/_rels/item13.xml.rels><?xml version="1.0" encoding="UTF-8" standalone="yes"?>
<Relationships xmlns="http://schemas.openxmlformats.org/package/2006/relationships"><Relationship Id="rId1" Type="http://schemas.openxmlformats.org/officeDocument/2006/relationships/customXmlProps" Target="itemProps13.xml"/></Relationships>
</file>

<file path=customXml/_rels/item14.xml.rels><?xml version="1.0" encoding="UTF-8" standalone="yes"?>
<Relationships xmlns="http://schemas.openxmlformats.org/package/2006/relationships"><Relationship Id="rId1" Type="http://schemas.openxmlformats.org/officeDocument/2006/relationships/customXmlProps" Target="itemProps14.xml"/></Relationships>
</file>

<file path=customXml/_rels/item15.xml.rels><?xml version="1.0" encoding="UTF-8" standalone="yes"?>
<Relationships xmlns="http://schemas.openxmlformats.org/package/2006/relationships"><Relationship Id="rId1" Type="http://schemas.openxmlformats.org/officeDocument/2006/relationships/customXmlProps" Target="itemProps15.xml"/></Relationships>
</file>

<file path=customXml/_rels/item16.xml.rels><?xml version="1.0" encoding="UTF-8" standalone="yes"?>
<Relationships xmlns="http://schemas.openxmlformats.org/package/2006/relationships"><Relationship Id="rId1" Type="http://schemas.openxmlformats.org/officeDocument/2006/relationships/customXmlProps" Target="itemProps16.xml"/></Relationships>
</file>

<file path=customXml/_rels/item17.xml.rels><?xml version="1.0" encoding="UTF-8" standalone="yes"?>
<Relationships xmlns="http://schemas.openxmlformats.org/package/2006/relationships"><Relationship Id="rId1" Type="http://schemas.openxmlformats.org/officeDocument/2006/relationships/customXmlProps" Target="itemProps17.xml"/></Relationships>
</file>

<file path=customXml/_rels/item18.xml.rels><?xml version="1.0" encoding="UTF-8" standalone="yes"?>
<Relationships xmlns="http://schemas.openxmlformats.org/package/2006/relationships"><Relationship Id="rId1" Type="http://schemas.openxmlformats.org/officeDocument/2006/relationships/customXmlProps" Target="itemProps18.xml"/></Relationships>
</file>

<file path=customXml/_rels/item19.xml.rels><?xml version="1.0" encoding="UTF-8" standalone="yes"?>
<Relationships xmlns="http://schemas.openxmlformats.org/package/2006/relationships"><Relationship Id="rId1" Type="http://schemas.openxmlformats.org/officeDocument/2006/relationships/customXmlProps" Target="itemProps19.xml"/></Relationships>
</file>

<file path=customXml/_rels/item20.xml.rels><?xml version="1.0" encoding="UTF-8" standalone="yes"?>
<Relationships xmlns="http://schemas.openxmlformats.org/package/2006/relationships"><Relationship Id="rId1" Type="http://schemas.openxmlformats.org/officeDocument/2006/relationships/customXmlProps" Target="itemProps20.xml"/></Relationships>
</file>

<file path=customXml/_rels/item21.xml.rels><?xml version="1.0" encoding="UTF-8" standalone="yes"?>
<Relationships xmlns="http://schemas.openxmlformats.org/package/2006/relationships"><Relationship Id="rId1" Type="http://schemas.openxmlformats.org/officeDocument/2006/relationships/customXmlProps" Target="itemProps21.xml"/></Relationships>
</file>

<file path=customXml/_rels/item22.xml.rels><?xml version="1.0" encoding="UTF-8" standalone="yes"?>
<Relationships xmlns="http://schemas.openxmlformats.org/package/2006/relationships"><Relationship Id="rId1" Type="http://schemas.openxmlformats.org/officeDocument/2006/relationships/customXmlProps" Target="itemProps22.xml"/></Relationships>
</file>

<file path=customXml/_rels/item23.xml.rels><?xml version="1.0" encoding="UTF-8" standalone="yes"?>
<Relationships xmlns="http://schemas.openxmlformats.org/package/2006/relationships"><Relationship Id="rId1" Type="http://schemas.openxmlformats.org/officeDocument/2006/relationships/customXmlProps" Target="itemProps23.xml"/></Relationships>
</file>

<file path=customXml/_rels/item24.xml.rels><?xml version="1.0" encoding="UTF-8" standalone="yes"?>
<Relationships xmlns="http://schemas.openxmlformats.org/package/2006/relationships"><Relationship Id="rId1" Type="http://schemas.openxmlformats.org/officeDocument/2006/relationships/customXmlProps" Target="itemProps24.xml"/></Relationships>
</file>

<file path=customXml/_rels/item25.xml.rels><?xml version="1.0" encoding="UTF-8" standalone="yes"?>
<Relationships xmlns="http://schemas.openxmlformats.org/package/2006/relationships"><Relationship Id="rId1" Type="http://schemas.openxmlformats.org/officeDocument/2006/relationships/customXmlProps" Target="itemProps25.xml"/></Relationships>
</file>

<file path=customXml/_rels/item26.xml.rels><?xml version="1.0" encoding="UTF-8" standalone="yes"?>
<Relationships xmlns="http://schemas.openxmlformats.org/package/2006/relationships"><Relationship Id="rId1" Type="http://schemas.openxmlformats.org/officeDocument/2006/relationships/customXmlProps" Target="itemProps26.xml"/></Relationships>
</file>

<file path=customXml/_rels/item27.xml.rels><?xml version="1.0" encoding="UTF-8" standalone="yes"?>
<Relationships xmlns="http://schemas.openxmlformats.org/package/2006/relationships"><Relationship Id="rId1" Type="http://schemas.openxmlformats.org/officeDocument/2006/relationships/customXmlProps" Target="itemProps27.xml"/></Relationships>
</file>

<file path=customXml/_rels/item28.xml.rels><?xml version="1.0" encoding="UTF-8" standalone="yes"?>
<Relationships xmlns="http://schemas.openxmlformats.org/package/2006/relationships"><Relationship Id="rId1" Type="http://schemas.openxmlformats.org/officeDocument/2006/relationships/customXmlProps" Target="itemProps28.xml"/></Relationships>
</file>

<file path=customXml/_rels/item29.xml.rels><?xml version="1.0" encoding="UTF-8" standalone="yes"?>
<Relationships xmlns="http://schemas.openxmlformats.org/package/2006/relationships"><Relationship Id="rId1" Type="http://schemas.openxmlformats.org/officeDocument/2006/relationships/customXmlProps" Target="itemProps29.xml"/></Relationships>
</file>

<file path=customXml/_rels/item30.xml.rels><?xml version="1.0" encoding="UTF-8" standalone="yes"?>
<Relationships xmlns="http://schemas.openxmlformats.org/package/2006/relationships"><Relationship Id="rId1" Type="http://schemas.openxmlformats.org/officeDocument/2006/relationships/customXmlProps" Target="itemProps30.xml"/></Relationships>
</file>

<file path=customXml/_rels/item31.xml.rels><?xml version="1.0" encoding="UTF-8" standalone="yes"?>
<Relationships xmlns="http://schemas.openxmlformats.org/package/2006/relationships"><Relationship Id="rId1" Type="http://schemas.openxmlformats.org/officeDocument/2006/relationships/customXmlProps" Target="itemProps31.xml"/></Relationships>
</file>

<file path=customXml/_rels/item32.xml.rels><?xml version="1.0" encoding="UTF-8" standalone="yes"?>
<Relationships xmlns="http://schemas.openxmlformats.org/package/2006/relationships"><Relationship Id="rId1" Type="http://schemas.openxmlformats.org/officeDocument/2006/relationships/customXmlProps" Target="itemProps32.xml"/></Relationships>
</file>

<file path=customXml/_rels/item33.xml.rels><?xml version="1.0" encoding="UTF-8" standalone="yes"?>
<Relationships xmlns="http://schemas.openxmlformats.org/package/2006/relationships"><Relationship Id="rId1" Type="http://schemas.openxmlformats.org/officeDocument/2006/relationships/customXmlProps" Target="itemProps33.xml"/></Relationships>
</file>

<file path=customXml/_rels/item34.xml.rels><?xml version="1.0" encoding="UTF-8" standalone="yes"?>
<Relationships xmlns="http://schemas.openxmlformats.org/package/2006/relationships"><Relationship Id="rId1" Type="http://schemas.openxmlformats.org/officeDocument/2006/relationships/customXmlProps" Target="itemProps34.xml"/></Relationships>
</file>

<file path=customXml/_rels/item35.xml.rels><?xml version="1.0" encoding="UTF-8" standalone="yes"?>
<Relationships xmlns="http://schemas.openxmlformats.org/package/2006/relationships"><Relationship Id="rId1" Type="http://schemas.openxmlformats.org/officeDocument/2006/relationships/customXmlProps" Target="itemProps35.xml"/></Relationships>
</file>

<file path=customXml/_rels/item36.xml.rels><?xml version="1.0" encoding="UTF-8" standalone="yes"?>
<Relationships xmlns="http://schemas.openxmlformats.org/package/2006/relationships"><Relationship Id="rId1" Type="http://schemas.openxmlformats.org/officeDocument/2006/relationships/customXmlProps" Target="itemProps36.xml"/></Relationships>
</file>

<file path=customXml/_rels/item37.xml.rels><?xml version="1.0" encoding="UTF-8" standalone="yes"?>
<Relationships xmlns="http://schemas.openxmlformats.org/package/2006/relationships"><Relationship Id="rId1" Type="http://schemas.openxmlformats.org/officeDocument/2006/relationships/customXmlProps" Target="itemProps37.xml"/></Relationships>
</file>

<file path=customXml/_rels/item38.xml.rels><?xml version="1.0" encoding="UTF-8" standalone="yes"?>
<Relationships xmlns="http://schemas.openxmlformats.org/package/2006/relationships"><Relationship Id="rId1" Type="http://schemas.openxmlformats.org/officeDocument/2006/relationships/customXmlProps" Target="itemProps38.xml"/></Relationships>
</file>

<file path=customXml/_rels/item39.xml.rels><?xml version="1.0" encoding="UTF-8" standalone="yes"?>
<Relationships xmlns="http://schemas.openxmlformats.org/package/2006/relationships"><Relationship Id="rId1" Type="http://schemas.openxmlformats.org/officeDocument/2006/relationships/customXmlProps" Target="itemProps39.xml"/></Relationships>
</file>

<file path=customXml/_rels/item40.xml.rels><?xml version="1.0" encoding="UTF-8" standalone="yes"?>
<Relationships xmlns="http://schemas.openxmlformats.org/package/2006/relationships"><Relationship Id="rId1" Type="http://schemas.openxmlformats.org/officeDocument/2006/relationships/customXmlProps" Target="itemProps40.xml"/></Relationships>
</file>

<file path=customXml/_rels/item41.xml.rels><?xml version="1.0" encoding="UTF-8" standalone="yes"?>
<Relationships xmlns="http://schemas.openxmlformats.org/package/2006/relationships"><Relationship Id="rId1" Type="http://schemas.openxmlformats.org/officeDocument/2006/relationships/customXmlProps" Target="itemProps41.xml"/></Relationships>
</file>

<file path=customXml/_rels/item42.xml.rels><?xml version="1.0" encoding="UTF-8" standalone="yes"?>
<Relationships xmlns="http://schemas.openxmlformats.org/package/2006/relationships"><Relationship Id="rId1" Type="http://schemas.openxmlformats.org/officeDocument/2006/relationships/customXmlProps" Target="itemProps42.xml"/></Relationships>
</file>

<file path=customXml/_rels/item43.xml.rels><?xml version="1.0" encoding="UTF-8" standalone="yes"?>
<Relationships xmlns="http://schemas.openxmlformats.org/package/2006/relationships"><Relationship Id="rId1" Type="http://schemas.openxmlformats.org/officeDocument/2006/relationships/customXmlProps" Target="itemProps43.xml"/></Relationships>
</file>

<file path=customXml/_rels/item44.xml.rels><?xml version="1.0" encoding="UTF-8" standalone="yes"?>
<Relationships xmlns="http://schemas.openxmlformats.org/package/2006/relationships"><Relationship Id="rId1" Type="http://schemas.openxmlformats.org/officeDocument/2006/relationships/customXmlProps" Target="itemProps44.xml"/></Relationships>
</file>

<file path=customXml/_rels/item45.xml.rels><?xml version="1.0" encoding="UTF-8" standalone="yes"?>
<Relationships xmlns="http://schemas.openxmlformats.org/package/2006/relationships"><Relationship Id="rId1" Type="http://schemas.openxmlformats.org/officeDocument/2006/relationships/customXmlProps" Target="itemProps45.xml"/></Relationships>
</file>

<file path=customXml/_rels/item46.xml.rels><?xml version="1.0" encoding="UTF-8" standalone="yes"?>
<Relationships xmlns="http://schemas.openxmlformats.org/package/2006/relationships"><Relationship Id="rId1" Type="http://schemas.openxmlformats.org/officeDocument/2006/relationships/customXmlProps" Target="itemProps46.xml"/></Relationships>
</file>

<file path=customXml/_rels/item47.xml.rels><?xml version="1.0" encoding="UTF-8" standalone="yes"?>
<Relationships xmlns="http://schemas.openxmlformats.org/package/2006/relationships"><Relationship Id="rId1" Type="http://schemas.openxmlformats.org/officeDocument/2006/relationships/customXmlProps" Target="itemProps47.xml"/></Relationships>
</file>

<file path=customXml/item1.xml><?xml version="1.0" encoding="utf-8"?>
<mcd:customData xmlns="http://www.wps.cn/android/officeDocument/2013/mofficeCustomData" xmlns:mcd="http://www.wps.cn/android/officeDocument/2013/mofficeCustomData" version="2">
  <mcd:comments/>
</mcd:customData>
</file>

<file path=customXml/item2.xml><?xml version="1.0" encoding="utf-8"?>
<mcd:customData xmlns="http://www.wps.cn/android/officeDocument/2013/mofficeCustomData" xmlns:mcd="http://www.wps.cn/android/officeDocument/2013/mofficeCustomData" version="2">
  <mcd:comments/>
</mcd:customData>
</file>

<file path=customXml/item3.xml><?xml version="1.0" encoding="utf-8"?>
<mcd:customData xmlns="http://www.wps.cn/android/officeDocument/2013/mofficeCustomData" xmlns:mcd="http://www.wps.cn/android/officeDocument/2013/mofficeCustomData" version="2">
  <mcd:comments/>
</mcd:customData>
</file>

<file path=customXml/item4.xml><?xml version="1.0" encoding="utf-8"?>
<mcd:customData xmlns="http://www.wps.cn/android/officeDocument/2013/mofficeCustomData" xmlns:mcd="http://www.wps.cn/android/officeDocument/2013/mofficeCustomData" version="2">
  <mcd:comments/>
</mcd:customData>
</file>

<file path=customXml/item5.xml><?xml version="1.0" encoding="utf-8"?>
<mcd:customData xmlns="http://www.wps.cn/android/officeDocument/2013/mofficeCustomData" xmlns:mcd="http://www.wps.cn/android/officeDocument/2013/mofficeCustomData" version="2">
  <mcd:comments/>
</mcd:customData>
</file>

<file path=customXml/item6.xml><?xml version="1.0" encoding="utf-8"?>
<mcd:customData xmlns="http://www.wps.cn/android/officeDocument/2013/mofficeCustomData" xmlns:mcd="http://www.wps.cn/android/officeDocument/2013/mofficeCustomData" version="2">
  <mcd:comments/>
</mcd:customData>
</file>

<file path=customXml/item7.xml><?xml version="1.0" encoding="utf-8"?>
<mcd:customData xmlns="http://www.wps.cn/android/officeDocument/2013/mofficeCustomData" xmlns:mcd="http://www.wps.cn/android/officeDocument/2013/mofficeCustomData" version="2">
  <mcd:comments/>
</mcd:customData>
</file>

<file path=customXml/item8.xml><?xml version="1.0" encoding="utf-8"?>
<?mso-contentType ?>
<FormTemplates xmlns="http://schemas.microsoft.com/sharepoint/v3/contenttype/forms">
  <Display>DocumentLibraryForm</Display>
  <Edit>DocumentLibraryForm</Edit>
  <New>DocumentLibraryForm</New>
</FormTemplates>
</file>

<file path=customXml/item9.xml><?xml version="1.0" encoding="utf-8"?>
<mcd:customData xmlns="http://www.wps.cn/android/officeDocument/2013/mofficeCustomData" xmlns:mcd="http://www.wps.cn/android/officeDocument/2013/mofficeCustomData" version="2">
  <mcd:comments/>
</mcd:customData>
</file>

<file path=customXml/item10.xml><?xml version="1.0" encoding="utf-8"?>
<mcd:customData xmlns="http://www.wps.cn/android/officeDocument/2013/mofficeCustomData" xmlns:mcd="http://www.wps.cn/android/officeDocument/2013/mofficeCustomData" version="2">
  <mcd:comments/>
</mcd:customData>
</file>

<file path=customXml/item11.xml><?xml version="1.0" encoding="utf-8"?>
<mcd:customData xmlns="http://www.wps.cn/android/officeDocument/2013/mofficeCustomData" xmlns:mcd="http://www.wps.cn/android/officeDocument/2013/mofficeCustomData" version="2">
  <mcd:comments/>
</mcd:customData>
</file>

<file path=customXml/item12.xml><?xml version="1.0" encoding="utf-8"?>
<mcd:customData xmlns="http://www.wps.cn/android/officeDocument/2013/mofficeCustomData" xmlns:mcd="http://www.wps.cn/android/officeDocument/2013/mofficeCustomData" version="2">
  <mcd:comments/>
</mcd:customData>
</file>

<file path=customXml/item13.xml><?xml version="1.0" encoding="utf-8"?>
<mcd:customData xmlns="http://www.wps.cn/android/officeDocument/2013/mofficeCustomData" xmlns:mcd="http://www.wps.cn/android/officeDocument/2013/mofficeCustomData" version="2">
  <mcd:comments/>
</mcd:customData>
</file>

<file path=customXml/item14.xml><?xml version="1.0" encoding="utf-8"?>
<mcd:customData xmlns="http://www.wps.cn/android/officeDocument/2013/mofficeCustomData" xmlns:mcd="http://www.wps.cn/android/officeDocument/2013/mofficeCustomData" version="2">
  <mcd:comments/>
</mcd:customData>
</file>

<file path=customXml/item15.xml><?xml version="1.0" encoding="utf-8"?>
<mcd:customData xmlns="http://www.wps.cn/android/officeDocument/2013/mofficeCustomData" xmlns:mcd="http://www.wps.cn/android/officeDocument/2013/mofficeCustomData" version="2">
  <mcd:comments/>
</mcd:customData>
</file>

<file path=customXml/item16.xml><?xml version="1.0" encoding="utf-8"?>
<mcd:customData xmlns="http://www.wps.cn/android/officeDocument/2013/mofficeCustomData" xmlns:mcd="http://www.wps.cn/android/officeDocument/2013/mofficeCustomData" version="2">
  <mcd:comments/>
</mcd:customData>
</file>

<file path=customXml/item17.xml><?xml version="1.0" encoding="utf-8"?>
<mcd:customData xmlns="http://www.wps.cn/android/officeDocument/2013/mofficeCustomData" xmlns:mcd="http://www.wps.cn/android/officeDocument/2013/mofficeCustomData" version="2">
  <mcd:comments/>
</mcd:customData>
</file>

<file path=customXml/item18.xml><?xml version="1.0" encoding="utf-8"?>
<mcd:customData xmlns="http://www.wps.cn/android/officeDocument/2013/mofficeCustomData" xmlns:mcd="http://www.wps.cn/android/officeDocument/2013/mofficeCustomData" version="2">
  <mcd:comments/>
</mcd:customData>
</file>

<file path=customXml/item19.xml><?xml version="1.0" encoding="utf-8"?>
<mcd:customData xmlns="http://www.wps.cn/android/officeDocument/2013/mofficeCustomData" xmlns:mcd="http://www.wps.cn/android/officeDocument/2013/mofficeCustomData" version="2">
  <mcd:comments/>
</mcd:customData>
</file>

<file path=customXml/item20.xml><?xml version="1.0" encoding="utf-8"?>
<mcd:customData xmlns="http://www.wps.cn/android/officeDocument/2013/mofficeCustomData" xmlns:mcd="http://www.wps.cn/android/officeDocument/2013/mofficeCustomData" version="2">
  <mcd:comments/>
</mcd:customData>
</file>

<file path=customXml/item21.xml><?xml version="1.0" encoding="utf-8"?>
<mcd:customData xmlns="http://www.wps.cn/android/officeDocument/2013/mofficeCustomData" xmlns:mcd="http://www.wps.cn/android/officeDocument/2013/mofficeCustomData" version="2">
  <mcd:comments/>
</mcd:customData>
</file>

<file path=customXml/item22.xml><?xml version="1.0" encoding="utf-8"?>
<mcd:customData xmlns="http://www.wps.cn/android/officeDocument/2013/mofficeCustomData" xmlns:mcd="http://www.wps.cn/android/officeDocument/2013/mofficeCustomData" version="2">
  <mcd:comments/>
</mcd:customData>
</file>

<file path=customXml/item23.xml><?xml version="1.0" encoding="utf-8"?>
<mcd:customData xmlns="http://www.wps.cn/android/officeDocument/2013/mofficeCustomData" xmlns:mcd="http://www.wps.cn/android/officeDocument/2013/mofficeCustomData" version="2">
  <mcd:comments/>
</mcd:customData>
</file>

<file path=customXml/item24.xml><?xml version="1.0" encoding="utf-8"?>
<mcd:customData xmlns="http://www.wps.cn/android/officeDocument/2013/mofficeCustomData" xmlns:mcd="http://www.wps.cn/android/officeDocument/2013/mofficeCustomData" version="2">
  <mcd:comments/>
</mcd:customData>
</file>

<file path=customXml/item25.xml><?xml version="1.0" encoding="utf-8"?>
<mcd:customData xmlns="http://www.wps.cn/android/officeDocument/2013/mofficeCustomData" xmlns:mcd="http://www.wps.cn/android/officeDocument/2013/mofficeCustomData" version="2">
  <mcd:comments/>
</mcd:customData>
</file>

<file path=customXml/item26.xml><?xml version="1.0" encoding="utf-8"?>
<mcd:customData xmlns="http://www.wps.cn/android/officeDocument/2013/mofficeCustomData" xmlns:mcd="http://www.wps.cn/android/officeDocument/2013/mofficeCustomData" version="2">
  <mcd:comments/>
</mcd:customData>
</file>

<file path=customXml/item27.xml><?xml version="1.0" encoding="utf-8"?>
<mcd:customData xmlns="http://www.wps.cn/android/officeDocument/2013/mofficeCustomData" xmlns:mcd="http://www.wps.cn/android/officeDocument/2013/mofficeCustomData" version="2">
  <mcd:comments/>
</mcd:customData>
</file>

<file path=customXml/item28.xml><?xml version="1.0" encoding="utf-8"?>
<p:properties xmlns:p="http://schemas.microsoft.com/office/2006/metadata/properties" xmlns:xsi="http://www.w3.org/2001/XMLSchema-instance" xmlns:pc="http://schemas.microsoft.com/office/infopath/2007/PartnerControls">
  <documentManagement>
    <Date_x0020_publikimi xmlns="0e656187-b300-4fb0-8bf4-3a50f872073c" xsi:nil="true"/>
    <Nr_x002e__x0020_akti xmlns="0e656187-b300-4fb0-8bf4-3a50f872073c">95</Nr_x002e__x0020_akti>
    <Data_x0020_e_x0020_Krijimit xmlns="0e656187-b300-4fb0-8bf4-3a50f872073c">2024-05-31T12:23:48Z</Data_x0020_e_x0020_Krijimit>
    <URL xmlns="0e656187-b300-4fb0-8bf4-3a50f872073c" xsi:nil="true"/>
    <Institucion_x0020_Pergjegjes xmlns="0e656187-b300-4fb0-8bf4-3a50f872073c">http://qbz.gov.al/resource/authority/legal-institution/11|enti-rregullaror-i-energjise-elektrike</Institucion_x0020_Pergjegjes>
    <Lloji_x0020_i_x0020_aktit xmlns="0e656187-b300-4fb0-8bf4-3a50f872073c">Akt bazë</Lloji_x0020_i_x0020_aktit>
    <Tipi_x0020_i_x0020_aktit xmlns="0e656187-b300-4fb0-8bf4-3a50f872073c" xsi:nil="true"/>
    <P_x00eb_rshkrimi xmlns="0e656187-b300-4fb0-8bf4-3a50f872073c" xsi:nil="true"/>
    <Data_x0020_e_x0020_FZ xmlns="0e656187-b300-4fb0-8bf4-3a50f872073c" xsi:nil="true"/>
    <Akte_x0020_ekstra xmlns="0e656187-b300-4fb0-8bf4-3a50f872073c">false</Akte_x0020_ekstra>
    <Nr_x002e__x0020_FZ xmlns="0e656187-b300-4fb0-8bf4-3a50f872073c" xsi:nil="true"/>
    <Krijuesi xmlns="0e656187-b300-4fb0-8bf4-3a50f872073c">entela.suli</Krijuesi>
    <Date_x0020_protokolli xmlns="0e656187-b300-4fb0-8bf4-3a50f872073c">2024-05-30T00:00:00Z</Date_x0020_protokolli>
    <Titulli xmlns="0e656187-b300-4fb0-8bf4-3a50f872073c">Mbi miratimin e "Kontratës tip për shit-blerjen e energjisë elektrike ndërmjet shoqërisë së prodhimit të energjisë elektrike të ngarkuar me detyrimin e shërbimit publik, aksionet e së cilës kontrollohen plotësisht ose pjesërisht nga shteti, KESH sh.a. dhe furnizuesi i shërbimit universal (FSHU) sh.a., për furnizimin e klientëve që furnizohen nga FSHU sh.a."</Titulli>
    <Modifikuesi xmlns="0e656187-b300-4fb0-8bf4-3a50f872073c">Fjora.Cahani</Modifikuesi>
    <Nr_x002e__x0020_prot_x0020_QBZ xmlns="0e656187-b300-4fb0-8bf4-3a50f872073c">954/1</Nr_x002e__x0020_prot_x0020_QBZ>
    <Data_x0020_e_x0020_Modifikimit xmlns="0e656187-b300-4fb0-8bf4-3a50f872073c">2024-06-03T09:52:18Z</Data_x0020_e_x0020_Modifikimit>
    <Dekretuar xmlns="0e656187-b300-4fb0-8bf4-3a50f872073c">false</Dekretuar>
    <Data xmlns="0e656187-b300-4fb0-8bf4-3a50f872073c">2024-05-20T00:00:00Z</Data>
    <Nr_x002e__x0020_protokolli_x0020_i_x0020_aktit xmlns="0e656187-b300-4fb0-8bf4-3a50f872073c">1313</Nr_x002e__x0020_protokolli_x0020_i_x0020_aktit>
    <Data_x0020_e_x0020_Aksesimit_x0020_t_x00eb__x0020_Fundit xmlns="0e656187-b300-4fb0-8bf4-3a50f872073c" xsi:nil="true"/>
    <Eligible_x0020_To_x0020_Select xmlns="0e656187-b300-4fb0-8bf4-3a50f872073c">true</Eligible_x0020_To_x0020_Select>
  </documentManagement>
</p:properties>
</file>

<file path=customXml/item29.xml><?xml version="1.0" encoding="utf-8"?>
<mcd:customData xmlns="http://www.wps.cn/android/officeDocument/2013/mofficeCustomData" xmlns:mcd="http://www.wps.cn/android/officeDocument/2013/mofficeCustomData" version="2">
  <mcd:comments/>
</mcd:customData>
</file>

<file path=customXml/item30.xml><?xml version="1.0" encoding="utf-8"?>
<mcd:customData xmlns="http://www.wps.cn/android/officeDocument/2013/mofficeCustomData" xmlns:mcd="http://www.wps.cn/android/officeDocument/2013/mofficeCustomData" version="2">
  <mcd:comments/>
</mcd:customData>
</file>

<file path=customXml/item31.xml><?xml version="1.0" encoding="utf-8"?>
<mcd:customData xmlns="http://www.wps.cn/android/officeDocument/2013/mofficeCustomData" xmlns:mcd="http://www.wps.cn/android/officeDocument/2013/mofficeCustomData" version="2">
  <mcd:comments/>
</mcd:customData>
</file>

<file path=customXml/item32.xml><?xml version="1.0" encoding="utf-8"?>
<mcd:customData xmlns="http://www.wps.cn/android/officeDocument/2013/mofficeCustomData" xmlns:mcd="http://www.wps.cn/android/officeDocument/2013/mofficeCustomData" version="2">
  <mcd:comments/>
</mcd:customData>
</file>

<file path=customXml/item33.xml><?xml version="1.0" encoding="utf-8"?>
<mcd:customData xmlns="http://www.wps.cn/android/officeDocument/2013/mofficeCustomData" xmlns:mcd="http://www.wps.cn/android/officeDocument/2013/mofficeCustomData" version="2">
  <mcd:comments/>
</mcd:customData>
</file>

<file path=customXml/item34.xml><?xml version="1.0" encoding="utf-8"?>
<mcd:customData xmlns="http://www.wps.cn/android/officeDocument/2013/mofficeCustomData" xmlns:mcd="http://www.wps.cn/android/officeDocument/2013/mofficeCustomData" version="2">
  <mcd:comments/>
</mcd:customData>
</file>

<file path=customXml/item35.xml><?xml version="1.0" encoding="utf-8"?>
<mcd:customData xmlns="http://www.wps.cn/android/officeDocument/2013/mofficeCustomData" xmlns:mcd="http://www.wps.cn/android/officeDocument/2013/mofficeCustomData" version="2">
  <mcd:comments/>
</mcd:customData>
</file>

<file path=customXml/item36.xml><?xml version="1.0" encoding="utf-8"?>
<mcd:customData xmlns="http://www.wps.cn/android/officeDocument/2013/mofficeCustomData" xmlns:mcd="http://www.wps.cn/android/officeDocument/2013/mofficeCustomData" version="2">
  <mcd:comments/>
</mcd:customData>
</file>

<file path=customXml/item37.xml><?xml version="1.0" encoding="utf-8"?>
<ct:contentTypeSchema xmlns:ct="http://schemas.microsoft.com/office/2006/metadata/contentType" xmlns:ma="http://schemas.microsoft.com/office/2006/metadata/properties/metaAttributes" ct:_="" ma:_="" ma:contentTypeName="Akt ligjor" ma:contentTypeID="0x0101008E47EFCA087146579CB62C52EAB18F69" ma:contentTypeVersion="1" ma:contentTypeDescription="" ma:contentTypeScope="" ma:versionID="84a7f6b9a9324c93f7c429fe637c4145">
  <xsd:schema xmlns:xsd="http://www.w3.org/2001/XMLSchema" xmlns:p="http://schemas.microsoft.com/office/2006/metadata/properties" xmlns:ns2="0e656187-b300-4fb0-8bf4-3a50f872073c" targetNamespace="http://schemas.microsoft.com/office/2006/metadata/properties" ma:root="true" ma:fieldsID="d82bb511108d8e269345fc9bd5c1ab5b" ns2:_="">
    <xsd:import namespace="0e656187-b300-4fb0-8bf4-3a50f872073c"/>
    <xsd:element name="properties">
      <xsd:complexType>
        <xsd:sequence>
          <xsd:element name="documentManagement">
            <xsd:complexType>
              <xsd:all>
                <xsd:element ref="ns2:Date_x0020_publikimi" minOccurs="0"/>
                <xsd:element ref="ns2:Nr_x002e__x0020_akti"/>
                <xsd:element ref="ns2:Data_x0020_e_x0020_Krijimit" minOccurs="0"/>
                <xsd:element ref="ns2:URL" minOccurs="0"/>
                <xsd:element ref="ns2:Institucion_x0020_Pergjegjes"/>
                <xsd:element ref="ns2:Lloji_x0020_i_x0020_aktit"/>
                <xsd:element ref="ns2:Tipi_x0020_i_x0020_aktit" minOccurs="0"/>
                <xsd:element ref="ns2:P_x00eb_rshkrimi" minOccurs="0"/>
                <xsd:element ref="ns2:Data_x0020_e_x0020_FZ" minOccurs="0"/>
                <xsd:element ref="ns2:Akte_x0020_ekstra" minOccurs="0"/>
                <xsd:element ref="ns2:Nr_x002e__x0020_FZ" minOccurs="0"/>
                <xsd:element ref="ns2:Krijuesi" minOccurs="0"/>
                <xsd:element ref="ns2:Date_x0020_protokolli"/>
                <xsd:element ref="ns2:Titulli"/>
                <xsd:element ref="ns2:Modifikuesi" minOccurs="0"/>
                <xsd:element ref="ns2:Nr_x002e__x0020_prot_x0020_QBZ"/>
                <xsd:element ref="ns2:Data_x0020_e_x0020_Modifikimit" minOccurs="0"/>
                <xsd:element ref="ns2:Dekretuar" minOccurs="0"/>
                <xsd:element ref="ns2:Data"/>
                <xsd:element ref="ns2:Nr_x002e__x0020_protokolli_x0020_i_x0020_aktit"/>
                <xsd:element ref="ns2:Data_x0020_e_x0020_Aksesimit_x0020_t_x00eb__x0020_Fundit" minOccurs="0"/>
                <xsd:element ref="ns2:Eligible_x0020_To_x0020_Select" minOccurs="0"/>
              </xsd:all>
            </xsd:complexType>
          </xsd:element>
        </xsd:sequence>
      </xsd:complexType>
    </xsd:element>
  </xsd:schema>
  <xsd:schema xmlns:xsd="http://www.w3.org/2001/XMLSchema" xmlns:dms="http://schemas.microsoft.com/office/2006/documentManagement/types" targetNamespace="0e656187-b300-4fb0-8bf4-3a50f872073c" elementFormDefault="qualified">
    <xsd:import namespace="http://schemas.microsoft.com/office/2006/documentManagement/types"/>
    <xsd:element name="Date_x0020_publikimi" ma:index="8" nillable="true" ma:displayName="Date publikimi" ma:format="DateTime" ma:internalName="Date_x0020_publikimi">
      <xsd:simpleType>
        <xsd:restriction base="dms:DateTime">
</xsd:restriction>
      </xsd:simpleType>
    </xsd:element>
    <xsd:element name="Nr_x002e__x0020_akti" ma:index="9" ma:displayName="Nr. akti" ma:internalName="Nr_x002e__x0020_akti">
      <xsd:simpleType>
        <xsd:restriction base="dms:Text">
</xsd:restriction>
      </xsd:simpleType>
    </xsd:element>
    <xsd:element name="Data_x0020_e_x0020_Krijimit" ma:readOnly="true" ma:index="10" nillable="true" ma:displayName="Data e Krijimit" ma:format="DateTime" ma:internalName="Data_x0020_e_x0020_Krijimit">
      <xsd:simpleType>
        <xsd:restriction base="dms:DateTime">
</xsd:restriction>
      </xsd:simpleType>
    </xsd:element>
    <xsd:element name="URL" ma:index="11" nillable="true" ma:displayName="URL" ma:internalName="URL">
      <xsd:simpleType>
        <xsd:restriction base="dms:Text">
</xsd:restriction>
      </xsd:simpleType>
    </xsd:element>
    <xsd:element name="Institucion_x0020_Pergjegjes" ma:index="12" ma:displayName="Institucion Pergjegjes" ma:internalName="Institucion_x0020_Pergjegjes">
      <xsd:simpleType>
        <xsd:restriction base="dms:Text">
</xsd:restriction>
      </xsd:simpleType>
    </xsd:element>
    <xsd:element name="Lloji_x0020_i_x0020_aktit" ma:index="13" ma:displayName="Lloji i aktit" ma:format="Dropdown" ma:internalName="Lloji_x0020_i_x0020_aktit">
      <xsd:simpleType>
        <xsd:restriction base="dms:Choice">
          <xsd:enumeration value="Akt bazë"/>
          <xsd:enumeration value="Akt ndryshues"/>
          <xsd:enumeration value="Akt shfuqizues"/>
          <xsd:enumeration value="Ndreqje gabimi"/>
        </xsd:restriction>
      </xsd:simpleType>
    </xsd:element>
    <xsd:element name="Tipi_x0020_i_x0020_aktit" ma:index="14" nillable="true" ma:displayName="Tipi i aktit" ma:internalName="Tipi_x0020_i_x0020_aktit">
      <xsd:simpleType>
        <xsd:restriction base="dms:Text">
</xsd:restriction>
      </xsd:simpleType>
    </xsd:element>
    <xsd:element name="P_x00eb_rshkrimi" ma:index="15" nillable="true" ma:displayName="Përshkrimi" ma:internalName="P_x00eb_rshkrimi">
      <xsd:simpleType>
        <xsd:restriction base="dms:Note">
</xsd:restriction>
      </xsd:simpleType>
    </xsd:element>
    <xsd:element name="Data_x0020_e_x0020_FZ" ma:index="16" nillable="true" ma:displayName="Data e FZ" ma:format="DateOnly" ma:internalName="Data_x0020_e_x0020_FZ">
      <xsd:simpleType>
        <xsd:restriction base="dms:DateTime">
</xsd:restriction>
      </xsd:simpleType>
    </xsd:element>
    <xsd:element name="Akte_x0020_ekstra" ma:index="17" nillable="true" ma:displayName="Akte ekstra" ma:default="0" ma:internalName="Akte_x0020_ekstra">
      <xsd:simpleType>
        <xsd:restriction base="dms:Boolean">
</xsd:restriction>
      </xsd:simpleType>
    </xsd:element>
    <xsd:element name="Nr_x002e__x0020_FZ" ma:index="18" nillable="true" ma:displayName="Nr. FZ" ma:internalName="Nr_x002e__x0020_FZ">
      <xsd:simpleType>
        <xsd:restriction base="dms:Text">
</xsd:restriction>
      </xsd:simpleType>
    </xsd:element>
    <xsd:element name="Krijuesi" ma:readOnly="true" ma:index="19" nillable="true" ma:displayName="Krijuesi" ma:internalName="Krijuesi">
      <xsd:simpleType>
        <xsd:restriction base="dms:Text">
</xsd:restriction>
      </xsd:simpleType>
    </xsd:element>
    <xsd:element name="Date_x0020_protokolli" ma:index="20" ma:displayName="Date protokolli" ma:format="DateOnly" ma:internalName="Date_x0020_protokolli">
      <xsd:simpleType>
        <xsd:restriction base="dms:DateTime">
</xsd:restriction>
      </xsd:simpleType>
    </xsd:element>
    <xsd:element name="Titulli" ma:index="21" ma:displayName="Titulli" ma:internalName="Titulli">
      <xsd:simpleType>
        <xsd:restriction base="dms:Text">
</xsd:restriction>
      </xsd:simpleType>
    </xsd:element>
    <xsd:element name="Modifikuesi" ma:readOnly="true" ma:index="22" nillable="true" ma:displayName="Modifikuesi" ma:internalName="Modifikuesi">
      <xsd:simpleType>
        <xsd:restriction base="dms:Text">
</xsd:restriction>
      </xsd:simpleType>
    </xsd:element>
    <xsd:element name="Nr_x002e__x0020_prot_x0020_QBZ" ma:index="23" ma:displayName="Nr. prot QBZ" ma:internalName="Nr_x002e__x0020_prot_x0020_QBZ">
      <xsd:simpleType>
        <xsd:restriction base="dms:Text">
</xsd:restriction>
      </xsd:simpleType>
    </xsd:element>
    <xsd:element name="Data_x0020_e_x0020_Modifikimit" ma:readOnly="true" ma:index="24" nillable="true" ma:displayName="Data e Modifikimit" ma:format="DateTime" ma:internalName="Data_x0020_e_x0020_Modifikimit">
      <xsd:simpleType>
        <xsd:restriction base="dms:DateTime">
</xsd:restriction>
      </xsd:simpleType>
    </xsd:element>
    <xsd:element name="Dekretuar" ma:index="25" nillable="true" ma:displayName="Dekretuar" ma:default="0" ma:internalName="Dekretuar">
      <xsd:simpleType>
        <xsd:restriction base="dms:Boolean">
</xsd:restriction>
      </xsd:simpleType>
    </xsd:element>
    <xsd:element name="Data" ma:index="26" ma:displayName="Data" ma:format="DateOnly" ma:internalName="Data">
      <xsd:simpleType>
        <xsd:restriction base="dms:DateTime">
</xsd:restriction>
      </xsd:simpleType>
    </xsd:element>
    <xsd:element name="Nr_x002e__x0020_protokolli_x0020_i_x0020_aktit" ma:index="27" ma:displayName="Nr. protokolli i aktit" ma:internalName="Nr_x002e__x0020_protokolli_x0020_i_x0020_aktit">
      <xsd:simpleType>
        <xsd:restriction base="dms:Text">
</xsd:restriction>
      </xsd:simpleType>
    </xsd:element>
    <xsd:element name="Data_x0020_e_x0020_Aksesimit_x0020_t_x00eb__x0020_Fundit" ma:readOnly="true" ma:index="28" nillable="true" ma:displayName="Data e Aksesimit të Fundit" ma:format="DateTime" ma:internalName="Data_x0020_e_x0020_Aksesimit_x0020_t_x00eb__x0020_Fundit">
      <xsd:simpleType>
        <xsd:restriction base="dms:DateTime">
</xsd:restriction>
      </xsd:simpleType>
    </xsd:element>
    <xsd:element name="Eligible_x0020_To_x0020_Select" ma:index="29" nillable="true" ma:displayName="Eligible To Select" ma:default="0" ma:internalName="Eligible_x0020_To_x0020_Select">
      <xsd:simpleType>
        <xsd:restriction base="dms:Boolean">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office/internal/2005/internalDocumentation"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Type" ma:readOnly="tru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xsd:annotation>
        </xsd:element>
        <xsd:element name="lastModifiedBy" minOccurs="0" maxOccurs="1" type="xsd:string"/>
        <xsd:element ref="dcterms:modified" minOccurs="0" maxOccurs="1"/>
        <xsd:element name="lastPrinted" minOccurs="0" maxOccurs="1" type="xsd:dateTime"/>
        <xsd:element name="contentStatus" minOccurs="0" maxOccurs="1" type="xsd:string"/>
      </xsd:all>
    </xsd:complexType>
  </xsd:schema>
</ct:contentTypeSchema>
</file>

<file path=customXml/item38.xml><?xml version="1.0" encoding="utf-8"?>
<mcd:customData xmlns="http://www.wps.cn/android/officeDocument/2013/mofficeCustomData" xmlns:mcd="http://www.wps.cn/android/officeDocument/2013/mofficeCustomData" version="2">
  <mcd:comments/>
</mcd:customData>
</file>

<file path=customXml/item39.xml><?xml version="1.0" encoding="utf-8"?>
<mcd:customData xmlns="http://www.wps.cn/android/officeDocument/2013/mofficeCustomData" xmlns:mcd="http://www.wps.cn/android/officeDocument/2013/mofficeCustomData" version="2">
  <mcd:comments/>
</mcd:customData>
</file>

<file path=customXml/item40.xml><?xml version="1.0" encoding="utf-8"?>
<mcd:customData xmlns="http://www.wps.cn/android/officeDocument/2013/mofficeCustomData" xmlns:mcd="http://www.wps.cn/android/officeDocument/2013/mofficeCustomData" version="2">
  <mcd:comments/>
</mcd:customData>
</file>

<file path=customXml/item41.xml><?xml version="1.0" encoding="utf-8"?>
<mcd:customData xmlns="http://www.wps.cn/android/officeDocument/2013/mofficeCustomData" xmlns:mcd="http://www.wps.cn/android/officeDocument/2013/mofficeCustomData" version="2">
  <mcd:comments/>
</mcd:customData>
</file>

<file path=customXml/item42.xml><?xml version="1.0" encoding="utf-8"?>
<mcd:customData xmlns="http://www.wps.cn/android/officeDocument/2013/mofficeCustomData" xmlns:mcd="http://www.wps.cn/android/officeDocument/2013/mofficeCustomData" version="2">
  <mcd:comments/>
</mcd:customData>
</file>

<file path=customXml/item43.xml><?xml version="1.0" encoding="utf-8"?>
<mcd:customData xmlns="http://www.wps.cn/android/officeDocument/2013/mofficeCustomData" xmlns:mcd="http://www.wps.cn/android/officeDocument/2013/mofficeCustomData" version="2">
  <mcd:comments/>
</mcd:customData>
</file>

<file path=customXml/item44.xml><?xml version="1.0" encoding="utf-8"?>
<mcd:customData xmlns="http://www.wps.cn/android/officeDocument/2013/mofficeCustomData" xmlns:mcd="http://www.wps.cn/android/officeDocument/2013/mofficeCustomData" version="2">
  <mcd:comments/>
</mcd:customData>
</file>

<file path=customXml/item45.xml><?xml version="1.0" encoding="utf-8"?>
<?mso-contentType ?>
<FormTemplates xmlns="http://schemas.microsoft.com/sharepoint/v3/contenttype/forms">
  <Display>DocumentLibraryForm</Display>
  <Edit>DocumentLibraryForm</Edit>
  <New>DocumentLibraryForm</New>
</FormTemplates>
</file>

<file path=customXml/item46.xml><?xml version="1.0" encoding="utf-8"?>
<ct:contentTypeSchema xmlns:ct="http://schemas.microsoft.com/office/2006/metadata/contentType" xmlns:ma="http://schemas.microsoft.com/office/2006/metadata/properties/metaAttributes" ct:_="" ma:_="" ma:contentTypeName="Akt ligjor" ma:contentTypeID="0x0101008E47EFCA087146579CB62C52EAB18F69" ma:contentTypeVersion="1" ma:contentTypeDescription="" ma:contentTypeScope="" ma:versionID="84a7f6b9a9324c93f7c429fe637c4145">
  <xsd:schema xmlns:xsd="http://www.w3.org/2001/XMLSchema" xmlns:p="http://schemas.microsoft.com/office/2006/metadata/properties" xmlns:ns2="0e656187-b300-4fb0-8bf4-3a50f872073c" targetNamespace="http://schemas.microsoft.com/office/2006/metadata/properties" ma:root="true" ma:fieldsID="d82bb511108d8e269345fc9bd5c1ab5b" ns2:_="">
    <xsd:import namespace="0e656187-b300-4fb0-8bf4-3a50f872073c"/>
    <xsd:element name="properties">
      <xsd:complexType>
        <xsd:sequence>
          <xsd:element name="documentManagement">
            <xsd:complexType>
              <xsd:all>
                <xsd:element ref="ns2:Date_x0020_publikimi" minOccurs="0"/>
                <xsd:element ref="ns2:Nr_x002e__x0020_akti"/>
                <xsd:element ref="ns2:Data_x0020_e_x0020_Krijimit" minOccurs="0"/>
                <xsd:element ref="ns2:URL" minOccurs="0"/>
                <xsd:element ref="ns2:Institucion_x0020_Pergjegjes"/>
                <xsd:element ref="ns2:Lloji_x0020_i_x0020_aktit"/>
                <xsd:element ref="ns2:Tipi_x0020_i_x0020_aktit" minOccurs="0"/>
                <xsd:element ref="ns2:P_x00eb_rshkrimi" minOccurs="0"/>
                <xsd:element ref="ns2:Data_x0020_e_x0020_FZ" minOccurs="0"/>
                <xsd:element ref="ns2:Akte_x0020_ekstra" minOccurs="0"/>
                <xsd:element ref="ns2:Nr_x002e__x0020_FZ" minOccurs="0"/>
                <xsd:element ref="ns2:Krijuesi" minOccurs="0"/>
                <xsd:element ref="ns2:Date_x0020_protokolli"/>
                <xsd:element ref="ns2:Titulli"/>
                <xsd:element ref="ns2:Modifikuesi" minOccurs="0"/>
                <xsd:element ref="ns2:Nr_x002e__x0020_prot_x0020_QBZ"/>
                <xsd:element ref="ns2:Data_x0020_e_x0020_Modifikimit" minOccurs="0"/>
                <xsd:element ref="ns2:Dekretuar" minOccurs="0"/>
                <xsd:element ref="ns2:Data"/>
                <xsd:element ref="ns2:Nr_x002e__x0020_protokolli_x0020_i_x0020_aktit"/>
                <xsd:element ref="ns2:Data_x0020_e_x0020_Aksesimit_x0020_t_x00eb__x0020_Fundit" minOccurs="0"/>
                <xsd:element ref="ns2:Eligible_x0020_To_x0020_Select" minOccurs="0"/>
              </xsd:all>
            </xsd:complexType>
          </xsd:element>
        </xsd:sequence>
      </xsd:complexType>
    </xsd:element>
  </xsd:schema>
  <xsd:schema xmlns:xsd="http://www.w3.org/2001/XMLSchema" xmlns:dms="http://schemas.microsoft.com/office/2006/documentManagement/types" targetNamespace="0e656187-b300-4fb0-8bf4-3a50f872073c" elementFormDefault="qualified">
    <xsd:import namespace="http://schemas.microsoft.com/office/2006/documentManagement/types"/>
    <xsd:element name="Date_x0020_publikimi" ma:index="8" nillable="true" ma:displayName="Date publikimi" ma:format="DateTime" ma:internalName="Date_x0020_publikimi">
      <xsd:simpleType>
        <xsd:restriction base="dms:DateTime">
</xsd:restriction>
      </xsd:simpleType>
    </xsd:element>
    <xsd:element name="Nr_x002e__x0020_akti" ma:index="9" ma:displayName="Nr. akti" ma:internalName="Nr_x002e__x0020_akti">
      <xsd:simpleType>
        <xsd:restriction base="dms:Text">
</xsd:restriction>
      </xsd:simpleType>
    </xsd:element>
    <xsd:element name="Data_x0020_e_x0020_Krijimit" ma:readOnly="true" ma:index="10" nillable="true" ma:displayName="Data e Krijimit" ma:format="DateTime" ma:internalName="Data_x0020_e_x0020_Krijimit">
      <xsd:simpleType>
        <xsd:restriction base="dms:DateTime">
</xsd:restriction>
      </xsd:simpleType>
    </xsd:element>
    <xsd:element name="URL" ma:index="11" nillable="true" ma:displayName="URL" ma:internalName="URL">
      <xsd:simpleType>
        <xsd:restriction base="dms:Text">
</xsd:restriction>
      </xsd:simpleType>
    </xsd:element>
    <xsd:element name="Institucion_x0020_Pergjegjes" ma:index="12" ma:displayName="Institucion Pergjegjes" ma:internalName="Institucion_x0020_Pergjegjes">
      <xsd:simpleType>
        <xsd:restriction base="dms:Text">
</xsd:restriction>
      </xsd:simpleType>
    </xsd:element>
    <xsd:element name="Lloji_x0020_i_x0020_aktit" ma:index="13" ma:displayName="Lloji i aktit" ma:format="Dropdown" ma:internalName="Lloji_x0020_i_x0020_aktit">
      <xsd:simpleType>
        <xsd:restriction base="dms:Choice">
          <xsd:enumeration value="Akt bazë"/>
          <xsd:enumeration value="Akt ndryshues"/>
          <xsd:enumeration value="Akt shfuqizues"/>
          <xsd:enumeration value="Ndreqje gabimi"/>
        </xsd:restriction>
      </xsd:simpleType>
    </xsd:element>
    <xsd:element name="Tipi_x0020_i_x0020_aktit" ma:index="14" nillable="true" ma:displayName="Tipi i aktit" ma:internalName="Tipi_x0020_i_x0020_aktit">
      <xsd:simpleType>
        <xsd:restriction base="dms:Text">
</xsd:restriction>
      </xsd:simpleType>
    </xsd:element>
    <xsd:element name="P_x00eb_rshkrimi" ma:index="15" nillable="true" ma:displayName="Përshkrimi" ma:internalName="P_x00eb_rshkrimi">
      <xsd:simpleType>
        <xsd:restriction base="dms:Note">
</xsd:restriction>
      </xsd:simpleType>
    </xsd:element>
    <xsd:element name="Data_x0020_e_x0020_FZ" ma:index="16" nillable="true" ma:displayName="Data e FZ" ma:format="DateOnly" ma:internalName="Data_x0020_e_x0020_FZ">
      <xsd:simpleType>
        <xsd:restriction base="dms:DateTime">
</xsd:restriction>
      </xsd:simpleType>
    </xsd:element>
    <xsd:element name="Akte_x0020_ekstra" ma:index="17" nillable="true" ma:displayName="Akte ekstra" ma:default="0" ma:internalName="Akte_x0020_ekstra">
      <xsd:simpleType>
        <xsd:restriction base="dms:Boolean">
</xsd:restriction>
      </xsd:simpleType>
    </xsd:element>
    <xsd:element name="Nr_x002e__x0020_FZ" ma:index="18" nillable="true" ma:displayName="Nr. FZ" ma:internalName="Nr_x002e__x0020_FZ">
      <xsd:simpleType>
        <xsd:restriction base="dms:Text">
</xsd:restriction>
      </xsd:simpleType>
    </xsd:element>
    <xsd:element name="Krijuesi" ma:readOnly="true" ma:index="19" nillable="true" ma:displayName="Krijuesi" ma:internalName="Krijuesi">
      <xsd:simpleType>
        <xsd:restriction base="dms:Text">
</xsd:restriction>
      </xsd:simpleType>
    </xsd:element>
    <xsd:element name="Date_x0020_protokolli" ma:index="20" ma:displayName="Date protokolli" ma:format="DateOnly" ma:internalName="Date_x0020_protokolli">
      <xsd:simpleType>
        <xsd:restriction base="dms:DateTime">
</xsd:restriction>
      </xsd:simpleType>
    </xsd:element>
    <xsd:element name="Titulli" ma:index="21" ma:displayName="Titulli" ma:internalName="Titulli">
      <xsd:simpleType>
        <xsd:restriction base="dms:Text">
</xsd:restriction>
      </xsd:simpleType>
    </xsd:element>
    <xsd:element name="Modifikuesi" ma:readOnly="true" ma:index="22" nillable="true" ma:displayName="Modifikuesi" ma:internalName="Modifikuesi">
      <xsd:simpleType>
        <xsd:restriction base="dms:Text">
</xsd:restriction>
      </xsd:simpleType>
    </xsd:element>
    <xsd:element name="Nr_x002e__x0020_prot_x0020_QBZ" ma:index="23" ma:displayName="Nr. prot QBZ" ma:internalName="Nr_x002e__x0020_prot_x0020_QBZ">
      <xsd:simpleType>
        <xsd:restriction base="dms:Text">
</xsd:restriction>
      </xsd:simpleType>
    </xsd:element>
    <xsd:element name="Data_x0020_e_x0020_Modifikimit" ma:readOnly="true" ma:index="24" nillable="true" ma:displayName="Data e Modifikimit" ma:format="DateTime" ma:internalName="Data_x0020_e_x0020_Modifikimit">
      <xsd:simpleType>
        <xsd:restriction base="dms:DateTime">
</xsd:restriction>
      </xsd:simpleType>
    </xsd:element>
    <xsd:element name="Dekretuar" ma:index="25" nillable="true" ma:displayName="Dekretuar" ma:default="0" ma:internalName="Dekretuar">
      <xsd:simpleType>
        <xsd:restriction base="dms:Boolean">
</xsd:restriction>
      </xsd:simpleType>
    </xsd:element>
    <xsd:element name="Data" ma:index="26" ma:displayName="Data" ma:format="DateOnly" ma:internalName="Data">
      <xsd:simpleType>
        <xsd:restriction base="dms:DateTime">
</xsd:restriction>
      </xsd:simpleType>
    </xsd:element>
    <xsd:element name="Nr_x002e__x0020_protokolli_x0020_i_x0020_aktit" ma:index="27" ma:displayName="Nr. protokolli i aktit" ma:internalName="Nr_x002e__x0020_protokolli_x0020_i_x0020_aktit">
      <xsd:simpleType>
        <xsd:restriction base="dms:Text">
</xsd:restriction>
      </xsd:simpleType>
    </xsd:element>
    <xsd:element name="Data_x0020_e_x0020_Aksesimit_x0020_t_x00eb__x0020_Fundit" ma:readOnly="true" ma:index="28" nillable="true" ma:displayName="Data e Aksesimit të Fundit" ma:format="DateTime" ma:internalName="Data_x0020_e_x0020_Aksesimit_x0020_t_x00eb__x0020_Fundit">
      <xsd:simpleType>
        <xsd:restriction base="dms:DateTime">
</xsd:restriction>
      </xsd:simpleType>
    </xsd:element>
    <xsd:element name="Eligible_x0020_To_x0020_Select" ma:index="29" nillable="true" ma:displayName="Eligible To Select" ma:default="0" ma:internalName="Eligible_x0020_To_x0020_Select">
      <xsd:simpleType>
        <xsd:restriction base="dms:Boolean">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office/internal/2005/internalDocumentation"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Type" ma:readOnly="tru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xsd:annotation>
        </xsd:element>
        <xsd:element name="lastModifiedBy" minOccurs="0" maxOccurs="1" type="xsd:string"/>
        <xsd:element ref="dcterms:modified" minOccurs="0" maxOccurs="1"/>
        <xsd:element name="lastPrinted" minOccurs="0" maxOccurs="1" type="xsd:dateTime"/>
        <xsd:element name="contentStatus" minOccurs="0" maxOccurs="1" type="xsd:string"/>
      </xsd:all>
    </xsd:complexType>
  </xsd:schema>
</ct:contentTypeSchema>
</file>

<file path=customXml/item47.xml><?xml version="1.0" encoding="utf-8"?>
<b:Sources xmlns:b="http://schemas.openxmlformats.org/officeDocument/2006/bibliography" xmlns="http://schemas.openxmlformats.org/officeDocument/2006/bibliography" SelectedStyle="\APA.XSL" StyleName="APA"/>
</file>

<file path=customXml/itemProps1.xml><?xml version="1.0" encoding="utf-8"?>
<ds:datastoreItem xmlns:ds="http://schemas.openxmlformats.org/officeDocument/2006/customXml" ds:itemID="{8F9A912C-5D96-4DA4-B430-EDDE7CFA5B91}">
  <ds:schemaRefs>
    <ds:schemaRef ds:uri="http://www.wps.cn/android/officeDocument/2013/mofficeCustomData"/>
  </ds:schemaRefs>
</ds:datastoreItem>
</file>

<file path=customXml/itemProps2.xml><?xml version="1.0" encoding="utf-8"?>
<ds:datastoreItem xmlns:ds="http://schemas.openxmlformats.org/officeDocument/2006/customXml" ds:itemID="{6D3C30E9-9589-49F7-8894-F716C471F0B0}">
  <ds:schemaRefs>
    <ds:schemaRef ds:uri="http://www.wps.cn/android/officeDocument/2013/mofficeCustomData"/>
  </ds:schemaRefs>
</ds:datastoreItem>
</file>

<file path=customXml/itemProps3.xml><?xml version="1.0" encoding="utf-8"?>
<ds:datastoreItem xmlns:ds="http://schemas.openxmlformats.org/officeDocument/2006/customXml" ds:itemID="{41097132-8887-4956-AC5B-B2A74CE08E66}">
  <ds:schemaRefs>
    <ds:schemaRef ds:uri="http://www.wps.cn/android/officeDocument/2013/mofficeCustomData"/>
  </ds:schemaRefs>
</ds:datastoreItem>
</file>

<file path=customXml/itemProps4.xml><?xml version="1.0" encoding="utf-8"?>
<ds:datastoreItem xmlns:ds="http://schemas.openxmlformats.org/officeDocument/2006/customXml" ds:itemID="{0CEC35CC-7332-48C4-AD73-843EBBC5B7A8}">
  <ds:schemaRefs>
    <ds:schemaRef ds:uri="http://www.wps.cn/android/officeDocument/2013/mofficeCustomData"/>
  </ds:schemaRefs>
</ds:datastoreItem>
</file>

<file path=customXml/itemProps5.xml><?xml version="1.0" encoding="utf-8"?>
<ds:datastoreItem xmlns:ds="http://schemas.openxmlformats.org/officeDocument/2006/customXml" ds:itemID="{147E5FED-FC5C-4203-8AB5-8F2275262E02}">
  <ds:schemaRefs>
    <ds:schemaRef ds:uri="http://www.wps.cn/android/officeDocument/2013/mofficeCustomData"/>
  </ds:schemaRefs>
</ds:datastoreItem>
</file>

<file path=customXml/itemProps6.xml><?xml version="1.0" encoding="utf-8"?>
<ds:datastoreItem xmlns:ds="http://schemas.openxmlformats.org/officeDocument/2006/customXml" ds:itemID="{447ADE46-432D-4F27-82CB-B4EDACE6B563}">
  <ds:schemaRefs>
    <ds:schemaRef ds:uri="http://www.wps.cn/android/officeDocument/2013/mofficeCustomData"/>
  </ds:schemaRefs>
</ds:datastoreItem>
</file>

<file path=customXml/itemProps7.xml><?xml version="1.0" encoding="utf-8"?>
<ds:datastoreItem xmlns:ds="http://schemas.openxmlformats.org/officeDocument/2006/customXml" ds:itemID="{3D78B264-30E4-4619-B70F-976AD1BF268A}">
  <ds:schemaRefs>
    <ds:schemaRef ds:uri="http://www.wps.cn/android/officeDocument/2013/mofficeCustomData"/>
  </ds:schemaRefs>
</ds:datastoreItem>
</file>

<file path=customXml/itemProps8.xml><?xml version="1.0" encoding="utf-8"?>
<ds:datastoreItem xmlns:ds="http://schemas.openxmlformats.org/officeDocument/2006/customXml" ds:itemID="{3A8CA4A4-81FC-4C49-BCB0-41383BD9DB4B}">
  <ds:schemaRefs>
    <ds:schemaRef ds:uri="http://schemas.microsoft.com/sharepoint/v3/contenttype/forms"/>
  </ds:schemaRefs>
</ds:datastoreItem>
</file>

<file path=customXml/itemProps9.xml><?xml version="1.0" encoding="utf-8"?>
<ds:datastoreItem xmlns:ds="http://schemas.openxmlformats.org/officeDocument/2006/customXml" ds:itemID="{FAAC2D54-F348-4DF4-BFEB-CB7ACACF104F}">
  <ds:schemaRefs>
    <ds:schemaRef ds:uri="http://www.wps.cn/android/officeDocument/2013/mofficeCustomData"/>
  </ds:schemaRefs>
</ds:datastoreItem>
</file>

<file path=customXml/itemProps10.xml><?xml version="1.0" encoding="utf-8"?>
<ds:datastoreItem xmlns:ds="http://schemas.openxmlformats.org/officeDocument/2006/customXml" ds:itemID="{A1D86548-802C-4EB3-A487-9F59D290FDBC}">
  <ds:schemaRefs>
    <ds:schemaRef ds:uri="http://www.wps.cn/android/officeDocument/2013/mofficeCustomData"/>
  </ds:schemaRefs>
</ds:datastoreItem>
</file>

<file path=customXml/itemProps11.xml><?xml version="1.0" encoding="utf-8"?>
<ds:datastoreItem xmlns:ds="http://schemas.openxmlformats.org/officeDocument/2006/customXml" ds:itemID="{14F69988-C5C9-4B11-8C21-5CF61CE30EFB}">
  <ds:schemaRefs>
    <ds:schemaRef ds:uri="http://www.wps.cn/android/officeDocument/2013/mofficeCustomData"/>
  </ds:schemaRefs>
</ds:datastoreItem>
</file>

<file path=customXml/itemProps12.xml><?xml version="1.0" encoding="utf-8"?>
<ds:datastoreItem xmlns:ds="http://schemas.openxmlformats.org/officeDocument/2006/customXml" ds:itemID="{A54068A3-BB9B-4B81-B8EC-E1BB7FCC71BA}">
  <ds:schemaRefs>
    <ds:schemaRef ds:uri="http://www.wps.cn/android/officeDocument/2013/mofficeCustomData"/>
  </ds:schemaRefs>
</ds:datastoreItem>
</file>

<file path=customXml/itemProps13.xml><?xml version="1.0" encoding="utf-8"?>
<ds:datastoreItem xmlns:ds="http://schemas.openxmlformats.org/officeDocument/2006/customXml" ds:itemID="{468D920F-556D-4528-AC94-B8E806487193}">
  <ds:schemaRefs>
    <ds:schemaRef ds:uri="http://www.wps.cn/android/officeDocument/2013/mofficeCustomData"/>
  </ds:schemaRefs>
</ds:datastoreItem>
</file>

<file path=customXml/itemProps14.xml><?xml version="1.0" encoding="utf-8"?>
<ds:datastoreItem xmlns:ds="http://schemas.openxmlformats.org/officeDocument/2006/customXml" ds:itemID="{28D113E8-FB80-4441-8607-CCE6935ACF31}">
  <ds:schemaRefs>
    <ds:schemaRef ds:uri="http://www.wps.cn/android/officeDocument/2013/mofficeCustomData"/>
  </ds:schemaRefs>
</ds:datastoreItem>
</file>

<file path=customXml/itemProps15.xml><?xml version="1.0" encoding="utf-8"?>
<ds:datastoreItem xmlns:ds="http://schemas.openxmlformats.org/officeDocument/2006/customXml" ds:itemID="{393B76BD-B875-42FD-BE45-1CC99CB78FA5}">
  <ds:schemaRefs>
    <ds:schemaRef ds:uri="http://www.wps.cn/android/officeDocument/2013/mofficeCustomData"/>
  </ds:schemaRefs>
</ds:datastoreItem>
</file>

<file path=customXml/itemProps16.xml><?xml version="1.0" encoding="utf-8"?>
<ds:datastoreItem xmlns:ds="http://schemas.openxmlformats.org/officeDocument/2006/customXml" ds:itemID="{3E3E2A6D-E7DF-4134-8B20-599C3FCC389D}">
  <ds:schemaRefs>
    <ds:schemaRef ds:uri="http://www.wps.cn/android/officeDocument/2013/mofficeCustomData"/>
  </ds:schemaRefs>
</ds:datastoreItem>
</file>

<file path=customXml/itemProps17.xml><?xml version="1.0" encoding="utf-8"?>
<ds:datastoreItem xmlns:ds="http://schemas.openxmlformats.org/officeDocument/2006/customXml" ds:itemID="{A1760DF8-9561-4537-AA3A-E4559A34996E}">
  <ds:schemaRefs>
    <ds:schemaRef ds:uri="http://www.wps.cn/android/officeDocument/2013/mofficeCustomData"/>
  </ds:schemaRefs>
</ds:datastoreItem>
</file>

<file path=customXml/itemProps18.xml><?xml version="1.0" encoding="utf-8"?>
<ds:datastoreItem xmlns:ds="http://schemas.openxmlformats.org/officeDocument/2006/customXml" ds:itemID="{FF0180B1-E56F-4F53-BC32-3C7E968547A1}">
  <ds:schemaRefs>
    <ds:schemaRef ds:uri="http://www.wps.cn/android/officeDocument/2013/mofficeCustomData"/>
  </ds:schemaRefs>
</ds:datastoreItem>
</file>

<file path=customXml/itemProps19.xml><?xml version="1.0" encoding="utf-8"?>
<ds:datastoreItem xmlns:ds="http://schemas.openxmlformats.org/officeDocument/2006/customXml" ds:itemID="{F7142D30-B557-4080-B4FE-9C0759EA09DE}">
  <ds:schemaRefs>
    <ds:schemaRef ds:uri="http://www.wps.cn/android/officeDocument/2013/mofficeCustomData"/>
  </ds:schemaRefs>
</ds:datastoreItem>
</file>

<file path=customXml/itemProps20.xml><?xml version="1.0" encoding="utf-8"?>
<ds:datastoreItem xmlns:ds="http://schemas.openxmlformats.org/officeDocument/2006/customXml" ds:itemID="{AD9F3A71-4074-46C4-836B-1AAA449EA9E4}">
  <ds:schemaRefs>
    <ds:schemaRef ds:uri="http://www.wps.cn/android/officeDocument/2013/mofficeCustomData"/>
  </ds:schemaRefs>
</ds:datastoreItem>
</file>

<file path=customXml/itemProps21.xml><?xml version="1.0" encoding="utf-8"?>
<ds:datastoreItem xmlns:ds="http://schemas.openxmlformats.org/officeDocument/2006/customXml" ds:itemID="{5EF7317C-137D-4E65-B27D-718A3F213E94}">
  <ds:schemaRefs>
    <ds:schemaRef ds:uri="http://www.wps.cn/android/officeDocument/2013/mofficeCustomData"/>
  </ds:schemaRefs>
</ds:datastoreItem>
</file>

<file path=customXml/itemProps22.xml><?xml version="1.0" encoding="utf-8"?>
<ds:datastoreItem xmlns:ds="http://schemas.openxmlformats.org/officeDocument/2006/customXml" ds:itemID="{45408C2B-6C95-4149-A84E-B5177249C204}">
  <ds:schemaRefs>
    <ds:schemaRef ds:uri="http://www.wps.cn/android/officeDocument/2013/mofficeCustomData"/>
  </ds:schemaRefs>
</ds:datastoreItem>
</file>

<file path=customXml/itemProps23.xml><?xml version="1.0" encoding="utf-8"?>
<ds:datastoreItem xmlns:ds="http://schemas.openxmlformats.org/officeDocument/2006/customXml" ds:itemID="{033BEE62-3BBA-4B56-B13A-EB3049F37117}">
  <ds:schemaRefs>
    <ds:schemaRef ds:uri="http://www.wps.cn/android/officeDocument/2013/mofficeCustomData"/>
  </ds:schemaRefs>
</ds:datastoreItem>
</file>

<file path=customXml/itemProps24.xml><?xml version="1.0" encoding="utf-8"?>
<ds:datastoreItem xmlns:ds="http://schemas.openxmlformats.org/officeDocument/2006/customXml" ds:itemID="{D1C74E0C-B5D2-44F6-A369-86714F29441D}">
  <ds:schemaRefs>
    <ds:schemaRef ds:uri="http://www.wps.cn/android/officeDocument/2013/mofficeCustomData"/>
  </ds:schemaRefs>
</ds:datastoreItem>
</file>

<file path=customXml/itemProps25.xml><?xml version="1.0" encoding="utf-8"?>
<ds:datastoreItem xmlns:ds="http://schemas.openxmlformats.org/officeDocument/2006/customXml" ds:itemID="{923A9D44-CA9F-41E6-B3C8-726D086A2208}">
  <ds:schemaRefs>
    <ds:schemaRef ds:uri="http://www.wps.cn/android/officeDocument/2013/mofficeCustomData"/>
  </ds:schemaRefs>
</ds:datastoreItem>
</file>

<file path=customXml/itemProps26.xml><?xml version="1.0" encoding="utf-8"?>
<ds:datastoreItem xmlns:ds="http://schemas.openxmlformats.org/officeDocument/2006/customXml" ds:itemID="{74A62B39-52BF-449E-B9CE-79233B59FABF}">
  <ds:schemaRefs>
    <ds:schemaRef ds:uri="http://www.wps.cn/android/officeDocument/2013/mofficeCustomData"/>
  </ds:schemaRefs>
</ds:datastoreItem>
</file>

<file path=customXml/itemProps27.xml><?xml version="1.0" encoding="utf-8"?>
<ds:datastoreItem xmlns:ds="http://schemas.openxmlformats.org/officeDocument/2006/customXml" ds:itemID="{1F3906B6-BF1D-45D5-9ED1-2D7741FF76D8}">
  <ds:schemaRefs>
    <ds:schemaRef ds:uri="http://www.wps.cn/android/officeDocument/2013/mofficeCustomData"/>
  </ds:schemaRefs>
</ds:datastoreItem>
</file>

<file path=customXml/itemProps28.xml><?xml version="1.0" encoding="utf-8"?>
<ds:datastoreItem xmlns:ds="http://schemas.openxmlformats.org/officeDocument/2006/customXml" ds:itemID="{2D4F107D-6FFB-4127-B584-DFA366943579}">
  <ds:schemaRefs>
    <ds:schemaRef ds:uri="http://purl.org/dc/dcmitype/"/>
    <ds:schemaRef ds:uri="0e656187-b300-4fb0-8bf4-3a50f872073c"/>
    <ds:schemaRef ds:uri="http://schemas.microsoft.com/office/2006/documentManagement/types"/>
    <ds:schemaRef ds:uri="http://www.w3.org/XML/1998/namespace"/>
    <ds:schemaRef ds:uri="http://schemas.openxmlformats.org/package/2006/metadata/core-properties"/>
    <ds:schemaRef ds:uri="http://purl.org/dc/terms/"/>
    <ds:schemaRef ds:uri="http://schemas.microsoft.com/office/2006/metadata/properties"/>
    <ds:schemaRef ds:uri="http://purl.org/dc/elements/1.1/"/>
  </ds:schemaRefs>
</ds:datastoreItem>
</file>

<file path=customXml/itemProps29.xml><?xml version="1.0" encoding="utf-8"?>
<ds:datastoreItem xmlns:ds="http://schemas.openxmlformats.org/officeDocument/2006/customXml" ds:itemID="{EF81DA9C-2E87-4D26-B271-734912CBA0B7}">
  <ds:schemaRefs>
    <ds:schemaRef ds:uri="http://www.wps.cn/android/officeDocument/2013/mofficeCustomData"/>
  </ds:schemaRefs>
</ds:datastoreItem>
</file>

<file path=customXml/itemProps30.xml><?xml version="1.0" encoding="utf-8"?>
<ds:datastoreItem xmlns:ds="http://schemas.openxmlformats.org/officeDocument/2006/customXml" ds:itemID="{FEE40FF1-0CBF-4C3C-B4E8-D00B62D56873}">
  <ds:schemaRefs>
    <ds:schemaRef ds:uri="http://www.wps.cn/android/officeDocument/2013/mofficeCustomData"/>
  </ds:schemaRefs>
</ds:datastoreItem>
</file>

<file path=customXml/itemProps31.xml><?xml version="1.0" encoding="utf-8"?>
<ds:datastoreItem xmlns:ds="http://schemas.openxmlformats.org/officeDocument/2006/customXml" ds:itemID="{BE183B5C-C876-413C-87E9-5BCB1B6CF6E8}">
  <ds:schemaRefs>
    <ds:schemaRef ds:uri="http://www.wps.cn/android/officeDocument/2013/mofficeCustomData"/>
  </ds:schemaRefs>
</ds:datastoreItem>
</file>

<file path=customXml/itemProps32.xml><?xml version="1.0" encoding="utf-8"?>
<ds:datastoreItem xmlns:ds="http://schemas.openxmlformats.org/officeDocument/2006/customXml" ds:itemID="{6FBE716C-4217-4BA0-AEAC-7D695DFC6F47}">
  <ds:schemaRefs>
    <ds:schemaRef ds:uri="http://www.wps.cn/android/officeDocument/2013/mofficeCustomData"/>
  </ds:schemaRefs>
</ds:datastoreItem>
</file>

<file path=customXml/itemProps33.xml><?xml version="1.0" encoding="utf-8"?>
<ds:datastoreItem xmlns:ds="http://schemas.openxmlformats.org/officeDocument/2006/customXml" ds:itemID="{908625F3-C357-4434-BD70-EE1CB2D6B05E}">
  <ds:schemaRefs>
    <ds:schemaRef ds:uri="http://www.wps.cn/android/officeDocument/2013/mofficeCustomData"/>
  </ds:schemaRefs>
</ds:datastoreItem>
</file>

<file path=customXml/itemProps34.xml><?xml version="1.0" encoding="utf-8"?>
<ds:datastoreItem xmlns:ds="http://schemas.openxmlformats.org/officeDocument/2006/customXml" ds:itemID="{D2CD4414-9FAF-47D1-9F81-3AFD36BAD9FC}">
  <ds:schemaRefs>
    <ds:schemaRef ds:uri="http://www.wps.cn/android/officeDocument/2013/mofficeCustomData"/>
  </ds:schemaRefs>
</ds:datastoreItem>
</file>

<file path=customXml/itemProps35.xml><?xml version="1.0" encoding="utf-8"?>
<ds:datastoreItem xmlns:ds="http://schemas.openxmlformats.org/officeDocument/2006/customXml" ds:itemID="{1669B67B-A0C1-40C2-867B-8B908C1A73FF}">
  <ds:schemaRefs>
    <ds:schemaRef ds:uri="http://www.wps.cn/android/officeDocument/2013/mofficeCustomData"/>
  </ds:schemaRefs>
</ds:datastoreItem>
</file>

<file path=customXml/itemProps36.xml><?xml version="1.0" encoding="utf-8"?>
<ds:datastoreItem xmlns:ds="http://schemas.openxmlformats.org/officeDocument/2006/customXml" ds:itemID="{A2A1D92C-E5F1-4225-8920-8A371FA712FF}">
  <ds:schemaRefs>
    <ds:schemaRef ds:uri="http://www.wps.cn/android/officeDocument/2013/mofficeCustomData"/>
  </ds:schemaRefs>
</ds:datastoreItem>
</file>

<file path=customXml/itemProps37.xml><?xml version="1.0" encoding="utf-8"?>
<ds:datastoreItem xmlns:ds="http://schemas.openxmlformats.org/officeDocument/2006/customXml" ds:itemID="{715A416A-B4CB-4FF7-B99D-7A1AEB0614C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e656187-b300-4fb0-8bf4-3a50f872073c"/>
    <ds:schemaRef ds:uri="http://schemas.microsoft.com/office/2006/documentManagement/types"/>
    <ds:schemaRef ds:uri="http://schemas.openxmlformats.org/package/2006/metadata/core-properties"/>
    <ds:schemaRef ds:uri="http://purl.org/dc/elements/1.1/"/>
    <ds:schemaRef ds:uri="http://purl.org/dc/terms/"/>
    <ds:schemaRef ds:uri="http://schemas.microsoft.com/office/internal/2005/internalDocumentation"/>
  </ds:schemaRefs>
</ds:datastoreItem>
</file>

<file path=customXml/itemProps38.xml><?xml version="1.0" encoding="utf-8"?>
<ds:datastoreItem xmlns:ds="http://schemas.openxmlformats.org/officeDocument/2006/customXml" ds:itemID="{07879F49-7D85-48E0-AA49-6F653D88DFED}">
  <ds:schemaRefs>
    <ds:schemaRef ds:uri="http://www.wps.cn/android/officeDocument/2013/mofficeCustomData"/>
  </ds:schemaRefs>
</ds:datastoreItem>
</file>

<file path=customXml/itemProps39.xml><?xml version="1.0" encoding="utf-8"?>
<ds:datastoreItem xmlns:ds="http://schemas.openxmlformats.org/officeDocument/2006/customXml" ds:itemID="{5864906C-E5C3-4D21-A68F-7B4E3C6B0233}">
  <ds:schemaRefs>
    <ds:schemaRef ds:uri="http://www.wps.cn/android/officeDocument/2013/mofficeCustomData"/>
  </ds:schemaRefs>
</ds:datastoreItem>
</file>

<file path=customXml/itemProps40.xml><?xml version="1.0" encoding="utf-8"?>
<ds:datastoreItem xmlns:ds="http://schemas.openxmlformats.org/officeDocument/2006/customXml" ds:itemID="{44119618-587F-4706-86A6-2521867A3E7B}">
  <ds:schemaRefs>
    <ds:schemaRef ds:uri="http://www.wps.cn/android/officeDocument/2013/mofficeCustomData"/>
  </ds:schemaRefs>
</ds:datastoreItem>
</file>

<file path=customXml/itemProps41.xml><?xml version="1.0" encoding="utf-8"?>
<ds:datastoreItem xmlns:ds="http://schemas.openxmlformats.org/officeDocument/2006/customXml" ds:itemID="{9B0669EA-449B-4721-8398-32B7DB9E2376}">
  <ds:schemaRefs>
    <ds:schemaRef ds:uri="http://www.wps.cn/android/officeDocument/2013/mofficeCustomData"/>
  </ds:schemaRefs>
</ds:datastoreItem>
</file>

<file path=customXml/itemProps42.xml><?xml version="1.0" encoding="utf-8"?>
<ds:datastoreItem xmlns:ds="http://schemas.openxmlformats.org/officeDocument/2006/customXml" ds:itemID="{415F8058-87FA-4207-924C-05C98726A845}">
  <ds:schemaRefs>
    <ds:schemaRef ds:uri="http://www.wps.cn/android/officeDocument/2013/mofficeCustomData"/>
  </ds:schemaRefs>
</ds:datastoreItem>
</file>

<file path=customXml/itemProps43.xml><?xml version="1.0" encoding="utf-8"?>
<ds:datastoreItem xmlns:ds="http://schemas.openxmlformats.org/officeDocument/2006/customXml" ds:itemID="{00A00BCC-98CF-4F07-A27C-BE893B273120}">
  <ds:schemaRefs>
    <ds:schemaRef ds:uri="http://www.wps.cn/android/officeDocument/2013/mofficeCustomData"/>
  </ds:schemaRefs>
</ds:datastoreItem>
</file>

<file path=customXml/itemProps44.xml><?xml version="1.0" encoding="utf-8"?>
<ds:datastoreItem xmlns:ds="http://schemas.openxmlformats.org/officeDocument/2006/customXml" ds:itemID="{40902212-C17C-4448-BFC0-B3576AF855BC}">
  <ds:schemaRefs>
    <ds:schemaRef ds:uri="http://www.wps.cn/android/officeDocument/2013/mofficeCustomData"/>
  </ds:schemaRefs>
</ds:datastoreItem>
</file>

<file path=customXml/itemProps45.xml><?xml version="1.0" encoding="utf-8"?>
<ds:datastoreItem xmlns:ds="http://schemas.openxmlformats.org/officeDocument/2006/customXml" ds:itemID="{B18BCC06-AEAB-4514-9279-9C54BC6B42E9}">
  <ds:schemaRefs>
    <ds:schemaRef ds:uri="http://schemas.microsoft.com/sharepoint/v3/contenttype/forms"/>
  </ds:schemaRefs>
</ds:datastoreItem>
</file>

<file path=customXml/itemProps46.xml><?xml version="1.0" encoding="utf-8"?>
<ds:datastoreItem xmlns:ds="http://schemas.openxmlformats.org/officeDocument/2006/customXml" ds:itemID="{DF2C6F93-F89C-489A-80FF-5753F26656D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e656187-b300-4fb0-8bf4-3a50f872073c"/>
    <ds:schemaRef ds:uri="http://schemas.microsoft.com/office/2006/documentManagement/types"/>
    <ds:schemaRef ds:uri="http://schemas.openxmlformats.org/package/2006/metadata/core-properties"/>
    <ds:schemaRef ds:uri="http://purl.org/dc/elements/1.1/"/>
    <ds:schemaRef ds:uri="http://purl.org/dc/terms/"/>
    <ds:schemaRef ds:uri="http://schemas.microsoft.com/office/internal/2005/internalDocumentation"/>
  </ds:schemaRefs>
</ds:datastoreItem>
</file>

<file path=customXml/itemProps47.xml><?xml version="1.0" encoding="utf-8"?>
<ds:datastoreItem xmlns:ds="http://schemas.openxmlformats.org/officeDocument/2006/customXml" ds:itemID="{C400145E-E063-400E-9947-554CF5D91285}">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Normal</Template>
  <TotalTime>68</TotalTime>
  <Pages>24</Pages>
  <Words>2441</Words>
  <Characters>13914</Characters>
  <Application>Microsoft Office Word</Application>
  <DocSecurity>0</DocSecurity>
  <Lines>115</Lines>
  <Paragraphs>32</Paragraphs>
  <ScaleCrop>false</ScaleCrop>
  <HeadingPairs>
    <vt:vector size="2" baseType="variant">
      <vt:variant>
        <vt:lpstr>Title</vt:lpstr>
      </vt:variant>
      <vt:variant>
        <vt:i4>1</vt:i4>
      </vt:variant>
    </vt:vector>
  </HeadingPairs>
  <TitlesOfParts>
    <vt:vector size="1" baseType="lpstr">
      <vt:lpstr>Mbi miratimin e "Kontratës tip për shit-blerjen e energjisë elektrike ndërmjet shoqërisë së prodhimit të energjisë elektrike të ngarkuar me detyrimin e shërbimit publik, aksionet e së cilës kontrollohen plotësisht ose pjesërisht nga shteti, KESH sh.a. dhe</vt:lpstr>
    </vt:vector>
  </TitlesOfParts>
  <Company>Hewlett-Packard Company</Company>
  <LinksUpToDate>false</LinksUpToDate>
  <CharactersWithSpaces>16323</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Mbi miratimin e "Kontratës tip për shit-blerjen e energjisë elektrike ndërmjet shoqërisë së prodhimit të energjisë elektrike të ngarkuar me detyrimin e shërbimit publik, aksionet e së cilës kontrollohen plotësisht ose pjesërisht nga shteti, KESH sh.a. dhe furnizuesi i shërbimit universal (FSHU) sh.a., për furnizimin e klientëve që furnizohen nga FSHU sh.a."</dc:title>
  <dc:creator>DJZM</dc:creator>
  <cp:lastModifiedBy>Ermira Bukaci</cp:lastModifiedBy>
  <cp:revision>12</cp:revision>
  <cp:lastPrinted>2023-10-25T12:06:00Z</cp:lastPrinted>
  <dcterms:created xsi:type="dcterms:W3CDTF">2024-05-31T11:25:00Z</dcterms:created>
  <dcterms:modified xsi:type="dcterms:W3CDTF">2024-06-04T09:33:00Z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3cd0b577a77b4bfe8c8ee98d556c05e8</vt:lpwstr>
  </property>
</Properties>
</file>