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765B100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>VENDIM</w:t>
      </w:r>
    </w:p>
    <w:p w14:paraId="6344069E" w14:textId="5237B26B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>Nr. 102, datë 27.5.2024</w:t>
      </w:r>
    </w:p>
    <w:p w14:paraId="43BECF63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</w:p>
    <w:p w14:paraId="0A26E9B3" w14:textId="54DEC4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  <w:r w:rsidRPr="001250CD">
        <w:rPr>
          <w:rFonts w:ascii="Garamond" w:eastAsia="Calibri" w:hAnsi="Garamond"/>
          <w:b/>
          <w:color w:val="000000"/>
        </w:rPr>
        <w:t>MBI MIRATIMIN E LISTËS SË TARIFAVE TË ALPEX</w:t>
      </w:r>
      <w:r w:rsidR="00555D8E">
        <w:rPr>
          <w:rFonts w:ascii="Garamond" w:eastAsia="Calibri" w:hAnsi="Garamond"/>
          <w:b/>
          <w:color w:val="000000"/>
        </w:rPr>
        <w:t>-it</w:t>
      </w:r>
      <w:r w:rsidRPr="001250CD">
        <w:rPr>
          <w:rFonts w:ascii="Garamond" w:eastAsia="Calibri" w:hAnsi="Garamond"/>
          <w:b/>
          <w:color w:val="000000"/>
        </w:rPr>
        <w:t xml:space="preserve"> PËR TREGUN BRENDA SË NJËJTËS DITË</w:t>
      </w:r>
    </w:p>
    <w:p w14:paraId="11E03E9D" w14:textId="6380FBAD" w:rsidR="00652F46" w:rsidRDefault="00481A42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i/>
          <w:color w:val="000000"/>
        </w:rPr>
      </w:pPr>
      <w:r w:rsidRPr="00481A42">
        <w:rPr>
          <w:rFonts w:ascii="Garamond" w:eastAsia="Calibri" w:hAnsi="Garamond"/>
          <w:i/>
          <w:color w:val="000000"/>
        </w:rPr>
        <w:t>(Ndryshuar me vendimin nr. 172, datë 29.8.2024)</w:t>
      </w:r>
    </w:p>
    <w:p w14:paraId="6643F7EF" w14:textId="62437DDA" w:rsidR="00481A42" w:rsidRDefault="00481A42" w:rsidP="00481A42">
      <w:pPr>
        <w:autoSpaceDE w:val="0"/>
        <w:autoSpaceDN w:val="0"/>
        <w:adjustRightInd w:val="0"/>
        <w:ind w:firstLine="284"/>
        <w:jc w:val="right"/>
        <w:rPr>
          <w:rFonts w:ascii="Garamond" w:eastAsia="Calibri" w:hAnsi="Garamond"/>
          <w:i/>
          <w:color w:val="000000"/>
        </w:rPr>
      </w:pPr>
      <w:r>
        <w:rPr>
          <w:rFonts w:ascii="Garamond" w:eastAsia="Calibri" w:hAnsi="Garamond"/>
          <w:i/>
          <w:color w:val="000000"/>
        </w:rPr>
        <w:t>(I përditësuar)</w:t>
      </w:r>
    </w:p>
    <w:p w14:paraId="523FF24E" w14:textId="77777777" w:rsidR="00481A42" w:rsidRPr="00481A42" w:rsidRDefault="00481A42" w:rsidP="00481A42">
      <w:pPr>
        <w:autoSpaceDE w:val="0"/>
        <w:autoSpaceDN w:val="0"/>
        <w:adjustRightInd w:val="0"/>
        <w:ind w:firstLine="284"/>
        <w:jc w:val="right"/>
        <w:rPr>
          <w:rFonts w:ascii="Garamond" w:eastAsia="Calibri" w:hAnsi="Garamond"/>
          <w:i/>
          <w:color w:val="000000"/>
        </w:rPr>
      </w:pPr>
    </w:p>
    <w:p w14:paraId="62CEC48E" w14:textId="58F184AA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Në mbështetje të nenit 16 të ligjit nr. 43/2015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“Për sektorin e energjisë elektrike”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0B5106">
        <w:rPr>
          <w:rFonts w:ascii="Garamond" w:eastAsia="Calibri" w:hAnsi="Garamond"/>
          <w:color w:val="000000"/>
        </w:rPr>
        <w:t>të</w:t>
      </w:r>
      <w:r w:rsidRPr="001250CD">
        <w:rPr>
          <w:rFonts w:ascii="Garamond" w:eastAsia="Calibri" w:hAnsi="Garamond"/>
          <w:color w:val="000000"/>
        </w:rPr>
        <w:t xml:space="preserve"> ndryshuar; nënpikës 3.5 të pikës 3 të Modelit Të Tregut Të Energjisë Elektrike, miratuar me </w:t>
      </w:r>
      <w:r w:rsidR="00650A8F" w:rsidRPr="001250CD">
        <w:rPr>
          <w:rFonts w:ascii="Garamond" w:eastAsia="Calibri" w:hAnsi="Garamond"/>
          <w:color w:val="000000"/>
        </w:rPr>
        <w:t xml:space="preserve">vendimin </w:t>
      </w:r>
      <w:r w:rsidRPr="001250CD">
        <w:rPr>
          <w:rFonts w:ascii="Garamond" w:eastAsia="Calibri" w:hAnsi="Garamond"/>
          <w:color w:val="000000"/>
        </w:rPr>
        <w:t>e Këshillit të Ministrave (VKM) nr. 519, datë 13.7.2016</w:t>
      </w:r>
      <w:r w:rsidR="000B5106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“Për miratimin e modelit të tregut të energjisë elektrike”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650A8F">
        <w:rPr>
          <w:rFonts w:ascii="Garamond" w:eastAsia="Calibri" w:hAnsi="Garamond"/>
          <w:color w:val="000000"/>
        </w:rPr>
        <w:t>të</w:t>
      </w:r>
      <w:r w:rsidR="00650A8F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>ndryshuar; nenit 3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pika 8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</w:t>
      </w:r>
      <w:r w:rsidR="00650A8F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 xml:space="preserve">Rregullores së kërkesave dhe </w:t>
      </w:r>
      <w:r w:rsidR="00B13ADF" w:rsidRPr="001250CD">
        <w:rPr>
          <w:rFonts w:ascii="Garamond" w:eastAsia="Calibri" w:hAnsi="Garamond"/>
          <w:color w:val="000000"/>
        </w:rPr>
        <w:t>procedurave</w:t>
      </w:r>
      <w:r w:rsidRPr="001250CD">
        <w:rPr>
          <w:rFonts w:ascii="Garamond" w:eastAsia="Calibri" w:hAnsi="Garamond"/>
          <w:color w:val="000000"/>
        </w:rPr>
        <w:t xml:space="preserve"> për përcaktimin e Operatorit të Emëruar të Energjisë Elektrike (NEMO)</w:t>
      </w:r>
      <w:r w:rsidR="0006533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rolet e përgjegjësitë e NEMO</w:t>
      </w:r>
      <w:r w:rsidR="00B13ADF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dhe Operatorit të Sistemit të Transmetimit të Energjisë në tregun e bashkuar</w:t>
      </w:r>
      <w:r w:rsidR="00650A8F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Entit Rregullator të Energjisë (ERE) nr. 40, datë 6.3.2020; </w:t>
      </w:r>
      <w:r w:rsidR="00650A8F" w:rsidRPr="001250CD">
        <w:rPr>
          <w:rFonts w:ascii="Garamond" w:eastAsia="Calibri" w:hAnsi="Garamond"/>
          <w:color w:val="000000"/>
        </w:rPr>
        <w:t xml:space="preserve">kreu </w:t>
      </w:r>
      <w:r w:rsidRPr="001250CD">
        <w:rPr>
          <w:rFonts w:ascii="Garamond" w:eastAsia="Calibri" w:hAnsi="Garamond"/>
          <w:color w:val="000000"/>
        </w:rPr>
        <w:t xml:space="preserve">B.4 “Detyrimet e palëve”, </w:t>
      </w:r>
      <w:r w:rsidR="000B5106" w:rsidRPr="001250CD">
        <w:rPr>
          <w:rFonts w:ascii="Garamond" w:eastAsia="Calibri" w:hAnsi="Garamond"/>
          <w:color w:val="000000"/>
        </w:rPr>
        <w:t>germa</w:t>
      </w:r>
      <w:r w:rsidRPr="001250CD">
        <w:rPr>
          <w:rFonts w:ascii="Garamond" w:eastAsia="Calibri" w:hAnsi="Garamond"/>
          <w:color w:val="000000"/>
        </w:rPr>
        <w:t xml:space="preserve"> B.4.5.6. të “Rregullave të </w:t>
      </w:r>
      <w:r w:rsidR="00650A8F" w:rsidRPr="001250CD">
        <w:rPr>
          <w:rFonts w:ascii="Garamond" w:eastAsia="Calibri" w:hAnsi="Garamond"/>
          <w:color w:val="000000"/>
        </w:rPr>
        <w:t xml:space="preserve">Tregut të Energjisë Elektrike </w:t>
      </w:r>
      <w:r w:rsidRPr="001250CD">
        <w:rPr>
          <w:rFonts w:ascii="Garamond" w:eastAsia="Calibri" w:hAnsi="Garamond"/>
          <w:color w:val="000000"/>
        </w:rPr>
        <w:t>(rregullat e ALPEX</w:t>
      </w:r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përkufizimet, procedura e tregtimit si dhe procedura e klerimit dhe shlyerjes)”,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ERE-s nr. 347, datë 27.12.2022, </w:t>
      </w:r>
      <w:r w:rsidR="00650A8F">
        <w:rPr>
          <w:rFonts w:ascii="Garamond" w:eastAsia="Calibri" w:hAnsi="Garamond"/>
          <w:color w:val="000000"/>
        </w:rPr>
        <w:t>të</w:t>
      </w:r>
      <w:r w:rsidR="00650A8F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>ndryshuar;</w:t>
      </w:r>
      <w:r w:rsidRPr="001250CD">
        <w:rPr>
          <w:rFonts w:ascii="Garamond" w:eastAsia="Calibri" w:hAnsi="Garamond"/>
          <w:b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neneve 15 dhe 21 të </w:t>
      </w:r>
      <w:r w:rsidR="00650A8F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Rregullores për organizimin, funksionimin dhe procedurat e ERE-s</w:t>
      </w:r>
      <w:r w:rsidR="00650A8F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miratuar me vendimin e </w:t>
      </w:r>
      <w:r w:rsidR="00650A8F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96, datë 17.6.2016; si dhe “Marrëveshjes kornizë mbi bashkimin e tregjeve të energjisë elektrike të Shqipërisë dhe Kosovës”</w:t>
      </w:r>
      <w:r w:rsidR="00650A8F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datës 21.10.2021, nënshkruar nga ERE, Zyra e Rregullatorit për Energji e Kosovës (ZRRE), Operatori i Sistemit të Transmetimit të Shqipërisë (OST sh.a.) dhe Operatori i Sistemit, Transmisionit dhe Tregut të Kosovës (KOSTT sh.a</w:t>
      </w:r>
      <w:r w:rsidR="007A269D">
        <w:rPr>
          <w:rFonts w:ascii="Garamond" w:eastAsia="Calibri" w:hAnsi="Garamond"/>
          <w:color w:val="000000"/>
        </w:rPr>
        <w:t>.</w:t>
      </w:r>
      <w:r w:rsidRPr="001250CD">
        <w:rPr>
          <w:rFonts w:ascii="Garamond" w:eastAsia="Calibri" w:hAnsi="Garamond"/>
          <w:color w:val="000000"/>
        </w:rPr>
        <w:t xml:space="preserve">); Bordi i ERE-s, në mbledhjen e tij të datës 27.5.2024, pasi shqyrtoi relacionin me nr. 984/2 prot., datë 24.5.2024, të përgatitur nga Drejtoria e Tarifave dhe </w:t>
      </w:r>
      <w:r w:rsidR="00650A8F">
        <w:rPr>
          <w:rFonts w:ascii="Garamond" w:eastAsia="Calibri" w:hAnsi="Garamond"/>
          <w:color w:val="000000"/>
        </w:rPr>
        <w:t xml:space="preserve">E </w:t>
      </w:r>
      <w:r w:rsidRPr="001250CD">
        <w:rPr>
          <w:rFonts w:ascii="Garamond" w:eastAsia="Calibri" w:hAnsi="Garamond"/>
          <w:color w:val="000000"/>
        </w:rPr>
        <w:t>Çmimeve, “Mbi miratimin e listës së tarifave të ALPEX</w:t>
      </w:r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 për tregun brenda së njëjtës ditë”, </w:t>
      </w:r>
    </w:p>
    <w:p w14:paraId="31576C48" w14:textId="28FCC591" w:rsidR="00652F46" w:rsidRPr="001250CD" w:rsidRDefault="001250CD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bCs/>
          <w:color w:val="000000"/>
        </w:rPr>
      </w:pPr>
      <w:r w:rsidRPr="001250CD">
        <w:rPr>
          <w:rFonts w:ascii="Garamond" w:eastAsia="Calibri" w:hAnsi="Garamond"/>
          <w:bCs/>
          <w:color w:val="000000"/>
        </w:rPr>
        <w:t>konstatoi se:</w:t>
      </w:r>
    </w:p>
    <w:p w14:paraId="01E1C0D4" w14:textId="36A4577E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Bordi i ERE-s, me propozimin e shoqërisë “Bursa Shqiptare e Energjisë Elektrike</w:t>
      </w:r>
      <w:r w:rsidR="00BA06D6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194D41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BA06D6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ALPEX” sh.a., mori vendimin nr. 287, datë 9.10.2023, mbi miratimin e listës së tarifave të ALPEX</w:t>
      </w:r>
      <w:r w:rsidR="00194D41">
        <w:rPr>
          <w:rFonts w:ascii="Garamond" w:eastAsia="Calibri" w:hAnsi="Garamond"/>
          <w:color w:val="000000"/>
        </w:rPr>
        <w:t>-it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cilat do</w:t>
      </w:r>
      <w:r w:rsidR="00CB4122">
        <w:rPr>
          <w:rFonts w:ascii="Garamond" w:eastAsia="Calibri" w:hAnsi="Garamond"/>
          <w:color w:val="000000"/>
        </w:rPr>
        <w:t xml:space="preserve"> të</w:t>
      </w:r>
      <w:r w:rsidRPr="001250CD">
        <w:rPr>
          <w:rFonts w:ascii="Garamond" w:eastAsia="Calibri" w:hAnsi="Garamond"/>
          <w:color w:val="000000"/>
        </w:rPr>
        <w:t xml:space="preserve"> jenë të aplikueshme për Operatorin e Emëruar të Tregut të Energjisë Elektrike (NEMO), deri më 31.3.2024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ka filluar procedurën për miratimin e “Metodologjisë së përcaktimit të tarifave” të Operatorit të Emëruar të Tregut të Energjisë Elektrike (NEMO), mbështetur në konstatimet e këtij vendimi</w:t>
      </w:r>
    </w:p>
    <w:p w14:paraId="4CAF411C" w14:textId="5A9B13AC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Bazuar në kërkesën e përcjellë nga shoqëria “ALPEX” sh.a.</w:t>
      </w:r>
      <w:r w:rsidR="00CB4122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me shkresën nr. 53 prot</w:t>
      </w:r>
      <w:r w:rsidR="00CB4122">
        <w:rPr>
          <w:rFonts w:ascii="Garamond" w:eastAsia="Calibri" w:hAnsi="Garamond"/>
          <w:color w:val="000000"/>
        </w:rPr>
        <w:t>.</w:t>
      </w:r>
      <w:r w:rsidRPr="001250CD">
        <w:rPr>
          <w:rFonts w:ascii="Garamond" w:eastAsia="Calibri" w:hAnsi="Garamond"/>
          <w:color w:val="000000"/>
        </w:rPr>
        <w:t>, datë 31.1.2024, mbi zgjatjen e afatit të aplikimit të listës së tarifave të ALPEX</w:t>
      </w:r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të miratuara me vendimin e </w:t>
      </w:r>
      <w:r w:rsidR="00CB4122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</w:t>
      </w:r>
      <w:r w:rsidR="00CB4122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nr. 287, datë 9.10.2023, ERE</w:t>
      </w:r>
      <w:r w:rsidR="0020784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me vendimin e Bordit nr. 50, datë 2.4.2024</w:t>
      </w:r>
      <w:r w:rsidR="0020784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vendosi që </w:t>
      </w:r>
      <w:r w:rsidR="0020784B" w:rsidRPr="001250CD">
        <w:rPr>
          <w:rFonts w:ascii="Garamond" w:eastAsia="Calibri" w:hAnsi="Garamond"/>
          <w:color w:val="000000"/>
        </w:rPr>
        <w:t xml:space="preserve">tarifat </w:t>
      </w:r>
      <w:r w:rsidRPr="001250CD">
        <w:rPr>
          <w:rFonts w:ascii="Garamond" w:eastAsia="Calibri" w:hAnsi="Garamond"/>
          <w:color w:val="000000"/>
        </w:rPr>
        <w:t>e ALPEX</w:t>
      </w:r>
      <w:r w:rsidR="0020784B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 do </w:t>
      </w:r>
      <w:r w:rsidR="00DB2E3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 xml:space="preserve">jenë të aplikueshme për Operatorin e Emëruar të Tregut të Energjisë Elektrike (NEMO) deri më 31.8.2024. </w:t>
      </w:r>
    </w:p>
    <w:p w14:paraId="7A619C92" w14:textId="762DB35D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Ndërsa me shkresën nr. 158 prot., datë 24.4.2024, protokolluar me tonën me nr. 984 prot., datë 24.4.2024, “ALPEX” sh.a. ka paraqitur në ERE</w:t>
      </w:r>
      <w:r w:rsidRPr="001250CD">
        <w:rPr>
          <w:rFonts w:ascii="Garamond" w:eastAsia="Calibri" w:hAnsi="Garamond"/>
          <w:b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një kërkesë për miratimin e </w:t>
      </w:r>
      <w:r w:rsidR="00E44553" w:rsidRPr="001250CD">
        <w:rPr>
          <w:rFonts w:ascii="Garamond" w:eastAsia="Calibri" w:hAnsi="Garamond"/>
          <w:color w:val="000000"/>
        </w:rPr>
        <w:t xml:space="preserve">listës së tarifave </w:t>
      </w:r>
      <w:r w:rsidRPr="001250CD">
        <w:rPr>
          <w:rFonts w:ascii="Garamond" w:eastAsia="Calibri" w:hAnsi="Garamond"/>
          <w:color w:val="000000"/>
        </w:rPr>
        <w:t xml:space="preserve">në rolin e Operatorit të Emëruar të Tregut të Energjisë Elektrike (NEMO), në kuadër të </w:t>
      </w:r>
      <w:r w:rsidR="00E44553" w:rsidRPr="001250CD">
        <w:rPr>
          <w:rFonts w:ascii="Garamond" w:eastAsia="Calibri" w:hAnsi="Garamond"/>
          <w:color w:val="000000"/>
        </w:rPr>
        <w:t>tregut brenda së njëjtës ditë.</w:t>
      </w:r>
    </w:p>
    <w:p w14:paraId="0DC0963C" w14:textId="75F0B70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Duke </w:t>
      </w:r>
      <w:r w:rsidR="007A269D" w:rsidRPr="001250CD">
        <w:rPr>
          <w:rFonts w:ascii="Garamond" w:eastAsia="Calibri" w:hAnsi="Garamond"/>
          <w:color w:val="000000"/>
        </w:rPr>
        <w:t>qenë</w:t>
      </w:r>
      <w:r w:rsidRPr="001250CD">
        <w:rPr>
          <w:rFonts w:ascii="Garamond" w:eastAsia="Calibri" w:hAnsi="Garamond"/>
          <w:color w:val="000000"/>
        </w:rPr>
        <w:t xml:space="preserve"> se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1531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 xml:space="preserve">ALPEX” sh.a. është në proces </w:t>
      </w:r>
      <w:r w:rsidR="00BA06D6" w:rsidRPr="001250CD">
        <w:rPr>
          <w:rFonts w:ascii="Garamond" w:eastAsia="Calibri" w:hAnsi="Garamond"/>
          <w:color w:val="000000"/>
        </w:rPr>
        <w:t xml:space="preserve">operacionalizimi </w:t>
      </w:r>
      <w:r w:rsidRPr="001250CD">
        <w:rPr>
          <w:rFonts w:ascii="Garamond" w:eastAsia="Calibri" w:hAnsi="Garamond"/>
          <w:color w:val="000000"/>
        </w:rPr>
        <w:t xml:space="preserve">të Tregut Brenda së Njëjtës Ditë në Shqipëri dhe njëkohësisht Bashkimin e Tregjeve Shqipëri </w:t>
      </w:r>
      <w:r w:rsidR="0051531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Kosovë në Tregun Brenda së Njëjtës Ditë, kërkon miratimin e tarifave të propozuara lidhur me këtë aktivitet</w:t>
      </w:r>
      <w:r w:rsidR="0051531C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më poshtë vijon:</w:t>
      </w:r>
    </w:p>
    <w:p w14:paraId="305045C1" w14:textId="4BE750E8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>tarifës vjetore për anëtarin e bursës për tregun brenda së njëjtës ditë;</w:t>
      </w:r>
    </w:p>
    <w:p w14:paraId="1290BB4F" w14:textId="46D1E062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>tarifës variabël të tregtimit për mwh për tregun brenda së njëjtës ditë;</w:t>
      </w:r>
    </w:p>
    <w:p w14:paraId="556E7008" w14:textId="39FF61CF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lastRenderedPageBreak/>
        <w:t xml:space="preserve">- Shtimin e </w:t>
      </w:r>
      <w:r w:rsidR="0051531C" w:rsidRPr="001250CD">
        <w:rPr>
          <w:rFonts w:ascii="Garamond" w:eastAsia="Calibri" w:hAnsi="Garamond"/>
          <w:color w:val="000000"/>
        </w:rPr>
        <w:t>tarifës variabël të klerimit për mwh për tregun brenda së njëjtës ditë</w:t>
      </w:r>
      <w:r w:rsidRPr="001250CD">
        <w:rPr>
          <w:rFonts w:ascii="Garamond" w:eastAsia="Calibri" w:hAnsi="Garamond"/>
          <w:color w:val="000000"/>
        </w:rPr>
        <w:t>.</w:t>
      </w:r>
    </w:p>
    <w:p w14:paraId="08CCD4CD" w14:textId="768DCE5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Gjithashtu</w:t>
      </w:r>
      <w:r w:rsidR="00602579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nëpërmjet shkresës nr. 158 prot., datë 24.4.2024, protokolluar me tonën me nr. 984 prot., datë 24.4.2024, shoqëria ka kërkuar dhe ndryshimin e emërtimit dhe frekuencën e pagesës për dy prej tarifave aktuale</w:t>
      </w:r>
      <w:r w:rsidR="0005554A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m</w:t>
      </w:r>
      <w:r w:rsidR="0005554A">
        <w:rPr>
          <w:rFonts w:ascii="Garamond" w:eastAsia="Calibri" w:hAnsi="Garamond"/>
          <w:color w:val="000000"/>
        </w:rPr>
        <w:t>ë</w:t>
      </w:r>
      <w:r w:rsidRPr="001250CD">
        <w:rPr>
          <w:rFonts w:ascii="Garamond" w:eastAsia="Calibri" w:hAnsi="Garamond"/>
          <w:color w:val="000000"/>
        </w:rPr>
        <w:t xml:space="preserve"> poshtë:</w:t>
      </w:r>
    </w:p>
    <w:p w14:paraId="350C738C" w14:textId="73850D9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Ndryshimin e emërtimit të </w:t>
      </w:r>
      <w:r w:rsidR="00FC0FEE" w:rsidRPr="001250CD">
        <w:rPr>
          <w:rFonts w:ascii="Garamond" w:eastAsia="Calibri" w:hAnsi="Garamond"/>
          <w:color w:val="000000"/>
        </w:rPr>
        <w:t>tarifës vjetore të trajnimit në tarifa e trajnimit</w:t>
      </w:r>
      <w:r w:rsidR="00FC0FEE">
        <w:rPr>
          <w:rFonts w:ascii="Garamond" w:eastAsia="Calibri" w:hAnsi="Garamond"/>
          <w:color w:val="000000"/>
        </w:rPr>
        <w:t>,</w:t>
      </w:r>
      <w:r w:rsidR="00FC0FEE" w:rsidRPr="001250CD">
        <w:rPr>
          <w:rFonts w:ascii="Garamond" w:eastAsia="Calibri" w:hAnsi="Garamond"/>
          <w:color w:val="000000"/>
        </w:rPr>
        <w:t xml:space="preserve"> si edhe ndryshimi </w:t>
      </w:r>
      <w:r w:rsidRPr="001250CD">
        <w:rPr>
          <w:rFonts w:ascii="Garamond" w:eastAsia="Calibri" w:hAnsi="Garamond"/>
          <w:color w:val="000000"/>
        </w:rPr>
        <w:t>i frekuencës së pagesës, nga pagesë vjetore të bëhet pagesë vetëm një herë;</w:t>
      </w:r>
    </w:p>
    <w:p w14:paraId="39B988BE" w14:textId="664A4000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Ndryshimin e frekuencës së pagesës së </w:t>
      </w:r>
      <w:r w:rsidR="00FC0FEE" w:rsidRPr="001250CD">
        <w:rPr>
          <w:rFonts w:ascii="Garamond" w:eastAsia="Calibri" w:hAnsi="Garamond"/>
          <w:color w:val="000000"/>
        </w:rPr>
        <w:t xml:space="preserve">tarifës së provimit </w:t>
      </w:r>
      <w:r w:rsidRPr="001250CD">
        <w:rPr>
          <w:rFonts w:ascii="Garamond" w:eastAsia="Calibri" w:hAnsi="Garamond"/>
          <w:color w:val="000000"/>
        </w:rPr>
        <w:t>nga pagesë vjetore të bëhet pagesë vetëm një herë.</w:t>
      </w:r>
    </w:p>
    <w:p w14:paraId="1DBFB46C" w14:textId="2E30CB01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Për sa </w:t>
      </w:r>
      <w:r w:rsidR="00FC0FEE">
        <w:rPr>
          <w:rFonts w:ascii="Garamond" w:eastAsia="Calibri" w:hAnsi="Garamond"/>
          <w:color w:val="000000"/>
        </w:rPr>
        <w:t>u</w:t>
      </w:r>
      <w:r w:rsidRPr="001250CD">
        <w:rPr>
          <w:rFonts w:ascii="Garamond" w:eastAsia="Calibri" w:hAnsi="Garamond"/>
          <w:color w:val="000000"/>
        </w:rPr>
        <w:t xml:space="preserve"> përket ndryshimeve të sipërcituara, ERE vlerësoi se ndryshimi i emërtimit së </w:t>
      </w:r>
      <w:r w:rsidR="005940BE" w:rsidRPr="001250CD">
        <w:rPr>
          <w:rFonts w:ascii="Garamond" w:eastAsia="Calibri" w:hAnsi="Garamond"/>
          <w:color w:val="000000"/>
        </w:rPr>
        <w:t>tarifës vjetore të trajnimit dhe tarifës vjetore të provimit</w:t>
      </w:r>
      <w:r w:rsidR="005940BE">
        <w:rPr>
          <w:rFonts w:ascii="Garamond" w:eastAsia="Calibri" w:hAnsi="Garamond"/>
          <w:color w:val="000000"/>
        </w:rPr>
        <w:t>,</w:t>
      </w:r>
      <w:r w:rsidR="005940BE" w:rsidRPr="001250CD">
        <w:rPr>
          <w:rFonts w:ascii="Garamond" w:eastAsia="Calibri" w:hAnsi="Garamond"/>
          <w:color w:val="000000"/>
        </w:rPr>
        <w:t xml:space="preserve"> si dhe frekuencës së pagesës për dy prej tarifa</w:t>
      </w:r>
      <w:r w:rsidRPr="001250CD">
        <w:rPr>
          <w:rFonts w:ascii="Garamond" w:eastAsia="Calibri" w:hAnsi="Garamond"/>
          <w:color w:val="000000"/>
        </w:rPr>
        <w:t xml:space="preserve">ve aktuale të sipërcituara, do të jetë objekt rishikimi gjatë miratimit të </w:t>
      </w:r>
      <w:r w:rsidRPr="00602579">
        <w:rPr>
          <w:rFonts w:ascii="Garamond" w:eastAsia="Calibri" w:hAnsi="Garamond"/>
          <w:iCs/>
          <w:color w:val="000000"/>
        </w:rPr>
        <w:t>“Metodologjisë së përcaktimit të tarifave të Operatorit të Emëruar të Tregut të Energjisë Elektrike (NEMO)”</w:t>
      </w:r>
      <w:r w:rsidR="005940BE">
        <w:rPr>
          <w:rFonts w:ascii="Garamond" w:eastAsia="Calibri" w:hAnsi="Garamond"/>
          <w:iCs/>
          <w:color w:val="000000"/>
        </w:rPr>
        <w:t>,</w:t>
      </w:r>
      <w:r w:rsidRPr="00602579">
        <w:rPr>
          <w:rFonts w:ascii="Garamond" w:eastAsia="Calibri" w:hAnsi="Garamond"/>
          <w:iCs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>bashkë me rishikimin e afateve të përcaktuara të tarifave të NEMO</w:t>
      </w:r>
      <w:r w:rsidR="005940BE">
        <w:rPr>
          <w:rFonts w:ascii="Garamond" w:eastAsia="Calibri" w:hAnsi="Garamond"/>
          <w:color w:val="000000"/>
        </w:rPr>
        <w:t>-s</w:t>
      </w:r>
      <w:r w:rsidRPr="001250CD">
        <w:rPr>
          <w:rFonts w:ascii="Garamond" w:eastAsia="Calibri" w:hAnsi="Garamond"/>
          <w:color w:val="000000"/>
        </w:rPr>
        <w:t xml:space="preserve"> nga ALPEX</w:t>
      </w:r>
      <w:r w:rsidR="005940BE">
        <w:rPr>
          <w:rFonts w:ascii="Garamond" w:eastAsia="Calibri" w:hAnsi="Garamond"/>
          <w:color w:val="000000"/>
        </w:rPr>
        <w:t>-i</w:t>
      </w:r>
      <w:r w:rsidRPr="001250CD">
        <w:rPr>
          <w:rFonts w:ascii="Garamond" w:eastAsia="Calibri" w:hAnsi="Garamond"/>
          <w:color w:val="000000"/>
        </w:rPr>
        <w:t>, për të cilat afati i aplikimit të tyre është shtyrë së fundmi me anë të vendimit të Bordit të ERE-s nr. 50, datë 2.4.2024.</w:t>
      </w:r>
    </w:p>
    <w:p w14:paraId="5E794D14" w14:textId="30649056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B02EAC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 xml:space="preserve">ALPEX” sh.a. sqaron se për hartimin e  Listës së Tarifave të </w:t>
      </w:r>
      <w:r w:rsidR="00555D8E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sh.a. për Tregun e Ditës në Avancë dhe Tregun Brenda së Njëjtës Ditë, si </w:t>
      </w:r>
      <w:r w:rsidR="00B02EAC" w:rsidRPr="001250CD">
        <w:rPr>
          <w:rFonts w:ascii="Garamond" w:eastAsia="Calibri" w:hAnsi="Garamond"/>
          <w:color w:val="000000"/>
        </w:rPr>
        <w:t xml:space="preserve">operator i emëruar </w:t>
      </w:r>
      <w:r w:rsidRPr="001250CD">
        <w:rPr>
          <w:rFonts w:ascii="Garamond" w:eastAsia="Calibri" w:hAnsi="Garamond"/>
          <w:color w:val="000000"/>
        </w:rPr>
        <w:t>i Tregut të Energjisë Elektrike (NEMO), janë marrë parasysh faktorët e mëposhtëm:</w:t>
      </w:r>
    </w:p>
    <w:p w14:paraId="6E8EDACB" w14:textId="338D6BBF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1. Tarifat e bursave të tjera të energjisë që tashmë operojnë</w:t>
      </w:r>
      <w:r w:rsidR="00BB71A5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siç janë </w:t>
      </w:r>
      <w:r w:rsidR="007B7932" w:rsidRPr="001250CD">
        <w:rPr>
          <w:rFonts w:ascii="Garamond" w:eastAsia="Calibri" w:hAnsi="Garamond"/>
          <w:color w:val="000000"/>
        </w:rPr>
        <w:t>CROPEX</w:t>
      </w:r>
      <w:r w:rsidRPr="001250CD">
        <w:rPr>
          <w:rFonts w:ascii="Garamond" w:eastAsia="Calibri" w:hAnsi="Garamond"/>
          <w:color w:val="000000"/>
        </w:rPr>
        <w:t xml:space="preserve">, </w:t>
      </w:r>
      <w:r w:rsidR="007B7932" w:rsidRPr="001250CD">
        <w:rPr>
          <w:rFonts w:ascii="Garamond" w:eastAsia="Calibri" w:hAnsi="Garamond"/>
          <w:color w:val="000000"/>
        </w:rPr>
        <w:t>IBEX</w:t>
      </w:r>
      <w:r w:rsidRPr="001250CD">
        <w:rPr>
          <w:rFonts w:ascii="Garamond" w:eastAsia="Calibri" w:hAnsi="Garamond"/>
          <w:color w:val="000000"/>
        </w:rPr>
        <w:t xml:space="preserve">, </w:t>
      </w:r>
      <w:r w:rsidR="007B7932" w:rsidRPr="001250CD">
        <w:rPr>
          <w:rFonts w:ascii="Garamond" w:eastAsia="Calibri" w:hAnsi="Garamond"/>
          <w:color w:val="000000"/>
        </w:rPr>
        <w:t>SEEPEX, OPCOM</w:t>
      </w:r>
      <w:r w:rsidRPr="001250CD">
        <w:rPr>
          <w:rFonts w:ascii="Garamond" w:eastAsia="Calibri" w:hAnsi="Garamond"/>
          <w:color w:val="000000"/>
        </w:rPr>
        <w:t>, MEMO.</w:t>
      </w:r>
    </w:p>
    <w:p w14:paraId="796C987A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2. Tarifat që aplikon aktualisht ofruesi i shërbimit Henex dhe EnExclear,</w:t>
      </w:r>
    </w:p>
    <w:p w14:paraId="56226E8A" w14:textId="0302F2F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3. Mundësinë e mbulimit të shpenzimeve operative të </w:t>
      </w:r>
      <w:r w:rsidR="00555D8E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</w:t>
      </w:r>
      <w:r w:rsidR="00C33EB8" w:rsidRPr="001250CD">
        <w:rPr>
          <w:rFonts w:ascii="Garamond" w:eastAsia="Calibri" w:hAnsi="Garamond"/>
          <w:color w:val="000000"/>
        </w:rPr>
        <w:t>sh</w:t>
      </w:r>
      <w:r w:rsidR="00C33EB8">
        <w:rPr>
          <w:rFonts w:ascii="Garamond" w:eastAsia="Calibri" w:hAnsi="Garamond"/>
          <w:color w:val="000000"/>
        </w:rPr>
        <w:t>.</w:t>
      </w:r>
      <w:r w:rsidR="00C33EB8" w:rsidRPr="001250CD">
        <w:rPr>
          <w:rFonts w:ascii="Garamond" w:eastAsia="Calibri" w:hAnsi="Garamond"/>
          <w:color w:val="000000"/>
        </w:rPr>
        <w:t>a</w:t>
      </w:r>
      <w:r w:rsidR="00C33EB8">
        <w:rPr>
          <w:rFonts w:ascii="Garamond" w:eastAsia="Calibri" w:hAnsi="Garamond"/>
          <w:color w:val="000000"/>
        </w:rPr>
        <w:t>.,</w:t>
      </w:r>
      <w:r w:rsidR="00C33EB8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si edhe kthimin e kapitalit brenda 7 (shtatë) deri në 10 (dhjetë) viteve nga fillimi i </w:t>
      </w:r>
      <w:r w:rsidR="005F4E50" w:rsidRPr="001250CD">
        <w:rPr>
          <w:rFonts w:ascii="Garamond" w:eastAsia="Calibri" w:hAnsi="Garamond"/>
          <w:color w:val="000000"/>
        </w:rPr>
        <w:t>operacionalizimit</w:t>
      </w:r>
      <w:r w:rsidRPr="001250CD">
        <w:rPr>
          <w:rFonts w:ascii="Garamond" w:eastAsia="Calibri" w:hAnsi="Garamond"/>
          <w:color w:val="000000"/>
        </w:rPr>
        <w:t>.</w:t>
      </w:r>
    </w:p>
    <w:p w14:paraId="01F78578" w14:textId="1C25B998" w:rsidR="00652F46" w:rsidRPr="001250CD" w:rsidRDefault="005C7F0C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>
        <w:rPr>
          <w:rFonts w:ascii="Garamond" w:eastAsia="Calibri" w:hAnsi="Garamond"/>
          <w:color w:val="000000"/>
        </w:rPr>
        <w:t>-</w:t>
      </w:r>
      <w:r w:rsidR="00652F46" w:rsidRPr="001250CD">
        <w:rPr>
          <w:rFonts w:ascii="Garamond" w:eastAsia="Calibri" w:hAnsi="Garamond"/>
          <w:color w:val="000000"/>
        </w:rPr>
        <w:t xml:space="preserve"> Shoqëria “Bursa Shqiptare e Energjisë Elektrike</w:t>
      </w:r>
      <w:r w:rsidR="00555D8E">
        <w:rPr>
          <w:rFonts w:ascii="Garamond" w:eastAsia="Calibri" w:hAnsi="Garamond"/>
          <w:color w:val="000000"/>
        </w:rPr>
        <w:t>”</w:t>
      </w:r>
      <w:r w:rsidR="00652F46" w:rsidRPr="001250CD">
        <w:rPr>
          <w:rFonts w:ascii="Garamond" w:eastAsia="Calibri" w:hAnsi="Garamond"/>
          <w:color w:val="000000"/>
        </w:rPr>
        <w:t xml:space="preserve"> </w:t>
      </w:r>
      <w:r>
        <w:rPr>
          <w:rFonts w:ascii="Garamond" w:eastAsia="Calibri" w:hAnsi="Garamond"/>
          <w:color w:val="000000"/>
        </w:rPr>
        <w:t>–</w:t>
      </w:r>
      <w:r w:rsidR="00652F46" w:rsidRPr="001250CD">
        <w:rPr>
          <w:rFonts w:ascii="Garamond" w:eastAsia="Calibri" w:hAnsi="Garamond"/>
          <w:color w:val="000000"/>
        </w:rPr>
        <w:t xml:space="preserve"> </w:t>
      </w:r>
      <w:r w:rsidR="00555D8E">
        <w:rPr>
          <w:rFonts w:ascii="Garamond" w:eastAsia="Calibri" w:hAnsi="Garamond"/>
          <w:color w:val="000000"/>
        </w:rPr>
        <w:t>“</w:t>
      </w:r>
      <w:r w:rsidR="00652F46" w:rsidRPr="001250CD">
        <w:rPr>
          <w:rFonts w:ascii="Garamond" w:eastAsia="Calibri" w:hAnsi="Garamond"/>
          <w:color w:val="000000"/>
        </w:rPr>
        <w:t>ALPEX” sh.a.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gjithashtu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është shprehur se identifikimi i këtyre tarifave kundrejt tarifave të </w:t>
      </w:r>
      <w:r w:rsidR="00440E07" w:rsidRPr="001250CD">
        <w:rPr>
          <w:rFonts w:ascii="Garamond" w:eastAsia="Calibri" w:hAnsi="Garamond"/>
          <w:color w:val="000000"/>
        </w:rPr>
        <w:t xml:space="preserve">Tregut </w:t>
      </w:r>
      <w:r w:rsidRPr="001250CD">
        <w:rPr>
          <w:rFonts w:ascii="Garamond" w:eastAsia="Calibri" w:hAnsi="Garamond"/>
          <w:color w:val="000000"/>
        </w:rPr>
        <w:t xml:space="preserve">të </w:t>
      </w:r>
      <w:r w:rsidR="00440E07" w:rsidRPr="001250CD">
        <w:rPr>
          <w:rFonts w:ascii="Garamond" w:eastAsia="Calibri" w:hAnsi="Garamond"/>
          <w:color w:val="000000"/>
        </w:rPr>
        <w:t xml:space="preserve">Ditës </w:t>
      </w:r>
      <w:r w:rsidRPr="001250CD">
        <w:rPr>
          <w:rFonts w:ascii="Garamond" w:eastAsia="Calibri" w:hAnsi="Garamond"/>
          <w:color w:val="000000"/>
        </w:rPr>
        <w:t xml:space="preserve">në </w:t>
      </w:r>
      <w:r w:rsidR="00440E07" w:rsidRPr="001250CD">
        <w:rPr>
          <w:rFonts w:ascii="Garamond" w:eastAsia="Calibri" w:hAnsi="Garamond"/>
          <w:color w:val="000000"/>
        </w:rPr>
        <w:t xml:space="preserve">Avancë </w:t>
      </w:r>
      <w:r w:rsidRPr="001250CD">
        <w:rPr>
          <w:rFonts w:ascii="Garamond" w:eastAsia="Calibri" w:hAnsi="Garamond"/>
          <w:color w:val="000000"/>
        </w:rPr>
        <w:t xml:space="preserve">është </w:t>
      </w:r>
      <w:r w:rsidR="00652F46" w:rsidRPr="001250CD">
        <w:rPr>
          <w:rFonts w:ascii="Garamond" w:eastAsia="Calibri" w:hAnsi="Garamond"/>
          <w:color w:val="000000"/>
        </w:rPr>
        <w:t>i nevojshëm</w:t>
      </w:r>
      <w:r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pasi Tregu Brenda së Njëjtës Ditë ka volume të vogla tregtimi</w:t>
      </w:r>
      <w:r w:rsidR="00E13C6B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ndërkohë që zhvillohet në tr</w:t>
      </w:r>
      <w:r w:rsidR="00E13C6B">
        <w:rPr>
          <w:rFonts w:ascii="Garamond" w:eastAsia="Calibri" w:hAnsi="Garamond"/>
          <w:color w:val="000000"/>
        </w:rPr>
        <w:t>i</w:t>
      </w:r>
      <w:r w:rsidR="00652F46" w:rsidRPr="001250CD">
        <w:rPr>
          <w:rFonts w:ascii="Garamond" w:eastAsia="Calibri" w:hAnsi="Garamond"/>
          <w:color w:val="000000"/>
        </w:rPr>
        <w:t xml:space="preserve"> ankande me orare të ndryshme dhe pas orarit zyrtar të punës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duke kërkuar kështu domosdoshmërinë që të punohet me orare shtesë. ALPEX</w:t>
      </w:r>
      <w:r w:rsidR="003826AD">
        <w:rPr>
          <w:rFonts w:ascii="Garamond" w:eastAsia="Calibri" w:hAnsi="Garamond"/>
          <w:color w:val="000000"/>
        </w:rPr>
        <w:t>-i</w:t>
      </w:r>
      <w:r w:rsidR="00652F46" w:rsidRPr="001250CD">
        <w:rPr>
          <w:rFonts w:ascii="Garamond" w:eastAsia="Calibri" w:hAnsi="Garamond"/>
          <w:color w:val="000000"/>
        </w:rPr>
        <w:t xml:space="preserve"> nuk ka akoma indikatorë për volume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që do të tregtohen në Tregun Brenda së Njëjtës Ditë dhe në pritje të miratimit të metodologjisë të llogaritjes së tarifave për NEMO</w:t>
      </w:r>
      <w:r w:rsidR="003826AD">
        <w:rPr>
          <w:rFonts w:ascii="Garamond" w:eastAsia="Calibri" w:hAnsi="Garamond"/>
          <w:color w:val="000000"/>
        </w:rPr>
        <w:t>-n</w:t>
      </w:r>
      <w:r w:rsidR="00652F46" w:rsidRPr="001250CD">
        <w:rPr>
          <w:rFonts w:ascii="Garamond" w:eastAsia="Calibri" w:hAnsi="Garamond"/>
          <w:color w:val="000000"/>
        </w:rPr>
        <w:t>, këto tarifa të propozuara do të jenë të përkohshme dhe do të ndihmojnë mbulimin e mëtejshëm të kostove operacionale. Gjithashtu</w:t>
      </w:r>
      <w:r w:rsidR="003826AD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nga eksperienca e marrë nga </w:t>
      </w:r>
      <w:r w:rsidR="003826AD" w:rsidRPr="001250CD">
        <w:rPr>
          <w:rFonts w:ascii="Garamond" w:eastAsia="Calibri" w:hAnsi="Garamond"/>
          <w:color w:val="000000"/>
        </w:rPr>
        <w:t xml:space="preserve">bursat e tjera tarifat </w:t>
      </w:r>
      <w:r w:rsidR="00652F46" w:rsidRPr="001250CD">
        <w:rPr>
          <w:rFonts w:ascii="Garamond" w:eastAsia="Calibri" w:hAnsi="Garamond"/>
          <w:color w:val="000000"/>
        </w:rPr>
        <w:t xml:space="preserve">për Tregun Brenda së Njëjtës Ditë janë thuajse dyfish më të larta se Tarifat për Tregun e Ditës në Avancë. </w:t>
      </w:r>
    </w:p>
    <w:p w14:paraId="0FC7FE33" w14:textId="3FBB2390" w:rsidR="00652F46" w:rsidRPr="007B7932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iCs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Lidhur me tarifat e propozuara nga </w:t>
      </w:r>
      <w:r w:rsidR="00F57482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F5748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sh.a. bazuar në </w:t>
      </w:r>
      <w:r w:rsidRPr="004C768B">
        <w:rPr>
          <w:rFonts w:ascii="Garamond" w:eastAsia="Calibri" w:hAnsi="Garamond"/>
          <w:i/>
          <w:iCs/>
          <w:color w:val="000000"/>
        </w:rPr>
        <w:t>benchmark</w:t>
      </w:r>
      <w:r w:rsidRPr="001250CD">
        <w:rPr>
          <w:rFonts w:ascii="Garamond" w:eastAsia="Calibri" w:hAnsi="Garamond"/>
          <w:color w:val="000000"/>
        </w:rPr>
        <w:t xml:space="preserve">-et me vendet e rajonit, si CROPEX, IBEX, SEEPEX edhe EnExGROUP, konstatohet se këto janë të përafërta me ato të aplikuara dhe nga vendet e rajonit. Në mungesë të historikut për operimin e </w:t>
      </w:r>
      <w:r w:rsidR="007B7932" w:rsidRPr="001250CD">
        <w:rPr>
          <w:rFonts w:ascii="Garamond" w:eastAsia="Calibri" w:hAnsi="Garamond"/>
          <w:color w:val="000000"/>
        </w:rPr>
        <w:t xml:space="preserve">Tregut brenda </w:t>
      </w:r>
      <w:r w:rsidRPr="001250CD">
        <w:rPr>
          <w:rFonts w:ascii="Garamond" w:eastAsia="Calibri" w:hAnsi="Garamond"/>
          <w:color w:val="000000"/>
        </w:rPr>
        <w:t xml:space="preserve">së Njëjtës Ditë, </w:t>
      </w:r>
      <w:r w:rsidRPr="007B7932">
        <w:rPr>
          <w:rFonts w:ascii="Garamond" w:eastAsia="Calibri" w:hAnsi="Garamond"/>
          <w:i/>
          <w:iCs/>
          <w:color w:val="000000"/>
        </w:rPr>
        <w:t>benchmark</w:t>
      </w:r>
      <w:r w:rsidRPr="001250CD">
        <w:rPr>
          <w:rFonts w:ascii="Garamond" w:eastAsia="Calibri" w:hAnsi="Garamond"/>
          <w:color w:val="000000"/>
        </w:rPr>
        <w:t xml:space="preserve">-u është konsideruar si metoda më e përshtatshme për të na sjellë sa më afër kostove reale deri në momentin e miratimit të tarifave mbështetur në </w:t>
      </w:r>
      <w:r w:rsidR="007B7932">
        <w:rPr>
          <w:rFonts w:ascii="Garamond" w:eastAsia="Calibri" w:hAnsi="Garamond"/>
          <w:color w:val="000000"/>
        </w:rPr>
        <w:t>“</w:t>
      </w:r>
      <w:r w:rsidRPr="007B7932">
        <w:rPr>
          <w:rFonts w:ascii="Garamond" w:eastAsia="Calibri" w:hAnsi="Garamond"/>
          <w:iCs/>
          <w:color w:val="000000"/>
        </w:rPr>
        <w:t>Metodologjinë së përcaktimit të tarifave të Operatorit të Emëruar të Tregut të Energjisë Elektrike (NEMO)</w:t>
      </w:r>
      <w:r w:rsidR="007B7932">
        <w:rPr>
          <w:rFonts w:ascii="Garamond" w:eastAsia="Calibri" w:hAnsi="Garamond"/>
          <w:iCs/>
          <w:color w:val="000000"/>
        </w:rPr>
        <w:t>”</w:t>
      </w:r>
      <w:r w:rsidRPr="007B7932">
        <w:rPr>
          <w:rFonts w:ascii="Garamond" w:eastAsia="Calibri" w:hAnsi="Garamond"/>
          <w:iCs/>
          <w:color w:val="000000"/>
        </w:rPr>
        <w:t>.</w:t>
      </w:r>
    </w:p>
    <w:p w14:paraId="066FA773" w14:textId="742208F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- Kërkesa e shoqërisë </w:t>
      </w:r>
      <w:r w:rsidR="00555D8E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555D8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sh.a. vjen në kuadër të detyrimeve dhe angazhimeve të ndërmarra në cilësinë e të licencuarit “Bursa Shqiptare e Energjisë Elektrike</w:t>
      </w:r>
      <w:r w:rsidR="005011BE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– </w:t>
      </w:r>
      <w:r w:rsidR="004A2887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 xml:space="preserve">ALPEX” sh.a. si Operator i Tregut të Energjisë Elektrike (NEMO), 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 xml:space="preserve">të ERE-s nr. 228, datë 17.7.2023, si dhe përgjegjësive të ndërmarra në zbatim të </w:t>
      </w:r>
      <w:r w:rsidR="004A2887" w:rsidRPr="001250CD">
        <w:rPr>
          <w:rFonts w:ascii="Garamond" w:eastAsia="Calibri" w:hAnsi="Garamond"/>
          <w:color w:val="000000"/>
        </w:rPr>
        <w:t xml:space="preserve">rregullave </w:t>
      </w:r>
      <w:r w:rsidRPr="001250CD">
        <w:rPr>
          <w:rFonts w:ascii="Garamond" w:eastAsia="Calibri" w:hAnsi="Garamond"/>
          <w:color w:val="000000"/>
        </w:rPr>
        <w:t>të tregut të energjisë elektrike (rregullat e ALPEX</w:t>
      </w:r>
      <w:r w:rsidR="00555D8E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, përkufizimet, procedura e tregtimit si dhe procedura e klerimit dhe shlyerjes), 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347, datë 27.12.2022, i ndryshuar</w:t>
      </w:r>
      <w:r w:rsidR="004C768B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si dhe </w:t>
      </w:r>
      <w:r w:rsidR="004A2887" w:rsidRPr="004A2887">
        <w:rPr>
          <w:rFonts w:ascii="Garamond" w:eastAsia="Calibri" w:hAnsi="Garamond"/>
          <w:color w:val="000000"/>
        </w:rPr>
        <w:t>“</w:t>
      </w:r>
      <w:r w:rsidRPr="004A2887">
        <w:rPr>
          <w:rFonts w:ascii="Garamond" w:eastAsia="Calibri" w:hAnsi="Garamond"/>
          <w:color w:val="000000"/>
        </w:rPr>
        <w:t>Rregullores së kërkesave dhe procedurave për përcaktimin e Operatorit të Emëruar të Energjisë Elektrike (NEMO), si dhe rolet e përgjegjësitë e NEMO</w:t>
      </w:r>
      <w:r w:rsidR="004A2887">
        <w:rPr>
          <w:rFonts w:ascii="Garamond" w:eastAsia="Calibri" w:hAnsi="Garamond"/>
          <w:color w:val="000000"/>
        </w:rPr>
        <w:t>-s</w:t>
      </w:r>
      <w:r w:rsidRPr="004A2887">
        <w:rPr>
          <w:rFonts w:ascii="Garamond" w:eastAsia="Calibri" w:hAnsi="Garamond"/>
          <w:color w:val="000000"/>
        </w:rPr>
        <w:t xml:space="preserve"> dhe Operatorit të Sistemit të </w:t>
      </w:r>
      <w:r w:rsidRPr="004A2887">
        <w:rPr>
          <w:rFonts w:ascii="Garamond" w:eastAsia="Calibri" w:hAnsi="Garamond"/>
          <w:color w:val="000000"/>
        </w:rPr>
        <w:lastRenderedPageBreak/>
        <w:t>Transmetimit të Energjisë në tregun e bashkuar</w:t>
      </w:r>
      <w:r w:rsidR="004A2887" w:rsidRPr="004A2887">
        <w:rPr>
          <w:rFonts w:ascii="Garamond" w:eastAsia="Calibri" w:hAnsi="Garamond"/>
          <w:color w:val="000000"/>
        </w:rPr>
        <w:t>”</w:t>
      </w:r>
      <w:r w:rsidRPr="004A2887">
        <w:rPr>
          <w:rFonts w:ascii="Garamond" w:eastAsia="Calibri" w:hAnsi="Garamond"/>
          <w:color w:val="000000"/>
        </w:rPr>
        <w:t xml:space="preserve">, </w:t>
      </w:r>
      <w:r w:rsidRPr="001250CD">
        <w:rPr>
          <w:rFonts w:ascii="Garamond" w:eastAsia="Calibri" w:hAnsi="Garamond"/>
          <w:color w:val="000000"/>
        </w:rPr>
        <w:t xml:space="preserve">miratuar me vendimin e </w:t>
      </w:r>
      <w:r w:rsidR="004A2887" w:rsidRPr="001250CD">
        <w:rPr>
          <w:rFonts w:ascii="Garamond" w:eastAsia="Calibri" w:hAnsi="Garamond"/>
          <w:color w:val="000000"/>
        </w:rPr>
        <w:t xml:space="preserve">Bordit </w:t>
      </w:r>
      <w:r w:rsidRPr="001250CD">
        <w:rPr>
          <w:rFonts w:ascii="Garamond" w:eastAsia="Calibri" w:hAnsi="Garamond"/>
          <w:color w:val="000000"/>
        </w:rPr>
        <w:t>të ERE-s nr. 40, datë 6.3.2020.</w:t>
      </w:r>
    </w:p>
    <w:p w14:paraId="0477A4BF" w14:textId="5603767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- Duke marrë në konsideratë faktin që metodologjia e përcaktimit të tarifave të Operatorit të Emëruar të Tregut të Energjisë Elektrike (NEMO) është ende në proces miratimi, ku në zbatim të nenit 6, pikave 6.1 dhe 6.4</w:t>
      </w:r>
      <w:r w:rsidR="00287941">
        <w:rPr>
          <w:rFonts w:ascii="Garamond" w:eastAsia="Calibri" w:hAnsi="Garamond"/>
          <w:color w:val="000000"/>
        </w:rPr>
        <w:t>,</w:t>
      </w:r>
      <w:r w:rsidRPr="001250CD">
        <w:rPr>
          <w:rFonts w:ascii="Garamond" w:eastAsia="Calibri" w:hAnsi="Garamond"/>
          <w:color w:val="000000"/>
        </w:rPr>
        <w:t xml:space="preserve"> të Marrëveshjes Kornizë mbi bashkimin e tregjeve të energjisë elektrike të Shqipërisë dhe </w:t>
      </w:r>
      <w:r w:rsidR="0028794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>Kosovës, të datës 21 tetor 2021, ERE duhet të bashkëpunojë me ZRRE</w:t>
      </w:r>
      <w:r w:rsidR="00383972">
        <w:rPr>
          <w:rFonts w:ascii="Garamond" w:eastAsia="Calibri" w:hAnsi="Garamond"/>
          <w:color w:val="000000"/>
        </w:rPr>
        <w:t>-në</w:t>
      </w:r>
      <w:r w:rsidRPr="001250CD">
        <w:rPr>
          <w:rFonts w:ascii="Garamond" w:eastAsia="Calibri" w:hAnsi="Garamond"/>
          <w:color w:val="000000"/>
        </w:rPr>
        <w:t xml:space="preserve"> për miratimin e </w:t>
      </w:r>
      <w:r w:rsidR="00287941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Metodologjisë për përcaktimin e tarifave të Operatorit të Emëruar të Tregut të Energjisë Elektrike (NEMO), si dhe Bashkimin e Tregjeve Shqipëri</w:t>
      </w:r>
      <w:r w:rsidR="00287941">
        <w:rPr>
          <w:rFonts w:ascii="Garamond" w:eastAsia="Calibri" w:hAnsi="Garamond"/>
          <w:color w:val="000000"/>
        </w:rPr>
        <w:t>–</w:t>
      </w:r>
      <w:r w:rsidRPr="001250CD">
        <w:rPr>
          <w:rFonts w:ascii="Garamond" w:eastAsia="Calibri" w:hAnsi="Garamond"/>
          <w:color w:val="000000"/>
        </w:rPr>
        <w:t>Kosovë në Tregun Brenda së Njëjtës Ditë</w:t>
      </w:r>
      <w:r w:rsidR="00287941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, në këto kushte, bazuar në kërkesën e paraqitur nga shoqëria </w:t>
      </w:r>
      <w:r w:rsidR="00383972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38397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sh.a., vlerësojmë miratimin e pjesshëm të kërkesës së paraqitur nga shoqëria </w:t>
      </w:r>
      <w:r w:rsidR="00383972">
        <w:rPr>
          <w:rFonts w:ascii="Garamond" w:eastAsia="Calibri" w:hAnsi="Garamond"/>
          <w:color w:val="000000"/>
        </w:rPr>
        <w:t>“</w:t>
      </w:r>
      <w:r w:rsidRPr="001250CD">
        <w:rPr>
          <w:rFonts w:ascii="Garamond" w:eastAsia="Calibri" w:hAnsi="Garamond"/>
          <w:color w:val="000000"/>
        </w:rPr>
        <w:t>ALPEX</w:t>
      </w:r>
      <w:r w:rsidR="00383972">
        <w:rPr>
          <w:rFonts w:ascii="Garamond" w:eastAsia="Calibri" w:hAnsi="Garamond"/>
          <w:color w:val="000000"/>
        </w:rPr>
        <w:t>”</w:t>
      </w:r>
      <w:r w:rsidRPr="001250CD">
        <w:rPr>
          <w:rFonts w:ascii="Garamond" w:eastAsia="Calibri" w:hAnsi="Garamond"/>
          <w:color w:val="000000"/>
        </w:rPr>
        <w:t xml:space="preserve"> sh.a. për sa i përket “Listës së </w:t>
      </w:r>
      <w:r w:rsidR="00287941" w:rsidRPr="001250CD">
        <w:rPr>
          <w:rFonts w:ascii="Garamond" w:eastAsia="Calibri" w:hAnsi="Garamond"/>
          <w:color w:val="000000"/>
        </w:rPr>
        <w:t xml:space="preserve">tarifave </w:t>
      </w:r>
      <w:r w:rsidRPr="001250CD">
        <w:rPr>
          <w:rFonts w:ascii="Garamond" w:eastAsia="Calibri" w:hAnsi="Garamond"/>
          <w:color w:val="000000"/>
        </w:rPr>
        <w:t>të ALPEX</w:t>
      </w:r>
      <w:r w:rsidR="00287941">
        <w:rPr>
          <w:rFonts w:ascii="Garamond" w:eastAsia="Calibri" w:hAnsi="Garamond"/>
          <w:color w:val="000000"/>
        </w:rPr>
        <w:t>-it</w:t>
      </w:r>
      <w:r w:rsidRPr="001250CD">
        <w:rPr>
          <w:rFonts w:ascii="Garamond" w:eastAsia="Calibri" w:hAnsi="Garamond"/>
          <w:color w:val="000000"/>
        </w:rPr>
        <w:t xml:space="preserve">” për Tregun Brenda së Njëjtës Ditë, të cilat do </w:t>
      </w:r>
      <w:r w:rsidR="00287941">
        <w:rPr>
          <w:rFonts w:ascii="Garamond" w:eastAsia="Calibri" w:hAnsi="Garamond"/>
          <w:color w:val="000000"/>
        </w:rPr>
        <w:t xml:space="preserve">të </w:t>
      </w:r>
      <w:r w:rsidRPr="001250CD">
        <w:rPr>
          <w:rFonts w:ascii="Garamond" w:eastAsia="Calibri" w:hAnsi="Garamond"/>
          <w:color w:val="000000"/>
        </w:rPr>
        <w:t>jenë të aplikueshme deri më 31.8.2024 për Operatorin e Emëruar të Tregut të Energjisë Elektrike (NEMO).</w:t>
      </w:r>
    </w:p>
    <w:p w14:paraId="7CF7EF2D" w14:textId="44AEA3D4" w:rsidR="00652F46" w:rsidRPr="001250CD" w:rsidRDefault="00457E05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>
        <w:rPr>
          <w:rFonts w:ascii="Garamond" w:eastAsia="Calibri" w:hAnsi="Garamond"/>
          <w:color w:val="000000"/>
        </w:rPr>
        <w:t>-</w:t>
      </w:r>
      <w:r w:rsidR="00652F46" w:rsidRPr="001250CD">
        <w:rPr>
          <w:rFonts w:ascii="Garamond" w:eastAsia="Calibri" w:hAnsi="Garamond"/>
          <w:color w:val="000000"/>
        </w:rPr>
        <w:t xml:space="preserve"> Për sa </w:t>
      </w:r>
      <w:r>
        <w:rPr>
          <w:rFonts w:ascii="Garamond" w:eastAsia="Calibri" w:hAnsi="Garamond"/>
          <w:color w:val="000000"/>
        </w:rPr>
        <w:t>u</w:t>
      </w:r>
      <w:r w:rsidR="00652F46" w:rsidRPr="001250CD">
        <w:rPr>
          <w:rFonts w:ascii="Garamond" w:eastAsia="Calibri" w:hAnsi="Garamond"/>
          <w:color w:val="000000"/>
        </w:rPr>
        <w:t xml:space="preserve"> përket ndryshimeve të kërkuara në emërtimin e </w:t>
      </w:r>
      <w:r w:rsidR="005655A2" w:rsidRPr="001250CD">
        <w:rPr>
          <w:rFonts w:ascii="Garamond" w:eastAsia="Calibri" w:hAnsi="Garamond"/>
          <w:color w:val="000000"/>
        </w:rPr>
        <w:t>tarifës vjetore të trajnimit dhe tarifës vjetore të provimit</w:t>
      </w:r>
      <w:r w:rsidR="005655A2">
        <w:rPr>
          <w:rFonts w:ascii="Garamond" w:eastAsia="Calibri" w:hAnsi="Garamond"/>
          <w:color w:val="000000"/>
        </w:rPr>
        <w:t>,</w:t>
      </w:r>
      <w:r w:rsidR="00652F46" w:rsidRPr="001250CD">
        <w:rPr>
          <w:rFonts w:ascii="Garamond" w:eastAsia="Calibri" w:hAnsi="Garamond"/>
          <w:color w:val="000000"/>
        </w:rPr>
        <w:t xml:space="preserve"> si dhe frekuencën e tarifave të trajnimit dhe provimit, gjykojmë që këto ndryshime të jenë pjesë e tarifave të miratuara pas miratimit të metodologjisë së përcaktimit të tarifave të Operatorit të Emëruar të Tregut të Energjisë Elektrike (NEMO).</w:t>
      </w:r>
    </w:p>
    <w:p w14:paraId="4E9F8F9A" w14:textId="6DCF3AF9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 xml:space="preserve">Për gjithë sa më sipër, </w:t>
      </w:r>
      <w:r w:rsidR="0022535C" w:rsidRPr="001250CD">
        <w:rPr>
          <w:rFonts w:ascii="Garamond" w:eastAsia="Calibri" w:hAnsi="Garamond"/>
          <w:color w:val="000000"/>
        </w:rPr>
        <w:t xml:space="preserve">Bordi </w:t>
      </w:r>
      <w:r w:rsidRPr="001250CD">
        <w:rPr>
          <w:rFonts w:ascii="Garamond" w:eastAsia="Calibri" w:hAnsi="Garamond"/>
          <w:color w:val="000000"/>
        </w:rPr>
        <w:t>i ERE-s</w:t>
      </w:r>
    </w:p>
    <w:p w14:paraId="5A54E355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color w:val="000000"/>
        </w:rPr>
      </w:pPr>
    </w:p>
    <w:p w14:paraId="05A20C4C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VENDOSI:</w:t>
      </w:r>
    </w:p>
    <w:p w14:paraId="34BE7FF9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center"/>
        <w:rPr>
          <w:rFonts w:ascii="Garamond" w:eastAsia="Calibri" w:hAnsi="Garamond"/>
          <w:b/>
          <w:color w:val="000000"/>
        </w:rPr>
      </w:pPr>
    </w:p>
    <w:p w14:paraId="0B404E6C" w14:textId="3CCCC57C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b/>
        </w:rPr>
      </w:pPr>
      <w:r w:rsidRPr="001250CD">
        <w:rPr>
          <w:rFonts w:ascii="Garamond" w:eastAsia="Calibri" w:hAnsi="Garamond"/>
          <w:color w:val="000000"/>
        </w:rPr>
        <w:t xml:space="preserve">1. </w:t>
      </w:r>
      <w:r w:rsidRPr="001250CD">
        <w:rPr>
          <w:rFonts w:ascii="Garamond" w:eastAsia="Calibri" w:hAnsi="Garamond"/>
        </w:rPr>
        <w:t xml:space="preserve">Miratimin e pjesshëm të kërkesës së </w:t>
      </w:r>
      <w:r w:rsidR="002F0CF7">
        <w:rPr>
          <w:rFonts w:ascii="Garamond" w:eastAsia="Calibri" w:hAnsi="Garamond"/>
        </w:rPr>
        <w:t>“</w:t>
      </w:r>
      <w:r w:rsidRPr="001250CD">
        <w:rPr>
          <w:rFonts w:ascii="Garamond" w:eastAsia="Calibri" w:hAnsi="Garamond"/>
        </w:rPr>
        <w:t>ALPEX</w:t>
      </w:r>
      <w:r w:rsidR="002F0CF7">
        <w:rPr>
          <w:rFonts w:ascii="Garamond" w:eastAsia="Calibri" w:hAnsi="Garamond"/>
        </w:rPr>
        <w:t>”</w:t>
      </w:r>
      <w:r w:rsidRPr="001250CD">
        <w:rPr>
          <w:rFonts w:ascii="Garamond" w:eastAsia="Calibri" w:hAnsi="Garamond"/>
        </w:rPr>
        <w:t xml:space="preserve"> sh.a</w:t>
      </w:r>
      <w:r w:rsidR="002F0CF7">
        <w:rPr>
          <w:rFonts w:ascii="Garamond" w:eastAsia="Calibri" w:hAnsi="Garamond"/>
        </w:rPr>
        <w:t>.</w:t>
      </w:r>
      <w:r w:rsidRPr="001250CD">
        <w:rPr>
          <w:rFonts w:ascii="Garamond" w:eastAsia="Calibri" w:hAnsi="Garamond"/>
        </w:rPr>
        <w:t xml:space="preserve"> për miratimin e “Listës së </w:t>
      </w:r>
      <w:r w:rsidR="002F0CF7" w:rsidRPr="001250CD">
        <w:rPr>
          <w:rFonts w:ascii="Garamond" w:eastAsia="Calibri" w:hAnsi="Garamond"/>
        </w:rPr>
        <w:t xml:space="preserve">tarifave </w:t>
      </w:r>
      <w:r w:rsidRPr="001250CD">
        <w:rPr>
          <w:rFonts w:ascii="Garamond" w:eastAsia="Calibri" w:hAnsi="Garamond"/>
        </w:rPr>
        <w:t xml:space="preserve">për </w:t>
      </w:r>
      <w:r w:rsidR="002F0CF7" w:rsidRPr="001250CD">
        <w:rPr>
          <w:rFonts w:ascii="Garamond" w:eastAsia="Calibri" w:hAnsi="Garamond"/>
        </w:rPr>
        <w:t>tregun brenda së njëjtës ditë</w:t>
      </w:r>
      <w:r w:rsidRPr="001250CD">
        <w:rPr>
          <w:rFonts w:ascii="Garamond" w:eastAsia="Calibri" w:hAnsi="Garamond"/>
        </w:rPr>
        <w:t>”, të cilat do jenë të aplikueshme deri m</w:t>
      </w:r>
      <w:r w:rsidR="002F0CF7">
        <w:rPr>
          <w:rFonts w:ascii="Garamond" w:eastAsia="Calibri" w:hAnsi="Garamond"/>
        </w:rPr>
        <w:t xml:space="preserve">ë </w:t>
      </w:r>
      <w:r w:rsidRPr="001250CD">
        <w:rPr>
          <w:rFonts w:ascii="Garamond" w:eastAsia="Calibri" w:hAnsi="Garamond"/>
        </w:rPr>
        <w:t>31.</w:t>
      </w:r>
      <w:r w:rsidR="00481A42">
        <w:rPr>
          <w:rFonts w:ascii="Garamond" w:eastAsia="Calibri" w:hAnsi="Garamond"/>
        </w:rPr>
        <w:t>12</w:t>
      </w:r>
      <w:r w:rsidRPr="001250CD">
        <w:rPr>
          <w:rFonts w:ascii="Garamond" w:eastAsia="Calibri" w:hAnsi="Garamond"/>
        </w:rPr>
        <w:t>.2024</w:t>
      </w:r>
      <w:r w:rsidR="002F0CF7">
        <w:rPr>
          <w:rFonts w:ascii="Garamond" w:eastAsia="Calibri" w:hAnsi="Garamond"/>
        </w:rPr>
        <w:t>,</w:t>
      </w:r>
      <w:r w:rsidRPr="001250CD">
        <w:rPr>
          <w:rFonts w:ascii="Garamond" w:eastAsia="Calibri" w:hAnsi="Garamond"/>
        </w:rPr>
        <w:t xml:space="preserve"> për Operatorin e Emëruar të Tregut të Energjisë Elektrike (NEMO)</w:t>
      </w:r>
      <w:r w:rsidRPr="001250CD">
        <w:rPr>
          <w:rFonts w:ascii="Garamond" w:eastAsia="Calibri" w:hAnsi="Garamond"/>
          <w:color w:val="000000"/>
        </w:rPr>
        <w:t xml:space="preserve"> (</w:t>
      </w:r>
      <w:r w:rsidR="002F0CF7" w:rsidRPr="001250CD">
        <w:rPr>
          <w:rFonts w:ascii="Garamond" w:eastAsia="Calibri" w:hAnsi="Garamond"/>
          <w:color w:val="000000"/>
        </w:rPr>
        <w:t xml:space="preserve">lista </w:t>
      </w:r>
      <w:r w:rsidRPr="001250CD">
        <w:rPr>
          <w:rFonts w:ascii="Garamond" w:eastAsia="Calibri" w:hAnsi="Garamond"/>
          <w:color w:val="000000"/>
        </w:rPr>
        <w:t>bashkëlidhur)</w:t>
      </w:r>
      <w:r w:rsidR="002F0CF7">
        <w:rPr>
          <w:rFonts w:ascii="Garamond" w:eastAsia="Calibri" w:hAnsi="Garamond"/>
          <w:color w:val="000000"/>
        </w:rPr>
        <w:t>.</w:t>
      </w:r>
    </w:p>
    <w:p w14:paraId="3D0D4C58" w14:textId="4737FB44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</w:rPr>
      </w:pPr>
      <w:r w:rsidRPr="001250CD">
        <w:rPr>
          <w:rFonts w:ascii="Garamond" w:eastAsia="Calibri" w:hAnsi="Garamond"/>
        </w:rPr>
        <w:t xml:space="preserve">2. Drejtoria e Tarifave dhe </w:t>
      </w:r>
      <w:r w:rsidR="002F0CF7">
        <w:rPr>
          <w:rFonts w:ascii="Garamond" w:eastAsia="Calibri" w:hAnsi="Garamond"/>
        </w:rPr>
        <w:t xml:space="preserve">e </w:t>
      </w:r>
      <w:r w:rsidRPr="001250CD">
        <w:rPr>
          <w:rFonts w:ascii="Garamond" w:eastAsia="Calibri" w:hAnsi="Garamond"/>
        </w:rPr>
        <w:t xml:space="preserve">Çmimeve të njoftojnë shoqërinë </w:t>
      </w:r>
      <w:r w:rsidR="002F0CF7">
        <w:rPr>
          <w:rFonts w:ascii="Garamond" w:eastAsia="Calibri" w:hAnsi="Garamond"/>
        </w:rPr>
        <w:t>“</w:t>
      </w:r>
      <w:r w:rsidR="002F0CF7" w:rsidRPr="001250CD">
        <w:rPr>
          <w:rFonts w:ascii="Garamond" w:eastAsia="Calibri" w:hAnsi="Garamond"/>
        </w:rPr>
        <w:t>ALPEX</w:t>
      </w:r>
      <w:r w:rsidR="002F0CF7">
        <w:rPr>
          <w:rFonts w:ascii="Garamond" w:eastAsia="Calibri" w:hAnsi="Garamond"/>
        </w:rPr>
        <w:t>”</w:t>
      </w:r>
      <w:r w:rsidRPr="001250CD">
        <w:rPr>
          <w:rFonts w:ascii="Garamond" w:eastAsia="Calibri" w:hAnsi="Garamond"/>
        </w:rPr>
        <w:t xml:space="preserve"> sh.a. dhe palët e interesit për vendimin e </w:t>
      </w:r>
      <w:r w:rsidR="002F0CF7" w:rsidRPr="001250CD">
        <w:rPr>
          <w:rFonts w:ascii="Garamond" w:eastAsia="Calibri" w:hAnsi="Garamond"/>
        </w:rPr>
        <w:t xml:space="preserve">Bordit </w:t>
      </w:r>
      <w:r w:rsidRPr="001250CD">
        <w:rPr>
          <w:rFonts w:ascii="Garamond" w:eastAsia="Calibri" w:hAnsi="Garamond"/>
        </w:rPr>
        <w:t>të ERE-s.</w:t>
      </w:r>
    </w:p>
    <w:p w14:paraId="42368DE8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Ky vendim hyn në fuqi menjëherë.</w:t>
      </w:r>
    </w:p>
    <w:p w14:paraId="41EED120" w14:textId="38178374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Çdo palë e përfsh</w:t>
      </w:r>
      <w:bookmarkStart w:id="0" w:name="_GoBack"/>
      <w:bookmarkEnd w:id="0"/>
      <w:r w:rsidRPr="001250CD">
        <w:rPr>
          <w:rFonts w:ascii="Garamond" w:eastAsia="Calibri" w:hAnsi="Garamond"/>
          <w:color w:val="000000"/>
        </w:rPr>
        <w:t xml:space="preserve">irë në këtë procedurë mund t’i kërkojë ERE-s, brenda 7 ditëve kalendarike nga data e marrjes së vendimit, rishikimin e vendimit të </w:t>
      </w:r>
      <w:r w:rsidR="002F0CF7" w:rsidRPr="001250CD">
        <w:rPr>
          <w:rFonts w:ascii="Garamond" w:eastAsia="Calibri" w:hAnsi="Garamond"/>
          <w:color w:val="000000"/>
        </w:rPr>
        <w:t>Bordit</w:t>
      </w:r>
      <w:r w:rsidR="002F0CF7">
        <w:rPr>
          <w:rFonts w:ascii="Garamond" w:eastAsia="Calibri" w:hAnsi="Garamond"/>
          <w:color w:val="000000"/>
        </w:rPr>
        <w:t>,</w:t>
      </w:r>
      <w:r w:rsidR="002F0CF7" w:rsidRPr="001250CD">
        <w:rPr>
          <w:rFonts w:ascii="Garamond" w:eastAsia="Calibri" w:hAnsi="Garamond"/>
          <w:color w:val="000000"/>
        </w:rPr>
        <w:t xml:space="preserve"> </w:t>
      </w:r>
      <w:r w:rsidRPr="001250CD">
        <w:rPr>
          <w:rFonts w:ascii="Garamond" w:eastAsia="Calibri" w:hAnsi="Garamond"/>
          <w:color w:val="000000"/>
        </w:rPr>
        <w:t xml:space="preserve">në rast se ka siguruar prova të reja që mund ta çojnë </w:t>
      </w:r>
      <w:r w:rsidR="002F0CF7" w:rsidRPr="001250CD">
        <w:rPr>
          <w:rFonts w:ascii="Garamond" w:eastAsia="Calibri" w:hAnsi="Garamond"/>
          <w:color w:val="000000"/>
        </w:rPr>
        <w:t xml:space="preserve">Bordin </w:t>
      </w:r>
      <w:r w:rsidRPr="001250CD">
        <w:rPr>
          <w:rFonts w:ascii="Garamond" w:eastAsia="Calibri" w:hAnsi="Garamond"/>
          <w:color w:val="000000"/>
        </w:rPr>
        <w:t>në marrjen e një vendimi të ndryshëm nga i mëparshmi apo për gabime materiale të konstatuara. Për këtë vendim mund të bëhet ankim në Gjykatën Administrative Tiranë, brenda 30 ditëve kalendarike nga dita e publikimit në Fletoren Zyrtare.</w:t>
      </w:r>
    </w:p>
    <w:p w14:paraId="01D99C49" w14:textId="77777777" w:rsidR="00652F46" w:rsidRPr="001250CD" w:rsidRDefault="00652F46" w:rsidP="00652F46">
      <w:pPr>
        <w:autoSpaceDE w:val="0"/>
        <w:autoSpaceDN w:val="0"/>
        <w:adjustRightInd w:val="0"/>
        <w:ind w:firstLine="284"/>
        <w:jc w:val="both"/>
        <w:rPr>
          <w:rFonts w:ascii="Garamond" w:eastAsia="Calibri" w:hAnsi="Garamond"/>
          <w:color w:val="000000"/>
        </w:rPr>
      </w:pPr>
      <w:r w:rsidRPr="001250CD">
        <w:rPr>
          <w:rFonts w:ascii="Garamond" w:eastAsia="Calibri" w:hAnsi="Garamond"/>
          <w:color w:val="000000"/>
        </w:rPr>
        <w:t>Ky vendim botohet në Fletoren Zyrtare.</w:t>
      </w:r>
    </w:p>
    <w:p w14:paraId="144D3FF7" w14:textId="77777777" w:rsidR="00A57F39" w:rsidRPr="001250CD" w:rsidRDefault="00652F46" w:rsidP="00652F46">
      <w:pPr>
        <w:ind w:firstLine="284"/>
        <w:jc w:val="both"/>
        <w:rPr>
          <w:rFonts w:ascii="Garamond" w:hAnsi="Garamond"/>
          <w:b/>
        </w:rPr>
      </w:pPr>
      <w:r w:rsidRPr="001250CD">
        <w:rPr>
          <w:rFonts w:ascii="Garamond" w:eastAsia="Batang" w:hAnsi="Garamond"/>
        </w:rPr>
        <w:t xml:space="preserve"> </w:t>
      </w:r>
      <w:r w:rsidR="00A57F39" w:rsidRPr="001250CD">
        <w:rPr>
          <w:rFonts w:ascii="Garamond" w:hAnsi="Garamond"/>
          <w:b/>
        </w:rPr>
        <w:t xml:space="preserve">  </w:t>
      </w:r>
    </w:p>
    <w:p w14:paraId="729B96FC" w14:textId="77777777" w:rsidR="00A57F39" w:rsidRPr="001250CD" w:rsidRDefault="00A57F39" w:rsidP="00652F46">
      <w:pPr>
        <w:ind w:firstLine="284"/>
        <w:jc w:val="right"/>
        <w:rPr>
          <w:rFonts w:ascii="Garamond" w:hAnsi="Garamond"/>
        </w:rPr>
      </w:pPr>
      <w:r w:rsidRPr="001250CD">
        <w:rPr>
          <w:rFonts w:ascii="Garamond" w:hAnsi="Garamond"/>
        </w:rPr>
        <w:t xml:space="preserve">   KRYETAR    </w:t>
      </w:r>
    </w:p>
    <w:p w14:paraId="55FC317D" w14:textId="77777777" w:rsidR="00A57F39" w:rsidRPr="001250CD" w:rsidRDefault="00652F46" w:rsidP="00652F46">
      <w:pPr>
        <w:ind w:firstLine="284"/>
        <w:jc w:val="right"/>
        <w:rPr>
          <w:rFonts w:ascii="Garamond" w:hAnsi="Garamond"/>
          <w:b/>
        </w:rPr>
      </w:pPr>
      <w:r w:rsidRPr="001250CD">
        <w:rPr>
          <w:rFonts w:ascii="Garamond" w:hAnsi="Garamond"/>
          <w:b/>
        </w:rPr>
        <w:t>Petrit Ahmeti</w:t>
      </w:r>
    </w:p>
    <w:p w14:paraId="470370A3" w14:textId="77777777" w:rsidR="00A57F39" w:rsidRPr="001250CD" w:rsidRDefault="00A57F39" w:rsidP="00652F46">
      <w:pPr>
        <w:tabs>
          <w:tab w:val="left" w:pos="8098"/>
        </w:tabs>
        <w:ind w:firstLine="284"/>
        <w:rPr>
          <w:rFonts w:ascii="Garamond" w:eastAsia="Batang" w:hAnsi="Garamond"/>
        </w:rPr>
      </w:pPr>
    </w:p>
    <w:p w14:paraId="59955C21" w14:textId="62FB739B" w:rsidR="005C7075" w:rsidRPr="001250CD" w:rsidRDefault="005006B4" w:rsidP="002274FA">
      <w:pPr>
        <w:ind w:firstLine="284"/>
        <w:jc w:val="center"/>
        <w:rPr>
          <w:rFonts w:ascii="Garamond" w:eastAsia="Batang" w:hAnsi="Garamond"/>
        </w:rPr>
      </w:pPr>
      <w:r w:rsidRPr="001250CD">
        <w:rPr>
          <w:rFonts w:ascii="Garamond" w:hAnsi="Garamond"/>
          <w:noProof/>
        </w:rPr>
        <w:lastRenderedPageBreak/>
        <w:drawing>
          <wp:inline distT="0" distB="0" distL="0" distR="0" wp14:anchorId="139D1574" wp14:editId="0C4CBEB6">
            <wp:extent cx="5370394" cy="2358056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32244" cy="238521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sectPr w:rsidR="005C7075" w:rsidRPr="001250CD" w:rsidSect="00AE4733">
      <w:headerReference w:type="default" r:id="rId42"/>
      <w:footerReference w:type="default" r:id="rId43"/>
      <w:pgSz w:w="12240" w:h="15840"/>
      <w:pgMar w:top="1170" w:right="1440" w:bottom="1710" w:left="1440" w:header="708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2EA9ED5" w14:textId="77777777" w:rsidR="004D57C8" w:rsidRDefault="004D57C8">
      <w:r>
        <w:separator/>
      </w:r>
    </w:p>
  </w:endnote>
  <w:endnote w:type="continuationSeparator" w:id="0">
    <w:p w14:paraId="41E03B9D" w14:textId="77777777" w:rsidR="004D57C8" w:rsidRDefault="004D57C8">
      <w:r>
        <w:continuationSeparator/>
      </w:r>
    </w:p>
  </w:endnote>
  <w:endnote w:type="continuationNotice" w:id="1">
    <w:p w14:paraId="2431D95B" w14:textId="77777777" w:rsidR="004D57C8" w:rsidRDefault="004D57C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1D80963B" w14:textId="77777777" w:rsidR="002F0CF7" w:rsidRDefault="002F0CF7">
    <w:pPr>
      <w:pStyle w:val="Footer"/>
    </w:pPr>
  </w:p>
  <w:p w14:paraId="69102561" w14:textId="77777777" w:rsidR="002F0CF7" w:rsidRDefault="002F0CF7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3E8E8FE" w14:textId="77777777" w:rsidR="004D57C8" w:rsidRDefault="004D57C8">
      <w:r>
        <w:separator/>
      </w:r>
    </w:p>
  </w:footnote>
  <w:footnote w:type="continuationSeparator" w:id="0">
    <w:p w14:paraId="0DDBD5E0" w14:textId="77777777" w:rsidR="004D57C8" w:rsidRDefault="004D57C8">
      <w:r>
        <w:continuationSeparator/>
      </w:r>
    </w:p>
  </w:footnote>
  <w:footnote w:type="continuationNotice" w:id="1">
    <w:p w14:paraId="7325DFE6" w14:textId="77777777" w:rsidR="004D57C8" w:rsidRDefault="004D57C8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B7A2E60" w14:textId="77777777" w:rsidR="002F0CF7" w:rsidRDefault="002F0CF7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D88E460C"/>
    <w:lvl w:ilvl="0" w:tplc="04090001">
      <w:start w:val="1"/>
      <w:numFmt w:val="bullet"/>
      <w:lvlText w:val=""/>
      <w:lvlJc w:val="left"/>
      <w:pPr>
        <w:ind w:left="4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B0B8396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B560C9B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ADBA6F4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CDF26778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9C6669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7B807710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3E56E39C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6BD6605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93E998E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8514EC2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hybridMultilevel"/>
    <w:tmpl w:val="D62CE8E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4" w15:restartNumberingAfterBreak="0">
    <w:nsid w:val="00000005"/>
    <w:multiLevelType w:val="hybridMultilevel"/>
    <w:tmpl w:val="7F5C5CB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1F865D2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B0369FF6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B56E380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A9CFA52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C46E3B6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EE42080A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A580CAFE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1CAC16E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DE18E89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0000007"/>
    <w:multiLevelType w:val="hybridMultilevel"/>
    <w:tmpl w:val="FF2A997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5590F3E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00000009"/>
    <w:multiLevelType w:val="hybridMultilevel"/>
    <w:tmpl w:val="759ECBD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F6DE6B8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CA3E63D6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63A8975C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3828D03A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6C69A9E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36D04D0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BB0C6BE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AE694C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2FC9052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0000000B"/>
    <w:multiLevelType w:val="hybridMultilevel"/>
    <w:tmpl w:val="34D4F41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5B1CBED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EFE835A0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EBE2196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EE98FC1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C1C66CC8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AF389072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0F473A6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1296709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1" w15:restartNumberingAfterBreak="0">
    <w:nsid w:val="0000000C"/>
    <w:multiLevelType w:val="hybridMultilevel"/>
    <w:tmpl w:val="E470503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000000D"/>
    <w:multiLevelType w:val="hybridMultilevel"/>
    <w:tmpl w:val="F39A01F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0000000E"/>
    <w:multiLevelType w:val="hybridMultilevel"/>
    <w:tmpl w:val="C02CF39E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01">
      <w:start w:val="1"/>
      <w:numFmt w:val="bullet"/>
      <w:lvlText w:val=""/>
      <w:lvlJc w:val="left"/>
      <w:pPr>
        <w:ind w:left="1800" w:hanging="180"/>
      </w:pPr>
      <w:rPr>
        <w:rFonts w:ascii="Symbol" w:hAnsi="Symbol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4" w15:restartNumberingAfterBreak="0">
    <w:nsid w:val="0000000F"/>
    <w:multiLevelType w:val="hybridMultilevel"/>
    <w:tmpl w:val="A2063794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00000010"/>
    <w:multiLevelType w:val="hybridMultilevel"/>
    <w:tmpl w:val="641CF46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0000011"/>
    <w:multiLevelType w:val="hybridMultilevel"/>
    <w:tmpl w:val="30626822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0000012"/>
    <w:multiLevelType w:val="hybridMultilevel"/>
    <w:tmpl w:val="ED14C6A2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00000013"/>
    <w:multiLevelType w:val="hybridMultilevel"/>
    <w:tmpl w:val="FEB62E60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9" w15:restartNumberingAfterBreak="0">
    <w:nsid w:val="00000014"/>
    <w:multiLevelType w:val="hybridMultilevel"/>
    <w:tmpl w:val="47D2A8B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CCD82B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4AE92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2AF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D06792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48C3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130A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9488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490ED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00000015"/>
    <w:multiLevelType w:val="hybridMultilevel"/>
    <w:tmpl w:val="A4FE24B4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AF281C6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7B62C5A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B6EDDE2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EAA074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4DA8B522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45D43A38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AF2ABC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3388FA2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1" w15:restartNumberingAfterBreak="0">
    <w:nsid w:val="00000016"/>
    <w:multiLevelType w:val="hybridMultilevel"/>
    <w:tmpl w:val="FF54E1D0"/>
    <w:lvl w:ilvl="0" w:tplc="ED0A2FE2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00000017"/>
    <w:multiLevelType w:val="hybridMultilevel"/>
    <w:tmpl w:val="5BC645E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00000018"/>
    <w:multiLevelType w:val="hybridMultilevel"/>
    <w:tmpl w:val="D8D4DABA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0000019"/>
    <w:multiLevelType w:val="hybridMultilevel"/>
    <w:tmpl w:val="618806F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5" w15:restartNumberingAfterBreak="0">
    <w:nsid w:val="0000001A"/>
    <w:multiLevelType w:val="hybridMultilevel"/>
    <w:tmpl w:val="04E2B1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0000001B"/>
    <w:multiLevelType w:val="hybridMultilevel"/>
    <w:tmpl w:val="F2789F3C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2CBEF40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BB88CFF2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1F70762C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2EEC96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BF64964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E3327874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84AE7734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75C47B0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7" w15:restartNumberingAfterBreak="0">
    <w:nsid w:val="0000001C"/>
    <w:multiLevelType w:val="hybridMultilevel"/>
    <w:tmpl w:val="F57EA188"/>
    <w:lvl w:ilvl="0" w:tplc="041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000001D"/>
    <w:multiLevelType w:val="hybridMultilevel"/>
    <w:tmpl w:val="AFBE80A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0000001E"/>
    <w:multiLevelType w:val="hybridMultilevel"/>
    <w:tmpl w:val="7734A6DC"/>
    <w:lvl w:ilvl="0" w:tplc="C1AA1D3A">
      <w:start w:val="1"/>
      <w:numFmt w:val="bullet"/>
      <w:lvlText w:val="-"/>
      <w:lvlJc w:val="left"/>
      <w:pPr>
        <w:ind w:left="63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0000001F"/>
    <w:multiLevelType w:val="hybridMultilevel"/>
    <w:tmpl w:val="53880B54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00000020"/>
    <w:multiLevelType w:val="hybridMultilevel"/>
    <w:tmpl w:val="6F9C3D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00000021"/>
    <w:multiLevelType w:val="hybridMultilevel"/>
    <w:tmpl w:val="09D6B478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00000022"/>
    <w:multiLevelType w:val="hybridMultilevel"/>
    <w:tmpl w:val="01767C7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34" w15:restartNumberingAfterBreak="0">
    <w:nsid w:val="00000023"/>
    <w:multiLevelType w:val="hybridMultilevel"/>
    <w:tmpl w:val="E40AEFD8"/>
    <w:lvl w:ilvl="0" w:tplc="B538C396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  <w:bCs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5" w15:restartNumberingAfterBreak="0">
    <w:nsid w:val="00000024"/>
    <w:multiLevelType w:val="hybridMultilevel"/>
    <w:tmpl w:val="E04EB608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6" w15:restartNumberingAfterBreak="0">
    <w:nsid w:val="00000025"/>
    <w:multiLevelType w:val="hybridMultilevel"/>
    <w:tmpl w:val="C17C4130"/>
    <w:lvl w:ilvl="0" w:tplc="04090001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37" w15:restartNumberingAfterBreak="0">
    <w:nsid w:val="00000026"/>
    <w:multiLevelType w:val="hybridMultilevel"/>
    <w:tmpl w:val="3A8A154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00000027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04E62705"/>
    <w:multiLevelType w:val="hybridMultilevel"/>
    <w:tmpl w:val="682E40B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0" w15:restartNumberingAfterBreak="0">
    <w:nsid w:val="1C5515B5"/>
    <w:multiLevelType w:val="hybridMultilevel"/>
    <w:tmpl w:val="E7A06A16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1" w15:restartNumberingAfterBreak="0">
    <w:nsid w:val="1EA85207"/>
    <w:multiLevelType w:val="hybridMultilevel"/>
    <w:tmpl w:val="52FAC2CE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2" w15:restartNumberingAfterBreak="0">
    <w:nsid w:val="35566ABC"/>
    <w:multiLevelType w:val="hybridMultilevel"/>
    <w:tmpl w:val="B692AA3C"/>
    <w:lvl w:ilvl="0" w:tplc="D4B26B66">
      <w:numFmt w:val="bullet"/>
      <w:lvlText w:val="-"/>
      <w:lvlJc w:val="left"/>
      <w:pPr>
        <w:ind w:left="108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43" w15:restartNumberingAfterBreak="0">
    <w:nsid w:val="376C6564"/>
    <w:multiLevelType w:val="hybridMultilevel"/>
    <w:tmpl w:val="DB7E181E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4" w15:restartNumberingAfterBreak="0">
    <w:nsid w:val="3C9C6B0F"/>
    <w:multiLevelType w:val="hybridMultilevel"/>
    <w:tmpl w:val="547A1DE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3F8D42CA"/>
    <w:multiLevelType w:val="hybridMultilevel"/>
    <w:tmpl w:val="145C540A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BA77DA2"/>
    <w:multiLevelType w:val="hybridMultilevel"/>
    <w:tmpl w:val="1418628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7" w15:restartNumberingAfterBreak="0">
    <w:nsid w:val="640E45F5"/>
    <w:multiLevelType w:val="hybridMultilevel"/>
    <w:tmpl w:val="2DAA505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1C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>
    <w:abstractNumId w:val="27"/>
  </w:num>
  <w:num w:numId="2">
    <w:abstractNumId w:val="2"/>
  </w:num>
  <w:num w:numId="3">
    <w:abstractNumId w:val="8"/>
  </w:num>
  <w:num w:numId="4">
    <w:abstractNumId w:val="3"/>
  </w:num>
  <w:num w:numId="5">
    <w:abstractNumId w:val="4"/>
  </w:num>
  <w:num w:numId="6">
    <w:abstractNumId w:val="1"/>
  </w:num>
  <w:num w:numId="7">
    <w:abstractNumId w:val="6"/>
  </w:num>
  <w:num w:numId="8">
    <w:abstractNumId w:val="10"/>
  </w:num>
  <w:num w:numId="9">
    <w:abstractNumId w:val="9"/>
  </w:num>
  <w:num w:numId="10">
    <w:abstractNumId w:val="7"/>
  </w:num>
  <w:num w:numId="11">
    <w:abstractNumId w:val="11"/>
  </w:num>
  <w:num w:numId="12">
    <w:abstractNumId w:val="13"/>
  </w:num>
  <w:num w:numId="13">
    <w:abstractNumId w:val="33"/>
  </w:num>
  <w:num w:numId="14">
    <w:abstractNumId w:val="35"/>
  </w:num>
  <w:num w:numId="15">
    <w:abstractNumId w:val="16"/>
  </w:num>
  <w:num w:numId="16">
    <w:abstractNumId w:val="15"/>
  </w:num>
  <w:num w:numId="17">
    <w:abstractNumId w:val="14"/>
  </w:num>
  <w:num w:numId="18">
    <w:abstractNumId w:val="5"/>
  </w:num>
  <w:num w:numId="19">
    <w:abstractNumId w:val="23"/>
  </w:num>
  <w:num w:numId="20">
    <w:abstractNumId w:val="12"/>
  </w:num>
  <w:num w:numId="21">
    <w:abstractNumId w:val="44"/>
  </w:num>
  <w:num w:numId="22">
    <w:abstractNumId w:val="32"/>
  </w:num>
  <w:num w:numId="23">
    <w:abstractNumId w:val="0"/>
  </w:num>
  <w:num w:numId="24">
    <w:abstractNumId w:val="18"/>
  </w:num>
  <w:num w:numId="25">
    <w:abstractNumId w:val="17"/>
  </w:num>
  <w:num w:numId="26">
    <w:abstractNumId w:val="25"/>
  </w:num>
  <w:num w:numId="27">
    <w:abstractNumId w:val="26"/>
  </w:num>
  <w:num w:numId="28">
    <w:abstractNumId w:val="28"/>
  </w:num>
  <w:num w:numId="29">
    <w:abstractNumId w:val="24"/>
  </w:num>
  <w:num w:numId="30">
    <w:abstractNumId w:val="21"/>
  </w:num>
  <w:num w:numId="31">
    <w:abstractNumId w:val="20"/>
  </w:num>
  <w:num w:numId="32">
    <w:abstractNumId w:val="30"/>
  </w:num>
  <w:num w:numId="33">
    <w:abstractNumId w:val="31"/>
  </w:num>
  <w:num w:numId="34">
    <w:abstractNumId w:val="19"/>
  </w:num>
  <w:num w:numId="35">
    <w:abstractNumId w:val="22"/>
  </w:num>
  <w:num w:numId="36">
    <w:abstractNumId w:val="29"/>
  </w:num>
  <w:num w:numId="37">
    <w:abstractNumId w:val="37"/>
  </w:num>
  <w:num w:numId="38">
    <w:abstractNumId w:val="36"/>
  </w:num>
  <w:num w:numId="39">
    <w:abstractNumId w:val="34"/>
  </w:num>
  <w:num w:numId="40">
    <w:abstractNumId w:val="38"/>
  </w:num>
  <w:num w:numId="41">
    <w:abstractNumId w:val="42"/>
  </w:num>
  <w:num w:numId="42">
    <w:abstractNumId w:val="47"/>
  </w:num>
  <w:num w:numId="43">
    <w:abstractNumId w:val="39"/>
  </w:num>
  <w:num w:numId="44">
    <w:abstractNumId w:val="45"/>
  </w:num>
  <w:num w:numId="45">
    <w:abstractNumId w:val="41"/>
  </w:num>
  <w:num w:numId="46">
    <w:abstractNumId w:val="43"/>
  </w:num>
  <w:num w:numId="47">
    <w:abstractNumId w:val="40"/>
  </w:num>
  <w:num w:numId="48">
    <w:abstractNumId w:val="4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0"/>
  <w:proofState w:spelling="clean" w:grammar="clean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C7075"/>
    <w:rsid w:val="0001533A"/>
    <w:rsid w:val="000246FA"/>
    <w:rsid w:val="0005554A"/>
    <w:rsid w:val="00064A30"/>
    <w:rsid w:val="00065332"/>
    <w:rsid w:val="000727D0"/>
    <w:rsid w:val="000A4934"/>
    <w:rsid w:val="000B3EA3"/>
    <w:rsid w:val="000B5106"/>
    <w:rsid w:val="000C4EA9"/>
    <w:rsid w:val="000E12A8"/>
    <w:rsid w:val="001250CD"/>
    <w:rsid w:val="001322DE"/>
    <w:rsid w:val="00194D41"/>
    <w:rsid w:val="001C272E"/>
    <w:rsid w:val="001E0AE5"/>
    <w:rsid w:val="0020784B"/>
    <w:rsid w:val="00212C2D"/>
    <w:rsid w:val="002247E9"/>
    <w:rsid w:val="0022535C"/>
    <w:rsid w:val="002274FA"/>
    <w:rsid w:val="002343AC"/>
    <w:rsid w:val="002428D5"/>
    <w:rsid w:val="00246613"/>
    <w:rsid w:val="00287941"/>
    <w:rsid w:val="002911B9"/>
    <w:rsid w:val="002E6D8F"/>
    <w:rsid w:val="002F0CF7"/>
    <w:rsid w:val="00313A15"/>
    <w:rsid w:val="00316E0D"/>
    <w:rsid w:val="003741E4"/>
    <w:rsid w:val="003826AD"/>
    <w:rsid w:val="00383972"/>
    <w:rsid w:val="003C42DA"/>
    <w:rsid w:val="003C705B"/>
    <w:rsid w:val="003F50B2"/>
    <w:rsid w:val="00422254"/>
    <w:rsid w:val="0043363B"/>
    <w:rsid w:val="00440E07"/>
    <w:rsid w:val="00457E05"/>
    <w:rsid w:val="004618D4"/>
    <w:rsid w:val="00481A42"/>
    <w:rsid w:val="004A2887"/>
    <w:rsid w:val="004C6A25"/>
    <w:rsid w:val="004C768B"/>
    <w:rsid w:val="004D57C8"/>
    <w:rsid w:val="004F668A"/>
    <w:rsid w:val="005006B4"/>
    <w:rsid w:val="005011BE"/>
    <w:rsid w:val="0051531C"/>
    <w:rsid w:val="0053302C"/>
    <w:rsid w:val="00555D8E"/>
    <w:rsid w:val="005655A2"/>
    <w:rsid w:val="00571D04"/>
    <w:rsid w:val="0058665B"/>
    <w:rsid w:val="005940BE"/>
    <w:rsid w:val="005C7075"/>
    <w:rsid w:val="005C7A51"/>
    <w:rsid w:val="005C7F0C"/>
    <w:rsid w:val="005F3E7C"/>
    <w:rsid w:val="005F4E50"/>
    <w:rsid w:val="00602579"/>
    <w:rsid w:val="00604E21"/>
    <w:rsid w:val="0062720F"/>
    <w:rsid w:val="00646420"/>
    <w:rsid w:val="00650A8F"/>
    <w:rsid w:val="00652F46"/>
    <w:rsid w:val="0067673C"/>
    <w:rsid w:val="006940B4"/>
    <w:rsid w:val="006D192E"/>
    <w:rsid w:val="0072089D"/>
    <w:rsid w:val="007552D7"/>
    <w:rsid w:val="00757400"/>
    <w:rsid w:val="00777888"/>
    <w:rsid w:val="007A269D"/>
    <w:rsid w:val="007B7932"/>
    <w:rsid w:val="007C3925"/>
    <w:rsid w:val="007D3639"/>
    <w:rsid w:val="00854B67"/>
    <w:rsid w:val="008A0064"/>
    <w:rsid w:val="008A3FFA"/>
    <w:rsid w:val="0090231D"/>
    <w:rsid w:val="00922B94"/>
    <w:rsid w:val="009254B7"/>
    <w:rsid w:val="00990D17"/>
    <w:rsid w:val="009928E4"/>
    <w:rsid w:val="009E7587"/>
    <w:rsid w:val="00A57F39"/>
    <w:rsid w:val="00A6152E"/>
    <w:rsid w:val="00A66ECE"/>
    <w:rsid w:val="00A9264A"/>
    <w:rsid w:val="00AB7EC2"/>
    <w:rsid w:val="00AD2C01"/>
    <w:rsid w:val="00AD3157"/>
    <w:rsid w:val="00AE31A3"/>
    <w:rsid w:val="00AE4733"/>
    <w:rsid w:val="00AE50AF"/>
    <w:rsid w:val="00B02EAC"/>
    <w:rsid w:val="00B13ADF"/>
    <w:rsid w:val="00B32602"/>
    <w:rsid w:val="00B7689F"/>
    <w:rsid w:val="00B76B1F"/>
    <w:rsid w:val="00BA06D6"/>
    <w:rsid w:val="00BB71A5"/>
    <w:rsid w:val="00BE7629"/>
    <w:rsid w:val="00C10C07"/>
    <w:rsid w:val="00C33EB8"/>
    <w:rsid w:val="00C45D31"/>
    <w:rsid w:val="00C60AE3"/>
    <w:rsid w:val="00C76AF3"/>
    <w:rsid w:val="00C95A89"/>
    <w:rsid w:val="00CA354B"/>
    <w:rsid w:val="00CB4122"/>
    <w:rsid w:val="00CD58CB"/>
    <w:rsid w:val="00D063C8"/>
    <w:rsid w:val="00D15A0B"/>
    <w:rsid w:val="00D520D3"/>
    <w:rsid w:val="00D53660"/>
    <w:rsid w:val="00D56766"/>
    <w:rsid w:val="00D62A50"/>
    <w:rsid w:val="00D71703"/>
    <w:rsid w:val="00DA5000"/>
    <w:rsid w:val="00DA6D8D"/>
    <w:rsid w:val="00DB2E31"/>
    <w:rsid w:val="00E10A39"/>
    <w:rsid w:val="00E13C6B"/>
    <w:rsid w:val="00E43513"/>
    <w:rsid w:val="00E44553"/>
    <w:rsid w:val="00E71417"/>
    <w:rsid w:val="00EB4150"/>
    <w:rsid w:val="00EC2097"/>
    <w:rsid w:val="00EF29AB"/>
    <w:rsid w:val="00F36558"/>
    <w:rsid w:val="00F47DE9"/>
    <w:rsid w:val="00F530CA"/>
    <w:rsid w:val="00F57482"/>
    <w:rsid w:val="00FA51A2"/>
    <w:rsid w:val="00FA664C"/>
    <w:rsid w:val="00FC0FE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1A610424"/>
  <w15:docId w15:val="{19051ECA-6AA0-4821-A658-1BC09836D1C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AE4733"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AE4733"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sid w:val="00AE4733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sid w:val="00AE4733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rsid w:val="00AE4733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sid w:val="00AE4733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uiPriority w:val="99"/>
    <w:qFormat/>
    <w:rsid w:val="00AE4733"/>
    <w:pPr>
      <w:ind w:left="720"/>
    </w:pPr>
  </w:style>
  <w:style w:type="paragraph" w:styleId="Footer">
    <w:name w:val="footer"/>
    <w:basedOn w:val="Normal"/>
    <w:link w:val="FooterChar"/>
    <w:uiPriority w:val="99"/>
    <w:rsid w:val="00AE4733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AE4733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sid w:val="00AE4733"/>
    <w:rPr>
      <w:color w:val="0563C1"/>
      <w:u w:val="single"/>
    </w:rPr>
  </w:style>
  <w:style w:type="paragraph" w:styleId="NoSpacing">
    <w:name w:val="No Spacing"/>
    <w:uiPriority w:val="99"/>
    <w:qFormat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sid w:val="00AE4733"/>
    <w:rPr>
      <w:sz w:val="16"/>
      <w:szCs w:val="16"/>
    </w:rPr>
  </w:style>
  <w:style w:type="paragraph" w:styleId="CommentText">
    <w:name w:val="annotation text"/>
    <w:basedOn w:val="Normal"/>
    <w:link w:val="CommentTextChar"/>
    <w:rsid w:val="00AE473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sid w:val="00AE4733"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rsid w:val="00AE4733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sid w:val="00AE4733"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rsid w:val="00AE4733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E4733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rsid w:val="00AE4733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sid w:val="00AE473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rsid w:val="00AE4733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sid w:val="00AE4733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rsid w:val="00AE4733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rsid w:val="00AE4733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  <w:rsid w:val="00AE4733"/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428D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428D5"/>
    <w:rPr>
      <w:rFonts w:ascii="Times New Roman" w:eastAsia="Times New Roman" w:hAnsi="Times New Roman" w:cs="Times New Roman"/>
      <w:b/>
      <w:bCs/>
      <w:sz w:val="20"/>
      <w:szCs w:val="20"/>
      <w:lang w:val="sq-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footnotes" Target="footnotes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header" Target="header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settings" Target="settings.xml"/><Relationship Id="rId40" Type="http://schemas.openxmlformats.org/officeDocument/2006/relationships/endnotes" Target="endnotes.xml"/><Relationship Id="rId45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styles" Target="style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numbering" Target="numbering.xml"/><Relationship Id="rId43" Type="http://schemas.openxmlformats.org/officeDocument/2006/relationships/footer" Target="foot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webSettings" Target="webSettings.xml"/><Relationship Id="rId20" Type="http://schemas.openxmlformats.org/officeDocument/2006/relationships/customXml" Target="../customXml/item20.xml"/><Relationship Id="rId41" Type="http://schemas.openxmlformats.org/officeDocument/2006/relationships/image" Target="media/image1.emf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7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102</Nr_x002e__x0020_akti>
    <Data_x0020_e_x0020_Krijimit xmlns="0e656187-b300-4fb0-8bf4-3a50f872073c">2024-06-27T10:43:06Z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2024-06-26T00:00:00Z</Date_x0020_protokolli>
    <Titulli xmlns="0e656187-b300-4fb0-8bf4-3a50f872073c"> Mbi miratimin e listës së tarifave të ALPEX për tregun brenda së njëjtës ditë</Titulli>
    <Modifikuesi xmlns="0e656187-b300-4fb0-8bf4-3a50f872073c">alma.lisaku</Modifikuesi>
    <Nr_x002e__x0020_prot_x0020_QBZ xmlns="0e656187-b300-4fb0-8bf4-3a50f872073c">1139/4</Nr_x002e__x0020_prot_x0020_QBZ>
    <Data_x0020_e_x0020_Modifikimit xmlns="0e656187-b300-4fb0-8bf4-3a50f872073c">2024-06-28T11:20:21Z</Data_x0020_e_x0020_Modifikimit>
    <Dekretuar xmlns="0e656187-b300-4fb0-8bf4-3a50f872073c">false</Dekretuar>
    <Data xmlns="0e656187-b300-4fb0-8bf4-3a50f872073c">2024-05-27T00:00:00Z</Data>
    <Nr_x002e__x0020_protokolli_x0020_i_x0020_aktit xmlns="0e656187-b300-4fb0-8bf4-3a50f872073c">1546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20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5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2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68370CD9E60441788DA59210DC81E68D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6FDF4419-EA01-45F7-B2FC-95AE2C4988CF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FB1DFE3-66BA-4F91-AC5D-7D2A3ADB8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5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260719C6-EF66-47D0-9D7B-941317B7C8C5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EE29F259-1153-4E05-BD4C-0E68D26C8135}">
  <ds:schemaRefs>
    <ds:schemaRef ds:uri="http://schemas.microsoft.com/sharepoint/v3/contenttype/forms"/>
  </ds:schemaRefs>
</ds:datastoreItem>
</file>

<file path=customXml/itemProps13.xml><?xml version="1.0" encoding="utf-8"?>
<ds:datastoreItem xmlns:ds="http://schemas.openxmlformats.org/officeDocument/2006/customXml" ds:itemID="{3935A5DB-74D7-45F6-9FC9-5B818294F5B9}">
  <ds:schemaRefs>
    <ds:schemaRef ds:uri="http://schemas.microsoft.com/sharepoint/v3/contenttype/forms"/>
  </ds:schemaRefs>
</ds:datastoreItem>
</file>

<file path=customXml/itemProps14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632B2F04-8C26-4875-848C-9D7B9F31E0B6}">
  <ds:schemaRefs>
    <ds:schemaRef ds:uri="http://schemas.microsoft.com/sharepoint/v3/contenttype/forms"/>
  </ds:schemaRefs>
</ds:datastoreItem>
</file>

<file path=customXml/itemProps17.xml><?xml version="1.0" encoding="utf-8"?>
<ds:datastoreItem xmlns:ds="http://schemas.openxmlformats.org/officeDocument/2006/customXml" ds:itemID="{F01FC4D3-7D60-4E06-A5C2-6B3CDF6B5B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18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34F4684E-2EF0-464F-8A6A-A98CEB94CB1B}">
  <ds:schemaRefs>
    <ds:schemaRef ds:uri="http://schemas.microsoft.com/office/2006/metadata/properties"/>
    <ds:schemaRef ds:uri="http://schemas.microsoft.com/office/infopath/2007/PartnerControls"/>
    <ds:schemaRef ds:uri="0e656187-b300-4fb0-8bf4-3a50f872073c"/>
  </ds:schemaRefs>
</ds:datastoreItem>
</file>

<file path=customXml/itemProps20.xml><?xml version="1.0" encoding="utf-8"?>
<ds:datastoreItem xmlns:ds="http://schemas.openxmlformats.org/officeDocument/2006/customXml" ds:itemID="{1360A9C1-BF81-4E80-9D22-E86AB61669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1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0E208F62-0946-4807-852E-DC9A43BFEE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5.xml><?xml version="1.0" encoding="utf-8"?>
<ds:datastoreItem xmlns:ds="http://schemas.openxmlformats.org/officeDocument/2006/customXml" ds:itemID="{4F192D24-D223-4548-89EA-78481C0E92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6.xml><?xml version="1.0" encoding="utf-8"?>
<ds:datastoreItem xmlns:ds="http://schemas.openxmlformats.org/officeDocument/2006/customXml" ds:itemID="{4C61EEE8-8036-4F71-A5C8-1A76F5331C47}">
  <ds:schemaRefs>
    <ds:schemaRef ds:uri="http://schemas.microsoft.com/sharepoint/v3/contenttype/forms"/>
  </ds:schemaRefs>
</ds:datastoreItem>
</file>

<file path=customXml/itemProps27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28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29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30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31.xml><?xml version="1.0" encoding="utf-8"?>
<ds:datastoreItem xmlns:ds="http://schemas.openxmlformats.org/officeDocument/2006/customXml" ds:itemID="{792E9DC8-A524-4D8F-9FCC-A5F3B5DCA5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2.xml><?xml version="1.0" encoding="utf-8"?>
<ds:datastoreItem xmlns:ds="http://schemas.openxmlformats.org/officeDocument/2006/customXml" ds:itemID="{ECE892ED-6D87-445E-99AE-0A297A700B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3.xml><?xml version="1.0" encoding="utf-8"?>
<ds:datastoreItem xmlns:ds="http://schemas.openxmlformats.org/officeDocument/2006/customXml" ds:itemID="{6A9283EE-E7E6-4781-8F36-8DCBF41E1C8A}">
  <ds:schemaRefs>
    <ds:schemaRef ds:uri="http://schemas.microsoft.com/sharepoint/v3/contenttype/forms"/>
  </ds:schemaRefs>
</ds:datastoreItem>
</file>

<file path=customXml/itemProps34.xml><?xml version="1.0" encoding="utf-8"?>
<ds:datastoreItem xmlns:ds="http://schemas.openxmlformats.org/officeDocument/2006/customXml" ds:itemID="{83A153B7-0AD6-4015-BE9C-BE5FF7F3DD3F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4</Pages>
  <Words>1504</Words>
  <Characters>8577</Characters>
  <Application>Microsoft Office Word</Application>
  <DocSecurity>0</DocSecurity>
  <Lines>71</Lines>
  <Paragraphs>20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miratimin e listës së tarifave të ALPEX për tregun brenda së njëjtës ditë</vt:lpstr>
    </vt:vector>
  </TitlesOfParts>
  <Company>Hewlett-Packard Company</Company>
  <LinksUpToDate>false</LinksUpToDate>
  <CharactersWithSpaces>10061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miratimin e listës së tarifave të ALPEX për tregun brenda së njëjtës ditë</dc:title>
  <dc:creator>DJZM</dc:creator>
  <cp:lastModifiedBy>Rovena Lipe</cp:lastModifiedBy>
  <cp:revision>2</cp:revision>
  <cp:lastPrinted>2024-05-24T09:34:00Z</cp:lastPrinted>
  <dcterms:created xsi:type="dcterms:W3CDTF">2024-10-23T13:17:00Z</dcterms:created>
  <dcterms:modified xsi:type="dcterms:W3CDTF">2024-10-23T13:17:00Z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e52cd9e8e5b54c3ab9b88637ed1748eb</vt:lpwstr>
  </property>
</Properties>
</file>