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0A7120B5" w14:textId="77777777" w:rsidR="000A5D84" w:rsidRPr="00C507C2" w:rsidRDefault="000A5D84" w:rsidP="000A5D84">
      <w:pPr>
        <w:pStyle w:val="Heading2"/>
        <w:spacing w:before="0" w:after="0"/>
        <w:ind w:firstLine="284"/>
        <w:jc w:val="center"/>
        <w:rPr>
          <w:rFonts w:ascii="Garamond" w:hAnsi="Garamond"/>
          <w:i w:val="0"/>
          <w:iCs w:val="0"/>
          <w:sz w:val="24"/>
          <w:szCs w:val="24"/>
        </w:rPr>
      </w:pPr>
      <w:r w:rsidRPr="00C507C2">
        <w:rPr>
          <w:rFonts w:ascii="Garamond" w:hAnsi="Garamond"/>
          <w:i w:val="0"/>
          <w:iCs w:val="0"/>
          <w:sz w:val="24"/>
          <w:szCs w:val="24"/>
        </w:rPr>
        <w:t>VENDIM</w:t>
      </w:r>
    </w:p>
    <w:p w14:paraId="3100769A" w14:textId="73AEE7BD" w:rsidR="000A5D84" w:rsidRPr="00C507C2" w:rsidRDefault="000A5D84" w:rsidP="000A5D84">
      <w:pPr>
        <w:pStyle w:val="Heading2"/>
        <w:spacing w:before="0" w:after="0"/>
        <w:ind w:firstLine="284"/>
        <w:jc w:val="center"/>
        <w:rPr>
          <w:rFonts w:ascii="Garamond" w:hAnsi="Garamond"/>
          <w:i w:val="0"/>
          <w:iCs w:val="0"/>
          <w:sz w:val="24"/>
          <w:szCs w:val="24"/>
        </w:rPr>
      </w:pPr>
      <w:r w:rsidRPr="00C507C2">
        <w:rPr>
          <w:rFonts w:ascii="Garamond" w:hAnsi="Garamond"/>
          <w:i w:val="0"/>
          <w:iCs w:val="0"/>
          <w:sz w:val="24"/>
          <w:szCs w:val="24"/>
        </w:rPr>
        <w:t xml:space="preserve">Nr. 265, </w:t>
      </w:r>
      <w:r w:rsidR="001E472F" w:rsidRPr="00C507C2">
        <w:rPr>
          <w:rFonts w:ascii="Garamond" w:hAnsi="Garamond"/>
          <w:i w:val="0"/>
          <w:iCs w:val="0"/>
          <w:sz w:val="24"/>
          <w:szCs w:val="24"/>
        </w:rPr>
        <w:t>d</w:t>
      </w:r>
      <w:r w:rsidRPr="00C507C2">
        <w:rPr>
          <w:rFonts w:ascii="Garamond" w:hAnsi="Garamond"/>
          <w:i w:val="0"/>
          <w:iCs w:val="0"/>
          <w:sz w:val="24"/>
          <w:szCs w:val="24"/>
        </w:rPr>
        <w:t>atë 10.12.2024</w:t>
      </w:r>
    </w:p>
    <w:p w14:paraId="79D2CA48" w14:textId="77777777" w:rsidR="000A5D84" w:rsidRPr="00C507C2" w:rsidRDefault="000A5D84" w:rsidP="000A5D84">
      <w:pPr>
        <w:pStyle w:val="NoSpacing"/>
        <w:ind w:firstLine="284"/>
        <w:jc w:val="center"/>
        <w:rPr>
          <w:rFonts w:ascii="Garamond" w:hAnsi="Garamond"/>
          <w:b/>
          <w:bCs/>
          <w:lang w:val="sq-AL"/>
        </w:rPr>
      </w:pPr>
    </w:p>
    <w:p w14:paraId="7740AD06" w14:textId="504A7346" w:rsidR="000A5D84" w:rsidRPr="00C507C2" w:rsidRDefault="000A5D84" w:rsidP="000A5D84">
      <w:pPr>
        <w:pStyle w:val="Revision"/>
        <w:ind w:firstLine="284"/>
        <w:jc w:val="center"/>
        <w:rPr>
          <w:rFonts w:ascii="Garamond" w:hAnsi="Garamond"/>
          <w:b/>
          <w:bCs/>
          <w:lang w:val="sq-AL"/>
        </w:rPr>
      </w:pPr>
      <w:r w:rsidRPr="00C507C2">
        <w:rPr>
          <w:rFonts w:ascii="Garamond" w:hAnsi="Garamond"/>
          <w:b/>
          <w:bCs/>
          <w:lang w:val="sq-AL"/>
        </w:rPr>
        <w:t>MBI MIRATIMIN E DISA SHTESAVE DHE NDRYSHIMEVE N</w:t>
      </w:r>
      <w:r w:rsidRPr="00C507C2">
        <w:rPr>
          <w:rFonts w:ascii="Garamond" w:hAnsi="Garamond"/>
          <w:b/>
          <w:bCs/>
          <w:spacing w:val="-15"/>
          <w:lang w:val="sq-AL"/>
        </w:rPr>
        <w:t>Ë</w:t>
      </w:r>
      <w:r w:rsidRPr="00C507C2">
        <w:rPr>
          <w:rFonts w:ascii="Garamond" w:hAnsi="Garamond"/>
          <w:b/>
          <w:bCs/>
          <w:lang w:val="sq-AL"/>
        </w:rPr>
        <w:t xml:space="preserve"> RREGULLAT E TREGUT TË ENERGJISË ELEKTRIKE, TË MIRATUARA ME VENDIMIN E BORDIT TË ERE</w:t>
      </w:r>
      <w:r w:rsidR="00C507C2" w:rsidRPr="00C507C2">
        <w:rPr>
          <w:rFonts w:ascii="Garamond" w:hAnsi="Garamond"/>
          <w:b/>
          <w:bCs/>
          <w:lang w:val="sq-AL"/>
        </w:rPr>
        <w:t>-s</w:t>
      </w:r>
      <w:r w:rsidRPr="00C507C2">
        <w:rPr>
          <w:rFonts w:ascii="Garamond" w:hAnsi="Garamond"/>
          <w:b/>
          <w:bCs/>
          <w:lang w:val="sq-AL"/>
        </w:rPr>
        <w:t xml:space="preserve"> NR. 347, DATË 27.12.2022, I NDRYSHUAR</w:t>
      </w:r>
    </w:p>
    <w:p w14:paraId="1489AE77" w14:textId="77777777" w:rsidR="000A5D84" w:rsidRPr="00C507C2" w:rsidRDefault="000A5D84" w:rsidP="000A5D84">
      <w:pPr>
        <w:pStyle w:val="Revision"/>
        <w:ind w:firstLine="284"/>
        <w:jc w:val="both"/>
        <w:rPr>
          <w:rFonts w:ascii="Garamond" w:hAnsi="Garamond"/>
          <w:b/>
          <w:bCs/>
          <w:lang w:val="sq-AL"/>
        </w:rPr>
      </w:pPr>
    </w:p>
    <w:p w14:paraId="073ABA37" w14:textId="2F4D2C44" w:rsidR="000A5D84" w:rsidRPr="00C507C2" w:rsidRDefault="000A5D84" w:rsidP="000A5D84">
      <w:pPr>
        <w:ind w:firstLine="284"/>
        <w:jc w:val="both"/>
        <w:rPr>
          <w:rFonts w:ascii="Garamond" w:hAnsi="Garamond"/>
          <w:i/>
          <w:iCs/>
        </w:rPr>
      </w:pPr>
      <w:r w:rsidRPr="00C507C2">
        <w:rPr>
          <w:rFonts w:ascii="Garamond" w:hAnsi="Garamond"/>
        </w:rPr>
        <w:t>Në mbështetje të neneve 16,18, pika 1, g</w:t>
      </w:r>
      <w:r w:rsidR="00C507C2">
        <w:rPr>
          <w:rFonts w:ascii="Garamond" w:hAnsi="Garamond"/>
        </w:rPr>
        <w:t>e</w:t>
      </w:r>
      <w:r w:rsidRPr="00C507C2">
        <w:rPr>
          <w:rFonts w:ascii="Garamond" w:hAnsi="Garamond"/>
        </w:rPr>
        <w:t xml:space="preserve">rmat </w:t>
      </w:r>
      <w:r w:rsidR="00242E6E">
        <w:rPr>
          <w:rFonts w:ascii="Garamond" w:hAnsi="Garamond"/>
        </w:rPr>
        <w:t>“</w:t>
      </w:r>
      <w:r w:rsidRPr="00C507C2">
        <w:rPr>
          <w:rFonts w:ascii="Garamond" w:hAnsi="Garamond"/>
        </w:rPr>
        <w:t>a</w:t>
      </w:r>
      <w:r w:rsidR="00242E6E">
        <w:rPr>
          <w:rFonts w:ascii="Garamond" w:hAnsi="Garamond"/>
        </w:rPr>
        <w:t>”</w:t>
      </w:r>
      <w:r w:rsidRPr="00C507C2">
        <w:rPr>
          <w:rFonts w:ascii="Garamond" w:hAnsi="Garamond"/>
        </w:rPr>
        <w:t xml:space="preserve"> dhe </w:t>
      </w:r>
      <w:r w:rsidR="00242E6E">
        <w:rPr>
          <w:rFonts w:ascii="Garamond" w:hAnsi="Garamond"/>
        </w:rPr>
        <w:t>“</w:t>
      </w:r>
      <w:r w:rsidRPr="00C507C2">
        <w:rPr>
          <w:rFonts w:ascii="Garamond" w:hAnsi="Garamond"/>
        </w:rPr>
        <w:t>dh</w:t>
      </w:r>
      <w:r w:rsidR="00242E6E">
        <w:rPr>
          <w:rFonts w:ascii="Garamond" w:hAnsi="Garamond"/>
        </w:rPr>
        <w:t>”</w:t>
      </w:r>
      <w:r w:rsidRPr="00C507C2">
        <w:rPr>
          <w:rFonts w:ascii="Garamond" w:hAnsi="Garamond"/>
        </w:rPr>
        <w:t xml:space="preserve"> si dhe neneve 57 dhe 98</w:t>
      </w:r>
      <w:r w:rsidR="00C507C2" w:rsidRPr="00C507C2">
        <w:rPr>
          <w:rFonts w:ascii="Garamond" w:hAnsi="Garamond"/>
        </w:rPr>
        <w:t>,</w:t>
      </w:r>
      <w:r w:rsidRPr="00C507C2">
        <w:rPr>
          <w:rFonts w:ascii="Garamond" w:hAnsi="Garamond"/>
        </w:rPr>
        <w:t xml:space="preserve"> të ligjit nr. 43/</w:t>
      </w:r>
      <w:r w:rsidRPr="0046669B">
        <w:rPr>
          <w:rFonts w:ascii="Garamond" w:hAnsi="Garamond"/>
        </w:rPr>
        <w:t>2015</w:t>
      </w:r>
      <w:r w:rsidR="00E45DB5" w:rsidRPr="0046669B">
        <w:rPr>
          <w:rFonts w:ascii="Garamond" w:hAnsi="Garamond"/>
        </w:rPr>
        <w:t>,</w:t>
      </w:r>
      <w:r w:rsidRPr="0046669B">
        <w:rPr>
          <w:rFonts w:ascii="Garamond" w:hAnsi="Garamond"/>
        </w:rPr>
        <w:t xml:space="preserve"> </w:t>
      </w:r>
      <w:r w:rsidR="00242E6E">
        <w:rPr>
          <w:rFonts w:ascii="Garamond" w:hAnsi="Garamond"/>
        </w:rPr>
        <w:t>“</w:t>
      </w:r>
      <w:r w:rsidRPr="0046669B">
        <w:rPr>
          <w:rFonts w:ascii="Garamond" w:hAnsi="Garamond"/>
          <w:iCs/>
        </w:rPr>
        <w:t>Për sektorin e energjisë elektrike</w:t>
      </w:r>
      <w:r w:rsidR="00242E6E">
        <w:rPr>
          <w:rFonts w:ascii="Garamond" w:hAnsi="Garamond"/>
        </w:rPr>
        <w:t>”</w:t>
      </w:r>
      <w:r w:rsidR="00E45DB5" w:rsidRPr="0046669B">
        <w:rPr>
          <w:rFonts w:ascii="Garamond" w:hAnsi="Garamond"/>
        </w:rPr>
        <w:t>,</w:t>
      </w:r>
      <w:r w:rsidRPr="0046669B">
        <w:rPr>
          <w:rFonts w:ascii="Garamond" w:hAnsi="Garamond"/>
        </w:rPr>
        <w:t xml:space="preserve"> i ndryshuar; nenit 26 të </w:t>
      </w:r>
      <w:r w:rsidR="00242E6E">
        <w:rPr>
          <w:rFonts w:ascii="Garamond" w:hAnsi="Garamond"/>
        </w:rPr>
        <w:t>“</w:t>
      </w:r>
      <w:r w:rsidRPr="0046669B">
        <w:rPr>
          <w:rFonts w:ascii="Garamond" w:hAnsi="Garamond"/>
          <w:iCs/>
        </w:rPr>
        <w:t>Rregullores për organizimin, funksionimin dhe procedurat e ERE-s</w:t>
      </w:r>
      <w:r w:rsidR="00242E6E">
        <w:rPr>
          <w:rFonts w:ascii="Garamond" w:hAnsi="Garamond"/>
          <w:iCs/>
        </w:rPr>
        <w:t>”</w:t>
      </w:r>
      <w:r w:rsidRPr="0046669B">
        <w:rPr>
          <w:rFonts w:ascii="Garamond" w:hAnsi="Garamond"/>
        </w:rPr>
        <w:t xml:space="preserve">, miratuar me vendimin e </w:t>
      </w:r>
      <w:r w:rsidR="00C507C2" w:rsidRPr="0046669B">
        <w:rPr>
          <w:rFonts w:ascii="Garamond" w:hAnsi="Garamond"/>
        </w:rPr>
        <w:t>B</w:t>
      </w:r>
      <w:r w:rsidRPr="0046669B">
        <w:rPr>
          <w:rFonts w:ascii="Garamond" w:hAnsi="Garamond"/>
        </w:rPr>
        <w:t xml:space="preserve">ordit të Entit Rregullator të Energjisë (ERE) nr. 96, datë 17.6.2016; Bordi i ERE-s, në mbledhjen e tij të datës 10.12.2024, pasi shqyrtoi relacionin nr. 1762/7 prot., datë 6.12.2024, të përgatitur </w:t>
      </w:r>
      <w:r w:rsidR="00C507C2" w:rsidRPr="0046669B">
        <w:rPr>
          <w:rFonts w:ascii="Garamond" w:hAnsi="Garamond"/>
        </w:rPr>
        <w:t xml:space="preserve">nga drejtoritë teknike </w:t>
      </w:r>
      <w:r w:rsidR="00242E6E">
        <w:rPr>
          <w:rFonts w:ascii="Garamond" w:hAnsi="Garamond"/>
          <w:iCs/>
        </w:rPr>
        <w:t>“</w:t>
      </w:r>
      <w:r w:rsidRPr="0046669B">
        <w:rPr>
          <w:rFonts w:ascii="Garamond" w:hAnsi="Garamond"/>
          <w:iCs/>
        </w:rPr>
        <w:t xml:space="preserve">Mbi miratimin e disa shtesave dhe ndryshimeve në Rregullat e Tregut të Energjisë Elektrike, të miratuara me vendimin e </w:t>
      </w:r>
      <w:r w:rsidR="004454E8" w:rsidRPr="0046669B">
        <w:rPr>
          <w:rFonts w:ascii="Garamond" w:hAnsi="Garamond"/>
          <w:iCs/>
        </w:rPr>
        <w:t>B</w:t>
      </w:r>
      <w:r w:rsidRPr="0046669B">
        <w:rPr>
          <w:rFonts w:ascii="Garamond" w:hAnsi="Garamond"/>
          <w:iCs/>
        </w:rPr>
        <w:t>ordit të ERE</w:t>
      </w:r>
      <w:r w:rsidR="004454E8" w:rsidRPr="0046669B">
        <w:rPr>
          <w:rFonts w:ascii="Garamond" w:hAnsi="Garamond"/>
          <w:iCs/>
        </w:rPr>
        <w:t>-s</w:t>
      </w:r>
      <w:r w:rsidRPr="0046669B">
        <w:rPr>
          <w:rFonts w:ascii="Garamond" w:hAnsi="Garamond"/>
          <w:iCs/>
        </w:rPr>
        <w:t xml:space="preserve"> nr. 347, datë 27.12.2022, i ndryshuar</w:t>
      </w:r>
      <w:r w:rsidR="00242E6E">
        <w:rPr>
          <w:rFonts w:ascii="Garamond" w:hAnsi="Garamond"/>
          <w:iCs/>
        </w:rPr>
        <w:t>”</w:t>
      </w:r>
      <w:r w:rsidRPr="0046669B">
        <w:rPr>
          <w:rFonts w:ascii="Garamond" w:hAnsi="Garamond"/>
          <w:iCs/>
        </w:rPr>
        <w:t>,</w:t>
      </w:r>
      <w:r w:rsidRPr="00C507C2">
        <w:rPr>
          <w:rFonts w:ascii="Garamond" w:hAnsi="Garamond"/>
          <w:i/>
          <w:iCs/>
        </w:rPr>
        <w:t xml:space="preserve"> </w:t>
      </w:r>
    </w:p>
    <w:p w14:paraId="5D69601A" w14:textId="60698D2A" w:rsidR="000A5D84" w:rsidRPr="00C507C2" w:rsidRDefault="00912D7B" w:rsidP="000A5D84">
      <w:pPr>
        <w:ind w:firstLine="284"/>
        <w:jc w:val="both"/>
        <w:rPr>
          <w:rFonts w:ascii="Garamond" w:hAnsi="Garamond"/>
          <w:bCs/>
        </w:rPr>
      </w:pPr>
      <w:r w:rsidRPr="00C507C2">
        <w:rPr>
          <w:rFonts w:ascii="Garamond" w:hAnsi="Garamond"/>
          <w:bCs/>
        </w:rPr>
        <w:t>k</w:t>
      </w:r>
      <w:r w:rsidR="000A5D84" w:rsidRPr="00C507C2">
        <w:rPr>
          <w:rFonts w:ascii="Garamond" w:hAnsi="Garamond"/>
          <w:bCs/>
        </w:rPr>
        <w:t>onstatoi se:</w:t>
      </w:r>
    </w:p>
    <w:p w14:paraId="2E98BE75" w14:textId="727343FE" w:rsidR="000A5D84" w:rsidRPr="00C507C2" w:rsidRDefault="000A5D84" w:rsidP="000A5D84">
      <w:pPr>
        <w:pStyle w:val="ListParagraph"/>
        <w:ind w:left="0" w:firstLine="284"/>
        <w:jc w:val="both"/>
        <w:rPr>
          <w:rFonts w:ascii="Garamond" w:hAnsi="Garamond"/>
        </w:rPr>
      </w:pPr>
      <w:r w:rsidRPr="00C507C2">
        <w:rPr>
          <w:rFonts w:ascii="Garamond" w:hAnsi="Garamond"/>
        </w:rPr>
        <w:t xml:space="preserve">- Bursa Shqiptare e Energjisë Elektrike (ALPEX), me shkresën protokolluar në ERE nr. 1762, datë 14.8.2024, ka përcjellë kërkesën për miratimin e disa ndryshimeve në Rregullat e </w:t>
      </w:r>
      <w:r w:rsidR="001C0E93" w:rsidRPr="00C507C2">
        <w:rPr>
          <w:rFonts w:ascii="Garamond" w:hAnsi="Garamond"/>
        </w:rPr>
        <w:t xml:space="preserve">Tregut </w:t>
      </w:r>
      <w:r w:rsidRPr="00C507C2">
        <w:rPr>
          <w:rFonts w:ascii="Garamond" w:hAnsi="Garamond"/>
        </w:rPr>
        <w:t xml:space="preserve">të </w:t>
      </w:r>
      <w:r w:rsidR="001C0E93" w:rsidRPr="00C507C2">
        <w:rPr>
          <w:rFonts w:ascii="Garamond" w:hAnsi="Garamond"/>
        </w:rPr>
        <w:t xml:space="preserve">Energjisë Elektrike </w:t>
      </w:r>
      <w:r w:rsidRPr="00C507C2">
        <w:rPr>
          <w:rFonts w:ascii="Garamond" w:hAnsi="Garamond"/>
        </w:rPr>
        <w:t>(Kushtet e përgjithshme, përkufizimet, procedura e tregtimit</w:t>
      </w:r>
      <w:r w:rsidR="00C1173F">
        <w:rPr>
          <w:rFonts w:ascii="Garamond" w:hAnsi="Garamond"/>
        </w:rPr>
        <w:t>,</w:t>
      </w:r>
      <w:r w:rsidRPr="00C507C2">
        <w:rPr>
          <w:rFonts w:ascii="Garamond" w:hAnsi="Garamond"/>
        </w:rPr>
        <w:t xml:space="preserve"> si dhe procedura e klerimit dhe shlyerjes) të miratuara me vendimin e bordit të ERE nr. 347, datë 27.12.2022, i ndryshuar. Bordi i ERE-s me vendimin nr. 224, datë 23.10.2024, vendosi të fillojë procedurën për shqyrtimin e kërkesës së ALPEX sh.a.</w:t>
      </w:r>
    </w:p>
    <w:p w14:paraId="34CF4F65" w14:textId="43E6CD62" w:rsidR="000A5D84" w:rsidRPr="00C507C2" w:rsidRDefault="000A5D84" w:rsidP="000A5D84">
      <w:pPr>
        <w:pStyle w:val="ListParagraph"/>
        <w:ind w:left="0" w:firstLine="284"/>
        <w:jc w:val="both"/>
        <w:rPr>
          <w:rFonts w:ascii="Garamond" w:hAnsi="Garamond"/>
        </w:rPr>
      </w:pPr>
      <w:r w:rsidRPr="00C507C2">
        <w:rPr>
          <w:rFonts w:ascii="Garamond" w:hAnsi="Garamond"/>
        </w:rPr>
        <w:t xml:space="preserve">- Me shkresën nr. 2339 prot., datë 4.11.2024, në zbatim të </w:t>
      </w:r>
      <w:r w:rsidR="00242E6E">
        <w:rPr>
          <w:rFonts w:ascii="Garamond" w:hAnsi="Garamond"/>
        </w:rPr>
        <w:t>“</w:t>
      </w:r>
      <w:r w:rsidRPr="00C507C2">
        <w:rPr>
          <w:rFonts w:ascii="Garamond" w:hAnsi="Garamond"/>
        </w:rPr>
        <w:t>Rregullores mbi procedurat e njoftimit dhe konsultimit publik të akteve të miratuara nga Enti Rregullator i Energjisë</w:t>
      </w:r>
      <w:r w:rsidR="00242E6E">
        <w:rPr>
          <w:rFonts w:ascii="Garamond" w:hAnsi="Garamond"/>
        </w:rPr>
        <w:t>”</w:t>
      </w:r>
      <w:r w:rsidRPr="00C507C2">
        <w:rPr>
          <w:rFonts w:ascii="Garamond" w:hAnsi="Garamond"/>
        </w:rPr>
        <w:t>, miratuar me vendimin e Bordit të ERE</w:t>
      </w:r>
      <w:r w:rsidR="00C507C2">
        <w:rPr>
          <w:rFonts w:ascii="Garamond" w:hAnsi="Garamond"/>
        </w:rPr>
        <w:t>-s</w:t>
      </w:r>
      <w:r w:rsidRPr="00C507C2">
        <w:rPr>
          <w:rFonts w:ascii="Garamond" w:hAnsi="Garamond"/>
        </w:rPr>
        <w:t xml:space="preserve"> nr. 162, datë 20.10.2020, u morën masa për njoftimin e të gjitha palëve të interesit si më poshtë: Ministria e Infrastrukturës dhe Energjisë (MIE); Ministria e Financës dhe Ekonomisë (MFE); Zyra e Rregullatorit të Energjisë; Autoriteti i Konkurrencës (AK); Bursa Shqiptare e Energjisë Elektrike (ALPEX) sh.a.; Korporata Elektroenergjitike Shqiptare (KESH) sh.a.; Operatori i Sistemit të Shpërndarjes (OSSH) sh.a.; Furnizuesi i Shërbimit Universal (FSHU) sh.a.; Operatori i Sistemit të Transmetimit (OST) sh.a.; Shoqata Shqiptare e Furnizuesve të Energjisë Elektrike (AAES); Shoqata Shqiptare e Energjisë së Rinovueshme (AREA); Kurum International sh.a.; Devoll Hydropower sh.a.; Ayen Energji AS; si dhe Sekretariati i Energjisë Elektrike.</w:t>
      </w:r>
    </w:p>
    <w:p w14:paraId="3E02B1CC" w14:textId="4E562944" w:rsidR="000A5D84" w:rsidRPr="00C507C2" w:rsidRDefault="000A5D84" w:rsidP="000A5D84">
      <w:pPr>
        <w:pStyle w:val="ListParagraph"/>
        <w:ind w:left="0" w:firstLine="284"/>
        <w:jc w:val="both"/>
        <w:rPr>
          <w:rFonts w:ascii="Garamond" w:hAnsi="Garamond"/>
        </w:rPr>
      </w:pPr>
      <w:r w:rsidRPr="00C507C2">
        <w:rPr>
          <w:rFonts w:ascii="Garamond" w:hAnsi="Garamond"/>
        </w:rPr>
        <w:t>- Vendimi nr. 224, datë 23.10.2024, u botua në faqen zyrtare të internetit të ERE</w:t>
      </w:r>
      <w:r w:rsidR="00F62E17">
        <w:rPr>
          <w:rFonts w:ascii="Garamond" w:hAnsi="Garamond"/>
        </w:rPr>
        <w:t>-s</w:t>
      </w:r>
      <w:r w:rsidRPr="00C507C2">
        <w:rPr>
          <w:rFonts w:ascii="Garamond" w:hAnsi="Garamond"/>
        </w:rPr>
        <w:t xml:space="preserve">: </w:t>
      </w:r>
      <w:r w:rsidRPr="00C507C2">
        <w:rPr>
          <w:rFonts w:ascii="Garamond" w:hAnsi="Garamond"/>
          <w:color w:val="0000FF"/>
          <w:u w:val="single"/>
        </w:rPr>
        <w:t>www.ere.gov.al</w:t>
      </w:r>
      <w:r w:rsidRPr="00C507C2">
        <w:rPr>
          <w:rFonts w:ascii="Garamond" w:hAnsi="Garamond"/>
        </w:rPr>
        <w:t xml:space="preserve">, në seksionin </w:t>
      </w:r>
      <w:r w:rsidR="00242E6E">
        <w:rPr>
          <w:rFonts w:ascii="Garamond" w:hAnsi="Garamond"/>
        </w:rPr>
        <w:t>“</w:t>
      </w:r>
      <w:r w:rsidRPr="00C507C2">
        <w:rPr>
          <w:rFonts w:ascii="Garamond" w:hAnsi="Garamond"/>
        </w:rPr>
        <w:t>Vendime</w:t>
      </w:r>
      <w:r w:rsidR="00242E6E">
        <w:rPr>
          <w:rFonts w:ascii="Garamond" w:hAnsi="Garamond"/>
        </w:rPr>
        <w:t>”</w:t>
      </w:r>
      <w:r w:rsidRPr="00C507C2">
        <w:rPr>
          <w:rFonts w:ascii="Garamond" w:hAnsi="Garamond"/>
        </w:rPr>
        <w:t>. Në zbatim të pikës 2 të dispozitivit, seksionet e propozuara nga ALPEX</w:t>
      </w:r>
      <w:r w:rsidR="00F62E17">
        <w:rPr>
          <w:rFonts w:ascii="Garamond" w:hAnsi="Garamond"/>
        </w:rPr>
        <w:t>-i</w:t>
      </w:r>
      <w:r w:rsidRPr="00C507C2">
        <w:rPr>
          <w:rFonts w:ascii="Garamond" w:hAnsi="Garamond"/>
        </w:rPr>
        <w:t xml:space="preserve"> për t’u ndryshuar u paraqitën në formë tabelare, bashkëlidhur këtij vendimi, dhe u publikuan në seksionin </w:t>
      </w:r>
      <w:r w:rsidR="00242E6E">
        <w:rPr>
          <w:rFonts w:ascii="Garamond" w:hAnsi="Garamond"/>
        </w:rPr>
        <w:t>“</w:t>
      </w:r>
      <w:r w:rsidRPr="00C507C2">
        <w:rPr>
          <w:rFonts w:ascii="Garamond" w:hAnsi="Garamond"/>
        </w:rPr>
        <w:t>Konsultime</w:t>
      </w:r>
      <w:r w:rsidR="00242E6E">
        <w:rPr>
          <w:rFonts w:ascii="Garamond" w:hAnsi="Garamond"/>
        </w:rPr>
        <w:t>”</w:t>
      </w:r>
      <w:r w:rsidRPr="00C507C2">
        <w:rPr>
          <w:rFonts w:ascii="Garamond" w:hAnsi="Garamond"/>
        </w:rPr>
        <w:t xml:space="preserve"> në faqen e internetit të ERE</w:t>
      </w:r>
      <w:r w:rsidR="00373C38">
        <w:rPr>
          <w:rFonts w:ascii="Garamond" w:hAnsi="Garamond"/>
        </w:rPr>
        <w:t>-s</w:t>
      </w:r>
      <w:r w:rsidRPr="00C507C2">
        <w:rPr>
          <w:rFonts w:ascii="Garamond" w:hAnsi="Garamond"/>
        </w:rPr>
        <w:t xml:space="preserve">. </w:t>
      </w:r>
    </w:p>
    <w:p w14:paraId="086BC0AB" w14:textId="7FC9798E" w:rsidR="000A5D84" w:rsidRPr="00C507C2" w:rsidRDefault="000A5D84" w:rsidP="000A5D84">
      <w:pPr>
        <w:pStyle w:val="ListParagraph"/>
        <w:ind w:left="0" w:firstLine="284"/>
        <w:jc w:val="both"/>
        <w:rPr>
          <w:rFonts w:ascii="Garamond" w:hAnsi="Garamond"/>
        </w:rPr>
      </w:pPr>
      <w:r w:rsidRPr="00C507C2">
        <w:rPr>
          <w:rFonts w:ascii="Garamond" w:hAnsi="Garamond"/>
        </w:rPr>
        <w:t xml:space="preserve">- Shoqëria </w:t>
      </w:r>
      <w:r w:rsidR="00242E6E">
        <w:rPr>
          <w:rFonts w:ascii="Garamond" w:hAnsi="Garamond"/>
        </w:rPr>
        <w:t>“</w:t>
      </w:r>
      <w:r w:rsidRPr="00C507C2">
        <w:rPr>
          <w:rFonts w:ascii="Garamond" w:hAnsi="Garamond"/>
        </w:rPr>
        <w:t>SPV BLUE 1</w:t>
      </w:r>
      <w:r w:rsidR="00242E6E">
        <w:rPr>
          <w:rFonts w:ascii="Garamond" w:hAnsi="Garamond"/>
        </w:rPr>
        <w:t>”</w:t>
      </w:r>
      <w:r w:rsidRPr="00C507C2">
        <w:rPr>
          <w:rFonts w:ascii="Garamond" w:hAnsi="Garamond"/>
        </w:rPr>
        <w:t xml:space="preserve"> sh.p.k., me shkresën protokolluar në ERE nr. 2384, datë 12.11.2024, paraqiti komente mbi ndryshimet e propozuara në Rregullat e Tregut të Energjisë Elektrike, të cilat u publikuan në seksionin </w:t>
      </w:r>
      <w:r w:rsidR="00242E6E">
        <w:rPr>
          <w:rFonts w:ascii="Garamond" w:hAnsi="Garamond"/>
        </w:rPr>
        <w:t>“</w:t>
      </w:r>
      <w:r w:rsidRPr="00C507C2">
        <w:rPr>
          <w:rFonts w:ascii="Garamond" w:hAnsi="Garamond"/>
        </w:rPr>
        <w:t>Konsultime</w:t>
      </w:r>
      <w:r w:rsidR="00242E6E">
        <w:rPr>
          <w:rFonts w:ascii="Garamond" w:hAnsi="Garamond"/>
        </w:rPr>
        <w:t>”</w:t>
      </w:r>
      <w:r w:rsidRPr="00C507C2">
        <w:rPr>
          <w:rFonts w:ascii="Garamond" w:hAnsi="Garamond"/>
        </w:rPr>
        <w:t xml:space="preserve">. Me urdhrin e </w:t>
      </w:r>
      <w:r w:rsidR="006E0465">
        <w:rPr>
          <w:rFonts w:ascii="Garamond" w:hAnsi="Garamond"/>
        </w:rPr>
        <w:t>k</w:t>
      </w:r>
      <w:r w:rsidRPr="00C507C2">
        <w:rPr>
          <w:rFonts w:ascii="Garamond" w:hAnsi="Garamond"/>
        </w:rPr>
        <w:t xml:space="preserve">ryetarit, ERE njoftoi shoqëritë </w:t>
      </w:r>
      <w:r w:rsidR="00242E6E">
        <w:rPr>
          <w:rFonts w:ascii="Garamond" w:hAnsi="Garamond"/>
        </w:rPr>
        <w:t>“</w:t>
      </w:r>
      <w:r w:rsidRPr="00C507C2">
        <w:rPr>
          <w:rFonts w:ascii="Garamond" w:hAnsi="Garamond"/>
        </w:rPr>
        <w:t>SPV BLUE 1</w:t>
      </w:r>
      <w:r w:rsidR="00242E6E">
        <w:rPr>
          <w:rFonts w:ascii="Garamond" w:hAnsi="Garamond"/>
        </w:rPr>
        <w:t>”</w:t>
      </w:r>
      <w:r w:rsidRPr="00C507C2">
        <w:rPr>
          <w:rFonts w:ascii="Garamond" w:hAnsi="Garamond"/>
        </w:rPr>
        <w:t xml:space="preserve"> sh.p.k., ALPEX sh.a., OST sh.a., FSHU sh.a., KESH sh.a., AREA dhe AAES për zhvillimin e një seanc</w:t>
      </w:r>
      <w:r w:rsidR="00B36637">
        <w:rPr>
          <w:rFonts w:ascii="Garamond" w:hAnsi="Garamond"/>
        </w:rPr>
        <w:t>e</w:t>
      </w:r>
      <w:r w:rsidRPr="00C507C2">
        <w:rPr>
          <w:rFonts w:ascii="Garamond" w:hAnsi="Garamond"/>
        </w:rPr>
        <w:t xml:space="preserve"> dëgjimore</w:t>
      </w:r>
      <w:r w:rsidR="00DE0753">
        <w:rPr>
          <w:rFonts w:ascii="Garamond" w:hAnsi="Garamond"/>
        </w:rPr>
        <w:t>,</w:t>
      </w:r>
      <w:r w:rsidRPr="00C507C2">
        <w:rPr>
          <w:rFonts w:ascii="Garamond" w:hAnsi="Garamond"/>
        </w:rPr>
        <w:t xml:space="preserve"> më datë 18.11.2024, në ambientet e ERE</w:t>
      </w:r>
      <w:r w:rsidR="00DE0753">
        <w:rPr>
          <w:rFonts w:ascii="Garamond" w:hAnsi="Garamond"/>
        </w:rPr>
        <w:t>-s</w:t>
      </w:r>
      <w:r w:rsidRPr="00C507C2">
        <w:rPr>
          <w:rFonts w:ascii="Garamond" w:hAnsi="Garamond"/>
        </w:rPr>
        <w:t xml:space="preserve">. </w:t>
      </w:r>
    </w:p>
    <w:p w14:paraId="28CB26A1" w14:textId="145D8F4F" w:rsidR="000A5D84" w:rsidRPr="00C507C2" w:rsidRDefault="000A5D84" w:rsidP="000A5D84">
      <w:pPr>
        <w:pStyle w:val="ListParagraph"/>
        <w:ind w:left="0" w:firstLine="284"/>
        <w:jc w:val="both"/>
        <w:rPr>
          <w:rFonts w:ascii="Garamond" w:hAnsi="Garamond"/>
        </w:rPr>
      </w:pPr>
      <w:r w:rsidRPr="00C507C2">
        <w:rPr>
          <w:rFonts w:ascii="Garamond" w:hAnsi="Garamond"/>
        </w:rPr>
        <w:t xml:space="preserve">- Propozimet e </w:t>
      </w:r>
      <w:r w:rsidR="00DE0753">
        <w:rPr>
          <w:rFonts w:ascii="Garamond" w:hAnsi="Garamond"/>
        </w:rPr>
        <w:t>s</w:t>
      </w:r>
      <w:r w:rsidRPr="00C507C2">
        <w:rPr>
          <w:rFonts w:ascii="Garamond" w:hAnsi="Garamond"/>
        </w:rPr>
        <w:t xml:space="preserve">hoqërisë </w:t>
      </w:r>
      <w:r w:rsidR="00242E6E">
        <w:rPr>
          <w:rFonts w:ascii="Garamond" w:hAnsi="Garamond"/>
        </w:rPr>
        <w:t>“</w:t>
      </w:r>
      <w:r w:rsidRPr="00C507C2">
        <w:rPr>
          <w:rFonts w:ascii="Garamond" w:hAnsi="Garamond"/>
        </w:rPr>
        <w:t>SPV BLUE 1</w:t>
      </w:r>
      <w:r w:rsidR="00242E6E">
        <w:rPr>
          <w:rFonts w:ascii="Garamond" w:hAnsi="Garamond"/>
        </w:rPr>
        <w:t>”</w:t>
      </w:r>
      <w:r w:rsidRPr="00C507C2">
        <w:rPr>
          <w:rFonts w:ascii="Garamond" w:hAnsi="Garamond"/>
        </w:rPr>
        <w:t xml:space="preserve"> sh.p.k. mbi </w:t>
      </w:r>
      <w:r w:rsidR="00DE0753">
        <w:rPr>
          <w:rFonts w:ascii="Garamond" w:hAnsi="Garamond"/>
        </w:rPr>
        <w:t>n</w:t>
      </w:r>
      <w:r w:rsidRPr="00C507C2">
        <w:rPr>
          <w:rFonts w:ascii="Garamond" w:hAnsi="Garamond"/>
        </w:rPr>
        <w:t>dryshimet në Rregullat e Tregut të Energjisë Elektrike sa më poshtë vijojnë:</w:t>
      </w:r>
    </w:p>
    <w:p w14:paraId="1495C568" w14:textId="01F15247" w:rsidR="000A5D84" w:rsidRPr="00C507C2" w:rsidRDefault="000A5D84" w:rsidP="000A5D84">
      <w:pPr>
        <w:pStyle w:val="ListParagraph"/>
        <w:ind w:left="0" w:firstLine="284"/>
        <w:jc w:val="both"/>
        <w:rPr>
          <w:rFonts w:ascii="Garamond" w:hAnsi="Garamond"/>
        </w:rPr>
      </w:pPr>
      <w:r w:rsidRPr="00C507C2">
        <w:rPr>
          <w:rFonts w:ascii="Garamond" w:hAnsi="Garamond"/>
        </w:rPr>
        <w:t xml:space="preserve">- Ndërhyrje në </w:t>
      </w:r>
      <w:r w:rsidRPr="00C507C2">
        <w:rPr>
          <w:rFonts w:ascii="Garamond" w:hAnsi="Garamond"/>
          <w:b/>
          <w:bCs/>
        </w:rPr>
        <w:t>seksionin</w:t>
      </w:r>
      <w:r w:rsidRPr="00C507C2">
        <w:rPr>
          <w:rFonts w:ascii="Garamond" w:hAnsi="Garamond"/>
        </w:rPr>
        <w:t xml:space="preserve"> A.2.4.4 </w:t>
      </w:r>
      <w:r w:rsidR="00242E6E">
        <w:rPr>
          <w:rFonts w:ascii="Garamond" w:hAnsi="Garamond"/>
        </w:rPr>
        <w:t>“</w:t>
      </w:r>
      <w:r w:rsidRPr="00C507C2">
        <w:rPr>
          <w:rFonts w:ascii="Garamond" w:hAnsi="Garamond"/>
          <w:i/>
          <w:iCs/>
        </w:rPr>
        <w:t xml:space="preserve">Çdo </w:t>
      </w:r>
      <w:r w:rsidR="004454E8" w:rsidRPr="00C507C2">
        <w:rPr>
          <w:rFonts w:ascii="Garamond" w:hAnsi="Garamond"/>
          <w:i/>
          <w:iCs/>
        </w:rPr>
        <w:t xml:space="preserve">urdhërporosi e thjeshtë </w:t>
      </w:r>
      <w:r w:rsidRPr="00C507C2">
        <w:rPr>
          <w:rFonts w:ascii="Garamond" w:hAnsi="Garamond"/>
          <w:i/>
          <w:iCs/>
        </w:rPr>
        <w:t xml:space="preserve">mund të përfshijë deri në (50) çifte çmim-sasi për </w:t>
      </w:r>
      <w:r w:rsidR="00115BCB" w:rsidRPr="00C507C2">
        <w:rPr>
          <w:rFonts w:ascii="Garamond" w:hAnsi="Garamond"/>
          <w:i/>
          <w:iCs/>
        </w:rPr>
        <w:t>çdo njësi kohore tregu</w:t>
      </w:r>
      <w:r w:rsidR="00242E6E">
        <w:rPr>
          <w:rFonts w:ascii="Garamond" w:hAnsi="Garamond"/>
        </w:rPr>
        <w:t>”</w:t>
      </w:r>
      <w:r w:rsidR="00115BCB" w:rsidRPr="00C507C2">
        <w:rPr>
          <w:rFonts w:ascii="Garamond" w:hAnsi="Garamond"/>
        </w:rPr>
        <w:t xml:space="preserve">. </w:t>
      </w:r>
      <w:r w:rsidRPr="00C507C2">
        <w:rPr>
          <w:rFonts w:ascii="Garamond" w:hAnsi="Garamond"/>
        </w:rPr>
        <w:t>Ky propozim u pranua nga ALPEX</w:t>
      </w:r>
      <w:r w:rsidR="004454E8">
        <w:rPr>
          <w:rFonts w:ascii="Garamond" w:hAnsi="Garamond"/>
        </w:rPr>
        <w:t>-i</w:t>
      </w:r>
      <w:r w:rsidRPr="00C507C2">
        <w:rPr>
          <w:rFonts w:ascii="Garamond" w:hAnsi="Garamond"/>
        </w:rPr>
        <w:t xml:space="preserve"> dhe palët e tjera si i drejtë. Vlerësojmë pranimin e këtij propozimi pasi ky ndryshim rrit fleksibilitetin dhe lejon pjesëmarrësit në treg të japin oferta më të detajuara, duke përmirësuar konkurrencën dhe efikasitetin operacional.</w:t>
      </w:r>
    </w:p>
    <w:p w14:paraId="50C2F53B" w14:textId="24D066A8" w:rsidR="000A5D84" w:rsidRPr="00C507C2" w:rsidRDefault="000A5D84" w:rsidP="000A5D84">
      <w:pPr>
        <w:pStyle w:val="ListParagraph"/>
        <w:ind w:left="0" w:firstLine="284"/>
        <w:jc w:val="both"/>
        <w:rPr>
          <w:rFonts w:ascii="Garamond" w:hAnsi="Garamond"/>
        </w:rPr>
      </w:pPr>
      <w:r w:rsidRPr="00C507C2">
        <w:rPr>
          <w:rFonts w:ascii="Garamond" w:hAnsi="Garamond"/>
        </w:rPr>
        <w:t xml:space="preserve">- Ndërhyrja në </w:t>
      </w:r>
      <w:r w:rsidRPr="00C507C2">
        <w:rPr>
          <w:rFonts w:ascii="Garamond" w:hAnsi="Garamond"/>
          <w:b/>
          <w:bCs/>
        </w:rPr>
        <w:t>seksionin</w:t>
      </w:r>
      <w:r w:rsidRPr="00C507C2">
        <w:rPr>
          <w:rFonts w:ascii="Garamond" w:hAnsi="Garamond"/>
        </w:rPr>
        <w:t xml:space="preserve"> B.1.2.2 përfshin një shtesë të propozuar nga ALPEX</w:t>
      </w:r>
      <w:r w:rsidR="00DE0753">
        <w:rPr>
          <w:rFonts w:ascii="Garamond" w:hAnsi="Garamond"/>
        </w:rPr>
        <w:t>-i</w:t>
      </w:r>
      <w:r w:rsidRPr="00C507C2">
        <w:rPr>
          <w:rFonts w:ascii="Garamond" w:hAnsi="Garamond"/>
        </w:rPr>
        <w:t xml:space="preserve">, duke shtuar në fund të fjalisë togfjalëshin </w:t>
      </w:r>
      <w:r w:rsidR="00242E6E">
        <w:rPr>
          <w:rFonts w:ascii="Garamond" w:hAnsi="Garamond"/>
        </w:rPr>
        <w:t>“</w:t>
      </w:r>
      <w:r w:rsidRPr="00C507C2">
        <w:rPr>
          <w:rFonts w:ascii="Garamond" w:hAnsi="Garamond"/>
          <w:i/>
          <w:iCs/>
        </w:rPr>
        <w:t>si dhe parashikimeve të Rregullave të Tregut të Energjisë Elektrike</w:t>
      </w:r>
      <w:r w:rsidR="00242E6E">
        <w:rPr>
          <w:rFonts w:ascii="Garamond" w:hAnsi="Garamond"/>
        </w:rPr>
        <w:t>”</w:t>
      </w:r>
      <w:r w:rsidR="00272CF2">
        <w:rPr>
          <w:rFonts w:ascii="Garamond" w:hAnsi="Garamond"/>
        </w:rPr>
        <w:t>.</w:t>
      </w:r>
      <w:r w:rsidRPr="00C507C2">
        <w:rPr>
          <w:rFonts w:ascii="Garamond" w:hAnsi="Garamond"/>
        </w:rPr>
        <w:t xml:space="preserve"> Për të bërë formulimin më të saktë dhe gjithëpërfshirës shoqëria </w:t>
      </w:r>
      <w:r w:rsidR="00242E6E">
        <w:rPr>
          <w:rFonts w:ascii="Garamond" w:hAnsi="Garamond"/>
        </w:rPr>
        <w:t>“</w:t>
      </w:r>
      <w:r w:rsidRPr="00C507C2">
        <w:rPr>
          <w:rFonts w:ascii="Garamond" w:hAnsi="Garamond"/>
        </w:rPr>
        <w:t>SPV BLUE 1</w:t>
      </w:r>
      <w:r w:rsidR="00242E6E">
        <w:rPr>
          <w:rFonts w:ascii="Garamond" w:hAnsi="Garamond"/>
        </w:rPr>
        <w:t>”</w:t>
      </w:r>
      <w:r w:rsidRPr="00C507C2">
        <w:rPr>
          <w:rFonts w:ascii="Garamond" w:hAnsi="Garamond"/>
        </w:rPr>
        <w:t xml:space="preserve">, propozon që të specifikohet më tej përkufizimi duke përfshirë referencën konkrete në </w:t>
      </w:r>
      <w:r w:rsidR="00242E6E">
        <w:rPr>
          <w:rFonts w:ascii="Garamond" w:hAnsi="Garamond"/>
        </w:rPr>
        <w:t>“</w:t>
      </w:r>
      <w:r w:rsidRPr="00C507C2">
        <w:rPr>
          <w:rFonts w:ascii="Garamond" w:hAnsi="Garamond"/>
          <w:i/>
          <w:iCs/>
        </w:rPr>
        <w:t xml:space="preserve">Kushtet e </w:t>
      </w:r>
      <w:r w:rsidR="003657FE">
        <w:rPr>
          <w:rFonts w:ascii="Garamond" w:hAnsi="Garamond"/>
          <w:i/>
          <w:iCs/>
        </w:rPr>
        <w:t>p</w:t>
      </w:r>
      <w:r w:rsidRPr="00C507C2">
        <w:rPr>
          <w:rFonts w:ascii="Garamond" w:hAnsi="Garamond"/>
          <w:i/>
          <w:iCs/>
        </w:rPr>
        <w:t>ërgjithshme</w:t>
      </w:r>
      <w:r w:rsidRPr="00C507C2">
        <w:rPr>
          <w:rFonts w:ascii="Garamond" w:hAnsi="Garamond"/>
        </w:rPr>
        <w:t>,</w:t>
      </w:r>
      <w:r w:rsidR="00242E6E">
        <w:rPr>
          <w:rFonts w:ascii="Garamond" w:hAnsi="Garamond"/>
        </w:rPr>
        <w:t>”</w:t>
      </w:r>
      <w:r w:rsidRPr="00C507C2">
        <w:rPr>
          <w:rFonts w:ascii="Garamond" w:hAnsi="Garamond"/>
        </w:rPr>
        <w:t xml:space="preserve"> duke </w:t>
      </w:r>
      <w:r w:rsidRPr="00C507C2">
        <w:rPr>
          <w:rFonts w:ascii="Garamond" w:hAnsi="Garamond"/>
        </w:rPr>
        <w:lastRenderedPageBreak/>
        <w:t>siguruar një interpretim të qartë dhe të harmonizuar me dispozitat ekzistuese. Ky propozim i shoqërisë u pranua nga palët e përfshira në seancë, vlerësojmë se ky ndryshim siguron qartësi dhe harmonizim me dispozitat ekzistuese, duke reduktuar hapësirën për interpretime subjektive.</w:t>
      </w:r>
    </w:p>
    <w:p w14:paraId="6246B917" w14:textId="5276AC1F" w:rsidR="000A5D84" w:rsidRPr="00C507C2" w:rsidRDefault="000A5D84" w:rsidP="000A5D84">
      <w:pPr>
        <w:pStyle w:val="ListParagraph"/>
        <w:ind w:left="0" w:firstLine="284"/>
        <w:jc w:val="both"/>
        <w:rPr>
          <w:rFonts w:ascii="Garamond" w:hAnsi="Garamond"/>
        </w:rPr>
      </w:pPr>
      <w:r w:rsidRPr="00C507C2">
        <w:rPr>
          <w:rFonts w:ascii="Garamond" w:hAnsi="Garamond"/>
        </w:rPr>
        <w:t xml:space="preserve">- Ndërhyrja në </w:t>
      </w:r>
      <w:r w:rsidRPr="003657FE">
        <w:rPr>
          <w:rFonts w:ascii="Garamond" w:hAnsi="Garamond"/>
          <w:b/>
        </w:rPr>
        <w:t>seksionin</w:t>
      </w:r>
      <w:r w:rsidRPr="00C507C2">
        <w:rPr>
          <w:rFonts w:ascii="Garamond" w:hAnsi="Garamond"/>
        </w:rPr>
        <w:t xml:space="preserve"> B.2.3.6 synon të qartësojë formulimin e fjalisë, pasi në dokumentin e publikuar me propozimet e ALPEX</w:t>
      </w:r>
      <w:r w:rsidR="00A07D30">
        <w:rPr>
          <w:rFonts w:ascii="Garamond" w:hAnsi="Garamond"/>
        </w:rPr>
        <w:t>-it</w:t>
      </w:r>
      <w:r w:rsidRPr="00C507C2">
        <w:rPr>
          <w:rFonts w:ascii="Garamond" w:hAnsi="Garamond"/>
        </w:rPr>
        <w:t xml:space="preserve"> mungonin referencat e sakta të seksioneve. Konkretisht, fjalia që duhet të qartësohet është: </w:t>
      </w:r>
      <w:r w:rsidR="00242E6E">
        <w:rPr>
          <w:rFonts w:ascii="Garamond" w:hAnsi="Garamond"/>
        </w:rPr>
        <w:t>“</w:t>
      </w:r>
      <w:r w:rsidRPr="00C507C2">
        <w:rPr>
          <w:rFonts w:ascii="Garamond" w:hAnsi="Garamond"/>
          <w:i/>
          <w:iCs/>
        </w:rPr>
        <w:t xml:space="preserve">ALPEX-i duhet të bëjë një njoftim siç kërkohet në paragrafin B.2.3.2, me anë të një </w:t>
      </w:r>
      <w:r w:rsidR="00D97A2A" w:rsidRPr="00C507C2">
        <w:rPr>
          <w:rFonts w:ascii="Garamond" w:hAnsi="Garamond"/>
          <w:i/>
          <w:iCs/>
        </w:rPr>
        <w:t xml:space="preserve">njoftimi për tregun </w:t>
      </w:r>
      <w:r w:rsidRPr="00C507C2">
        <w:rPr>
          <w:rFonts w:ascii="Garamond" w:hAnsi="Garamond"/>
          <w:i/>
          <w:iCs/>
        </w:rPr>
        <w:t xml:space="preserve">të dërguar me mjete elektronike në përputhje me pikën C.3.2 të </w:t>
      </w:r>
      <w:r w:rsidR="00862D58" w:rsidRPr="00C507C2">
        <w:rPr>
          <w:rFonts w:ascii="Garamond" w:hAnsi="Garamond"/>
          <w:i/>
          <w:iCs/>
        </w:rPr>
        <w:t xml:space="preserve">kushteve të përgjithshme të </w:t>
      </w:r>
      <w:r w:rsidR="00A14886" w:rsidRPr="00C507C2">
        <w:rPr>
          <w:rFonts w:ascii="Garamond" w:hAnsi="Garamond"/>
          <w:i/>
          <w:iCs/>
        </w:rPr>
        <w:t xml:space="preserve">Rregullave </w:t>
      </w:r>
      <w:r w:rsidR="00862D58" w:rsidRPr="00C507C2">
        <w:rPr>
          <w:rFonts w:ascii="Garamond" w:hAnsi="Garamond"/>
          <w:i/>
          <w:iCs/>
        </w:rPr>
        <w:t xml:space="preserve">të </w:t>
      </w:r>
      <w:r w:rsidR="00A14886" w:rsidRPr="00C507C2">
        <w:rPr>
          <w:rFonts w:ascii="Garamond" w:hAnsi="Garamond"/>
          <w:i/>
          <w:iCs/>
        </w:rPr>
        <w:t xml:space="preserve">Tregut </w:t>
      </w:r>
      <w:r w:rsidR="00862D58" w:rsidRPr="00C507C2">
        <w:rPr>
          <w:rFonts w:ascii="Garamond" w:hAnsi="Garamond"/>
          <w:i/>
          <w:iCs/>
        </w:rPr>
        <w:t xml:space="preserve">të </w:t>
      </w:r>
      <w:r w:rsidR="00A14886" w:rsidRPr="00C507C2">
        <w:rPr>
          <w:rFonts w:ascii="Garamond" w:hAnsi="Garamond"/>
          <w:i/>
          <w:iCs/>
        </w:rPr>
        <w:t>Energjisë Elektrike</w:t>
      </w:r>
      <w:r w:rsidRPr="00C507C2">
        <w:rPr>
          <w:rFonts w:ascii="Garamond" w:hAnsi="Garamond"/>
          <w:i/>
          <w:iCs/>
        </w:rPr>
        <w:t>.</w:t>
      </w:r>
      <w:r w:rsidR="00242E6E">
        <w:rPr>
          <w:rFonts w:ascii="Garamond" w:hAnsi="Garamond"/>
        </w:rPr>
        <w:t>”</w:t>
      </w:r>
      <w:r w:rsidR="00A14886">
        <w:rPr>
          <w:rFonts w:ascii="Garamond" w:hAnsi="Garamond"/>
        </w:rPr>
        <w:t>.</w:t>
      </w:r>
      <w:r w:rsidRPr="00C507C2">
        <w:rPr>
          <w:rFonts w:ascii="Garamond" w:hAnsi="Garamond"/>
        </w:rPr>
        <w:t xml:space="preserve"> Këto referenca mbeten të pandryshuara nga ato të përfshira në tekstin aktual të rregullave të tregut.</w:t>
      </w:r>
    </w:p>
    <w:p w14:paraId="4E378D55" w14:textId="6BE9D740" w:rsidR="000A5D84" w:rsidRPr="00C507C2" w:rsidRDefault="000A5D84" w:rsidP="000A5D84">
      <w:pPr>
        <w:pStyle w:val="ListParagraph"/>
        <w:ind w:left="0" w:firstLine="284"/>
        <w:jc w:val="both"/>
        <w:rPr>
          <w:rFonts w:ascii="Garamond" w:hAnsi="Garamond"/>
        </w:rPr>
      </w:pPr>
      <w:r w:rsidRPr="00C507C2">
        <w:rPr>
          <w:rFonts w:ascii="Garamond" w:hAnsi="Garamond"/>
        </w:rPr>
        <w:t xml:space="preserve">- Ndërhyrja në </w:t>
      </w:r>
      <w:r w:rsidRPr="00C507C2">
        <w:rPr>
          <w:rFonts w:ascii="Garamond" w:hAnsi="Garamond"/>
          <w:b/>
          <w:bCs/>
        </w:rPr>
        <w:t>seksionin</w:t>
      </w:r>
      <w:r w:rsidRPr="00C507C2">
        <w:rPr>
          <w:rFonts w:ascii="Garamond" w:hAnsi="Garamond"/>
        </w:rPr>
        <w:t xml:space="preserve"> C.1.6.1 të </w:t>
      </w:r>
      <w:r w:rsidR="003A2C1C">
        <w:rPr>
          <w:rFonts w:ascii="Garamond" w:hAnsi="Garamond"/>
        </w:rPr>
        <w:t>r</w:t>
      </w:r>
      <w:r w:rsidRPr="00C507C2">
        <w:rPr>
          <w:rFonts w:ascii="Garamond" w:hAnsi="Garamond"/>
        </w:rPr>
        <w:t>regullave të tregut, ku në materialin e publikuar të propozimeve të ALPEX</w:t>
      </w:r>
      <w:r w:rsidR="00190E3F">
        <w:rPr>
          <w:rFonts w:ascii="Garamond" w:hAnsi="Garamond"/>
        </w:rPr>
        <w:t>-it</w:t>
      </w:r>
      <w:r w:rsidRPr="00C507C2">
        <w:rPr>
          <w:rFonts w:ascii="Garamond" w:hAnsi="Garamond"/>
        </w:rPr>
        <w:t xml:space="preserve"> referohet si pika C.1.6.4 për shkak të shtimeve të paragrafëve të tjerë C.1.6.1; C.1.6.2 dhe C.1.6.3. ALPEX</w:t>
      </w:r>
      <w:r w:rsidR="00811A53">
        <w:rPr>
          <w:rFonts w:ascii="Garamond" w:hAnsi="Garamond"/>
        </w:rPr>
        <w:t>-i</w:t>
      </w:r>
      <w:r w:rsidRPr="00C507C2">
        <w:rPr>
          <w:rFonts w:ascii="Garamond" w:hAnsi="Garamond"/>
        </w:rPr>
        <w:t xml:space="preserve"> ka propozuar që përveçse C.1.6.1 të bëhet C.1.6.4</w:t>
      </w:r>
      <w:r w:rsidR="00524A58">
        <w:rPr>
          <w:rFonts w:ascii="Garamond" w:hAnsi="Garamond"/>
        </w:rPr>
        <w:t>,</w:t>
      </w:r>
      <w:r w:rsidRPr="00C507C2">
        <w:rPr>
          <w:rFonts w:ascii="Garamond" w:hAnsi="Garamond"/>
        </w:rPr>
        <w:t xml:space="preserve"> por dhe teksti i këtij paragrafi të jetë</w:t>
      </w:r>
      <w:r w:rsidR="004A1EE7">
        <w:rPr>
          <w:rFonts w:ascii="Garamond" w:hAnsi="Garamond"/>
        </w:rPr>
        <w:t>:</w:t>
      </w:r>
      <w:r w:rsidRPr="00C507C2">
        <w:rPr>
          <w:rFonts w:ascii="Garamond" w:hAnsi="Garamond"/>
        </w:rPr>
        <w:t xml:space="preserve"> </w:t>
      </w:r>
      <w:r w:rsidR="00242E6E">
        <w:rPr>
          <w:rFonts w:ascii="Garamond" w:hAnsi="Garamond"/>
        </w:rPr>
        <w:t>“</w:t>
      </w:r>
      <w:r w:rsidRPr="00C507C2">
        <w:rPr>
          <w:rFonts w:ascii="Garamond" w:hAnsi="Garamond"/>
          <w:i/>
          <w:iCs/>
        </w:rPr>
        <w:t xml:space="preserve">Operatori i Bashkimit të Tregut </w:t>
      </w:r>
      <w:r w:rsidRPr="00C507C2">
        <w:rPr>
          <w:rFonts w:ascii="Garamond" w:hAnsi="Garamond"/>
          <w:b/>
          <w:bCs/>
          <w:i/>
          <w:iCs/>
        </w:rPr>
        <w:t>të Ankandeve Brenda së Njëjtës Ditë</w:t>
      </w:r>
      <w:r w:rsidRPr="00C507C2">
        <w:rPr>
          <w:rFonts w:ascii="Garamond" w:hAnsi="Garamond"/>
          <w:i/>
          <w:iCs/>
        </w:rPr>
        <w:t xml:space="preserve"> është përgjegjës për kryerjen e Funksionit të Operimit të Bashkimit të Tregjeve. Funksioni i Bashkimit të Tregjeve</w:t>
      </w:r>
      <w:r w:rsidR="002B1A03">
        <w:rPr>
          <w:rFonts w:ascii="Garamond" w:hAnsi="Garamond"/>
          <w:i/>
          <w:iCs/>
        </w:rPr>
        <w:t xml:space="preserve"> </w:t>
      </w:r>
      <w:r w:rsidRPr="00C507C2">
        <w:rPr>
          <w:rFonts w:ascii="Garamond" w:hAnsi="Garamond"/>
          <w:i/>
          <w:iCs/>
        </w:rPr>
        <w:t>është një shërbim i ofruar ALPEX-it nga Ofruesi i tij i Shërbimit të Bashkimit të Tregjeve</w:t>
      </w:r>
      <w:r w:rsidRPr="00C507C2">
        <w:rPr>
          <w:rFonts w:ascii="Garamond" w:hAnsi="Garamond"/>
        </w:rPr>
        <w:t>.</w:t>
      </w:r>
      <w:r w:rsidR="00242E6E">
        <w:rPr>
          <w:rFonts w:ascii="Garamond" w:hAnsi="Garamond"/>
        </w:rPr>
        <w:t>”</w:t>
      </w:r>
      <w:r w:rsidR="004A1EE7">
        <w:rPr>
          <w:rFonts w:ascii="Garamond" w:hAnsi="Garamond"/>
        </w:rPr>
        <w:t>.</w:t>
      </w:r>
      <w:r w:rsidRPr="00C507C2">
        <w:rPr>
          <w:rFonts w:ascii="Garamond" w:hAnsi="Garamond"/>
        </w:rPr>
        <w:t xml:space="preserve"> Shoqëria </w:t>
      </w:r>
      <w:r w:rsidR="00242E6E">
        <w:rPr>
          <w:rFonts w:ascii="Garamond" w:hAnsi="Garamond"/>
        </w:rPr>
        <w:t>“</w:t>
      </w:r>
      <w:r w:rsidRPr="00C507C2">
        <w:rPr>
          <w:rFonts w:ascii="Garamond" w:hAnsi="Garamond"/>
        </w:rPr>
        <w:t>SPV BLUE 1</w:t>
      </w:r>
      <w:r w:rsidR="00242E6E">
        <w:rPr>
          <w:rFonts w:ascii="Garamond" w:hAnsi="Garamond"/>
        </w:rPr>
        <w:t>”</w:t>
      </w:r>
      <w:r w:rsidRPr="00C507C2">
        <w:rPr>
          <w:rFonts w:ascii="Garamond" w:hAnsi="Garamond"/>
        </w:rPr>
        <w:t xml:space="preserve"> shprehet se Operatori i </w:t>
      </w:r>
      <w:r w:rsidR="00B7141F" w:rsidRPr="00C507C2">
        <w:rPr>
          <w:rFonts w:ascii="Garamond" w:hAnsi="Garamond"/>
        </w:rPr>
        <w:t xml:space="preserve">Bashkimit </w:t>
      </w:r>
      <w:r w:rsidRPr="00C507C2">
        <w:rPr>
          <w:rFonts w:ascii="Garamond" w:hAnsi="Garamond"/>
        </w:rPr>
        <w:t xml:space="preserve">të </w:t>
      </w:r>
      <w:r w:rsidR="00B7141F" w:rsidRPr="00C507C2">
        <w:rPr>
          <w:rFonts w:ascii="Garamond" w:hAnsi="Garamond"/>
        </w:rPr>
        <w:t xml:space="preserve">Tregut </w:t>
      </w:r>
      <w:r w:rsidRPr="00C507C2">
        <w:rPr>
          <w:rFonts w:ascii="Garamond" w:hAnsi="Garamond"/>
        </w:rPr>
        <w:t>do të jetë i njëjtë si për tregun brenda së njëjtës ditë ashtu edhe për tregun e dietës në avancë, ndaj specifikimi i propozuar nga ALPEX</w:t>
      </w:r>
      <w:r w:rsidR="00B7141F">
        <w:rPr>
          <w:rFonts w:ascii="Garamond" w:hAnsi="Garamond"/>
        </w:rPr>
        <w:t>-i</w:t>
      </w:r>
      <w:r w:rsidRPr="00C507C2">
        <w:rPr>
          <w:rFonts w:ascii="Garamond" w:hAnsi="Garamond"/>
        </w:rPr>
        <w:t xml:space="preserve"> ose duhet të përfshijë edhe togfjalëshin </w:t>
      </w:r>
      <w:r w:rsidR="00242E6E">
        <w:rPr>
          <w:rFonts w:ascii="Garamond" w:hAnsi="Garamond"/>
        </w:rPr>
        <w:t>“</w:t>
      </w:r>
      <w:r w:rsidRPr="00C507C2">
        <w:rPr>
          <w:rFonts w:ascii="Garamond" w:hAnsi="Garamond"/>
        </w:rPr>
        <w:t>ankandet e ditës në avancë</w:t>
      </w:r>
      <w:r w:rsidR="00242E6E">
        <w:rPr>
          <w:rFonts w:ascii="Garamond" w:hAnsi="Garamond"/>
        </w:rPr>
        <w:t>”</w:t>
      </w:r>
      <w:r w:rsidRPr="00C507C2">
        <w:rPr>
          <w:rFonts w:ascii="Garamond" w:hAnsi="Garamond"/>
        </w:rPr>
        <w:t xml:space="preserve"> ose duhet të lihet i pandryshuar. Palët u dakordësuan me propozimin e shoqërisë </w:t>
      </w:r>
      <w:r w:rsidR="00242E6E">
        <w:rPr>
          <w:rFonts w:ascii="Garamond" w:hAnsi="Garamond"/>
        </w:rPr>
        <w:t>“</w:t>
      </w:r>
      <w:r w:rsidRPr="00C507C2">
        <w:rPr>
          <w:rFonts w:ascii="Garamond" w:hAnsi="Garamond"/>
        </w:rPr>
        <w:t>SPV BLUE 1</w:t>
      </w:r>
      <w:r w:rsidR="00242E6E">
        <w:rPr>
          <w:rFonts w:ascii="Garamond" w:hAnsi="Garamond"/>
        </w:rPr>
        <w:t>”</w:t>
      </w:r>
      <w:r w:rsidRPr="00C507C2">
        <w:rPr>
          <w:rFonts w:ascii="Garamond" w:hAnsi="Garamond"/>
        </w:rPr>
        <w:t xml:space="preserve"> sh.p.k</w:t>
      </w:r>
      <w:r w:rsidR="00862D58">
        <w:rPr>
          <w:rFonts w:ascii="Garamond" w:hAnsi="Garamond"/>
        </w:rPr>
        <w:t>.</w:t>
      </w:r>
      <w:r w:rsidRPr="00C507C2">
        <w:rPr>
          <w:rFonts w:ascii="Garamond" w:hAnsi="Garamond"/>
        </w:rPr>
        <w:t xml:space="preserve">, ndaj vlerësojmë që të shtohet edhe referenca për </w:t>
      </w:r>
      <w:r w:rsidRPr="00C507C2">
        <w:rPr>
          <w:rFonts w:ascii="Garamond" w:hAnsi="Garamond"/>
          <w:b/>
          <w:bCs/>
        </w:rPr>
        <w:t>ankandet e Ditës në Avancë</w:t>
      </w:r>
      <w:r w:rsidRPr="00C507C2">
        <w:rPr>
          <w:rFonts w:ascii="Garamond" w:hAnsi="Garamond"/>
        </w:rPr>
        <w:t xml:space="preserve"> në përkufizim, konkretisht </w:t>
      </w:r>
      <w:r w:rsidRPr="00C507C2">
        <w:rPr>
          <w:rFonts w:ascii="Garamond" w:hAnsi="Garamond"/>
          <w:b/>
          <w:bCs/>
        </w:rPr>
        <w:t>seksioni</w:t>
      </w:r>
      <w:r w:rsidRPr="00C507C2">
        <w:rPr>
          <w:rFonts w:ascii="Garamond" w:hAnsi="Garamond"/>
        </w:rPr>
        <w:t xml:space="preserve"> C.1.6.1 të bëhet </w:t>
      </w:r>
      <w:r w:rsidRPr="00C507C2">
        <w:rPr>
          <w:rFonts w:ascii="Garamond" w:hAnsi="Garamond"/>
          <w:b/>
          <w:bCs/>
        </w:rPr>
        <w:t>seksioni</w:t>
      </w:r>
      <w:r w:rsidRPr="00C507C2">
        <w:rPr>
          <w:rFonts w:ascii="Garamond" w:hAnsi="Garamond"/>
        </w:rPr>
        <w:t xml:space="preserve"> C.1.6.4 me këtë përmbajtje: </w:t>
      </w:r>
      <w:r w:rsidR="00242E6E">
        <w:rPr>
          <w:rFonts w:ascii="Garamond" w:hAnsi="Garamond"/>
        </w:rPr>
        <w:t>“</w:t>
      </w:r>
      <w:r w:rsidRPr="00C507C2">
        <w:rPr>
          <w:rFonts w:ascii="Garamond" w:hAnsi="Garamond"/>
          <w:i/>
          <w:iCs/>
        </w:rPr>
        <w:t xml:space="preserve">Operatori i Bashkimit të Tregut </w:t>
      </w:r>
      <w:r w:rsidRPr="00C507C2">
        <w:rPr>
          <w:rFonts w:ascii="Garamond" w:hAnsi="Garamond"/>
          <w:b/>
          <w:bCs/>
          <w:i/>
          <w:iCs/>
        </w:rPr>
        <w:t>të Ankandeve Brenda së Njëjtës Ditë</w:t>
      </w:r>
      <w:r w:rsidRPr="00C507C2">
        <w:rPr>
          <w:rFonts w:ascii="Garamond" w:hAnsi="Garamond"/>
          <w:i/>
          <w:iCs/>
        </w:rPr>
        <w:t xml:space="preserve"> </w:t>
      </w:r>
      <w:r w:rsidRPr="00C507C2">
        <w:rPr>
          <w:rFonts w:ascii="Garamond" w:hAnsi="Garamond"/>
          <w:b/>
          <w:bCs/>
          <w:i/>
          <w:iCs/>
        </w:rPr>
        <w:t>dhe Ankandeve të Ditës në Avancë</w:t>
      </w:r>
      <w:r w:rsidRPr="00C507C2">
        <w:rPr>
          <w:rFonts w:ascii="Garamond" w:hAnsi="Garamond"/>
          <w:i/>
          <w:iCs/>
        </w:rPr>
        <w:t xml:space="preserve"> është përgjegjës për kryerjen e Funksionit të Operimit të Bashkimit të Tregjeve. Funksioni i Bashkimit të Tregjeve</w:t>
      </w:r>
      <w:r w:rsidR="002B1A03">
        <w:rPr>
          <w:rFonts w:ascii="Garamond" w:hAnsi="Garamond"/>
          <w:i/>
          <w:iCs/>
        </w:rPr>
        <w:t xml:space="preserve"> </w:t>
      </w:r>
      <w:r w:rsidRPr="00C507C2">
        <w:rPr>
          <w:rFonts w:ascii="Garamond" w:hAnsi="Garamond"/>
          <w:i/>
          <w:iCs/>
        </w:rPr>
        <w:t>është një shërbim i ofruar ALPEX-it nga Ofruesi i tij i Shërbimit të Bashkimit të Tregjeve</w:t>
      </w:r>
      <w:r w:rsidRPr="00C507C2">
        <w:rPr>
          <w:rFonts w:ascii="Garamond" w:hAnsi="Garamond"/>
        </w:rPr>
        <w:t>.</w:t>
      </w:r>
      <w:r w:rsidR="00242E6E">
        <w:rPr>
          <w:rFonts w:ascii="Garamond" w:hAnsi="Garamond"/>
        </w:rPr>
        <w:t>”</w:t>
      </w:r>
      <w:r w:rsidRPr="00C507C2">
        <w:rPr>
          <w:rFonts w:ascii="Garamond" w:hAnsi="Garamond"/>
        </w:rPr>
        <w:t>.</w:t>
      </w:r>
    </w:p>
    <w:p w14:paraId="24B2926D" w14:textId="10F30D2E" w:rsidR="000A5D84" w:rsidRPr="00C507C2" w:rsidRDefault="000A5D84" w:rsidP="000A5D84">
      <w:pPr>
        <w:pStyle w:val="ListParagraph"/>
        <w:ind w:left="0" w:firstLine="284"/>
        <w:jc w:val="both"/>
        <w:rPr>
          <w:rFonts w:ascii="Garamond" w:hAnsi="Garamond"/>
        </w:rPr>
      </w:pPr>
      <w:r w:rsidRPr="00C507C2">
        <w:rPr>
          <w:rFonts w:ascii="Garamond" w:hAnsi="Garamond"/>
        </w:rPr>
        <w:t xml:space="preserve">- Ndërhyrja në </w:t>
      </w:r>
      <w:r w:rsidR="00F2189C" w:rsidRPr="00C507C2">
        <w:rPr>
          <w:rFonts w:ascii="Garamond" w:hAnsi="Garamond"/>
        </w:rPr>
        <w:t xml:space="preserve">shtojcën </w:t>
      </w:r>
      <w:r w:rsidRPr="00C507C2">
        <w:rPr>
          <w:rFonts w:ascii="Garamond" w:hAnsi="Garamond"/>
        </w:rPr>
        <w:t xml:space="preserve">A, </w:t>
      </w:r>
      <w:r w:rsidR="00F2189C" w:rsidRPr="00C507C2">
        <w:rPr>
          <w:rFonts w:ascii="Garamond" w:hAnsi="Garamond"/>
        </w:rPr>
        <w:t xml:space="preserve">tabelën </w:t>
      </w:r>
      <w:r w:rsidRPr="00C507C2">
        <w:rPr>
          <w:rFonts w:ascii="Garamond" w:hAnsi="Garamond"/>
        </w:rPr>
        <w:t xml:space="preserve">A.1 (Specifikimet e produkteve të Segmentit të Tregut të Ditës në Avancë), për </w:t>
      </w:r>
      <w:r w:rsidR="00F2189C" w:rsidRPr="00C507C2">
        <w:rPr>
          <w:rFonts w:ascii="Garamond" w:hAnsi="Garamond"/>
        </w:rPr>
        <w:t xml:space="preserve">urdhërporositë </w:t>
      </w:r>
      <w:r w:rsidRPr="00C507C2">
        <w:rPr>
          <w:rFonts w:ascii="Garamond" w:hAnsi="Garamond"/>
        </w:rPr>
        <w:t>në Bllok, aktualisht përcaktohet</w:t>
      </w:r>
      <w:r w:rsidR="00455B99">
        <w:rPr>
          <w:rFonts w:ascii="Garamond" w:hAnsi="Garamond"/>
        </w:rPr>
        <w:t>,</w:t>
      </w:r>
      <w:r w:rsidRPr="00C507C2">
        <w:rPr>
          <w:rFonts w:ascii="Garamond" w:hAnsi="Garamond"/>
        </w:rPr>
        <w:t xml:space="preserve"> si: </w:t>
      </w:r>
      <w:r w:rsidR="00242E6E">
        <w:rPr>
          <w:rFonts w:ascii="Garamond" w:hAnsi="Garamond"/>
        </w:rPr>
        <w:t>“</w:t>
      </w:r>
      <w:r w:rsidRPr="00C507C2">
        <w:rPr>
          <w:rFonts w:ascii="Garamond" w:hAnsi="Garamond"/>
          <w:i/>
          <w:iCs/>
        </w:rPr>
        <w:t xml:space="preserve">Numri minimal dhe maksimal i çifteve çmim-sasi: </w:t>
      </w:r>
      <w:r w:rsidR="00F2189C" w:rsidRPr="00C507C2">
        <w:rPr>
          <w:rFonts w:ascii="Garamond" w:hAnsi="Garamond"/>
          <w:i/>
          <w:iCs/>
        </w:rPr>
        <w:t xml:space="preserve">ndërmjet </w:t>
      </w:r>
      <w:r w:rsidRPr="00C507C2">
        <w:rPr>
          <w:rFonts w:ascii="Garamond" w:hAnsi="Garamond"/>
          <w:i/>
          <w:iCs/>
        </w:rPr>
        <w:t xml:space="preserve">2 dhe 50, për </w:t>
      </w:r>
      <w:r w:rsidR="00F2189C" w:rsidRPr="00C507C2">
        <w:rPr>
          <w:rFonts w:ascii="Garamond" w:hAnsi="Garamond"/>
          <w:i/>
          <w:iCs/>
        </w:rPr>
        <w:t xml:space="preserve">urdhërporosi </w:t>
      </w:r>
      <w:r w:rsidRPr="00C507C2">
        <w:rPr>
          <w:rFonts w:ascii="Garamond" w:hAnsi="Garamond"/>
          <w:i/>
          <w:iCs/>
        </w:rPr>
        <w:t xml:space="preserve">për çdo </w:t>
      </w:r>
      <w:r w:rsidR="00F2189C" w:rsidRPr="00C507C2">
        <w:rPr>
          <w:rFonts w:ascii="Garamond" w:hAnsi="Garamond"/>
          <w:i/>
          <w:iCs/>
        </w:rPr>
        <w:t>njësi kohore e tregut</w:t>
      </w:r>
      <w:r w:rsidRPr="00C507C2">
        <w:rPr>
          <w:rFonts w:ascii="Garamond" w:hAnsi="Garamond"/>
        </w:rPr>
        <w:t>.</w:t>
      </w:r>
      <w:r w:rsidR="00242E6E">
        <w:rPr>
          <w:rFonts w:ascii="Garamond" w:hAnsi="Garamond"/>
        </w:rPr>
        <w:t>”</w:t>
      </w:r>
      <w:r w:rsidRPr="00C507C2">
        <w:rPr>
          <w:rFonts w:ascii="Garamond" w:hAnsi="Garamond"/>
        </w:rPr>
        <w:t xml:space="preserve"> Në lidhje me këtë përkufizim, ALPEX</w:t>
      </w:r>
      <w:r w:rsidR="0077797B">
        <w:rPr>
          <w:rFonts w:ascii="Garamond" w:hAnsi="Garamond"/>
        </w:rPr>
        <w:t>-i</w:t>
      </w:r>
      <w:r w:rsidRPr="00C507C2">
        <w:rPr>
          <w:rFonts w:ascii="Garamond" w:hAnsi="Garamond"/>
        </w:rPr>
        <w:t xml:space="preserve"> ka propozuar vetëm një saktësim ortografik, ndërsa shoqëria </w:t>
      </w:r>
      <w:r w:rsidR="00242E6E">
        <w:rPr>
          <w:rFonts w:ascii="Garamond" w:hAnsi="Garamond"/>
        </w:rPr>
        <w:t>“</w:t>
      </w:r>
      <w:r w:rsidRPr="00C507C2">
        <w:rPr>
          <w:rFonts w:ascii="Garamond" w:hAnsi="Garamond"/>
        </w:rPr>
        <w:t>SPV BLUE 1</w:t>
      </w:r>
      <w:r w:rsidR="00242E6E">
        <w:rPr>
          <w:rFonts w:ascii="Garamond" w:hAnsi="Garamond"/>
        </w:rPr>
        <w:t>”</w:t>
      </w:r>
      <w:r w:rsidRPr="00C507C2">
        <w:rPr>
          <w:rFonts w:ascii="Garamond" w:hAnsi="Garamond"/>
        </w:rPr>
        <w:t xml:space="preserve"> ka sugjeruar një ndryshim më gjithëpërfshirës. Propozimi i </w:t>
      </w:r>
      <w:r w:rsidR="00242E6E">
        <w:rPr>
          <w:rFonts w:ascii="Garamond" w:hAnsi="Garamond"/>
        </w:rPr>
        <w:t>“</w:t>
      </w:r>
      <w:r w:rsidRPr="00C507C2">
        <w:rPr>
          <w:rFonts w:ascii="Garamond" w:hAnsi="Garamond"/>
        </w:rPr>
        <w:t>SPV BLUE 1</w:t>
      </w:r>
      <w:r w:rsidR="00242E6E">
        <w:rPr>
          <w:rFonts w:ascii="Garamond" w:hAnsi="Garamond"/>
        </w:rPr>
        <w:t>”</w:t>
      </w:r>
      <w:r w:rsidRPr="00C507C2">
        <w:rPr>
          <w:rFonts w:ascii="Garamond" w:hAnsi="Garamond"/>
        </w:rPr>
        <w:t xml:space="preserve"> formulon: </w:t>
      </w:r>
      <w:r w:rsidR="00242E6E">
        <w:rPr>
          <w:rFonts w:ascii="Garamond" w:hAnsi="Garamond"/>
        </w:rPr>
        <w:t>“</w:t>
      </w:r>
      <w:r w:rsidRPr="00C507C2">
        <w:rPr>
          <w:rFonts w:ascii="Garamond" w:hAnsi="Garamond"/>
          <w:i/>
          <w:iCs/>
        </w:rPr>
        <w:t>Numri minimal dhe maksimal i MTU-ve dhe çifteve çmim-sasi: 1. Numri minimal i MTU-ve në bllok për një portofol është 1 (një) dhe maksimal është 24 (njëzet e katër). 2. Një çift çmim-sasi</w:t>
      </w:r>
      <w:r w:rsidRPr="00C507C2">
        <w:rPr>
          <w:rFonts w:ascii="Garamond" w:hAnsi="Garamond"/>
        </w:rPr>
        <w:t>.</w:t>
      </w:r>
      <w:r w:rsidR="00242E6E">
        <w:rPr>
          <w:rFonts w:ascii="Garamond" w:hAnsi="Garamond"/>
        </w:rPr>
        <w:t>”</w:t>
      </w:r>
      <w:r w:rsidR="004E0FA5">
        <w:rPr>
          <w:rFonts w:ascii="Garamond" w:hAnsi="Garamond"/>
        </w:rPr>
        <w:t>.</w:t>
      </w:r>
      <w:r w:rsidRPr="00C507C2">
        <w:rPr>
          <w:rFonts w:ascii="Garamond" w:hAnsi="Garamond"/>
        </w:rPr>
        <w:t xml:space="preserve"> Ky ndryshim bazohet në argumentin se procedura e tregtimit të urdhërporosive në bllok përfshin vetëm një çmim dhe një sasi, duke reflektuar qartë realitetin operacional dhe duke shmangur paqartësitë. Ky propozim u pranua nga ALPEX</w:t>
      </w:r>
      <w:r w:rsidR="00783CE9">
        <w:rPr>
          <w:rFonts w:ascii="Garamond" w:hAnsi="Garamond"/>
        </w:rPr>
        <w:t>-i</w:t>
      </w:r>
      <w:r w:rsidRPr="00C507C2">
        <w:rPr>
          <w:rFonts w:ascii="Garamond" w:hAnsi="Garamond"/>
        </w:rPr>
        <w:t xml:space="preserve"> dhe palët e tjera të pranishme në seancë, pasi u vlerësua si më i saktë dhe i përshtatshëm për realitetin operacional të tregut. Vlerësojmë se ndryshimi i propozuar është në përputhje me logjikën e funksionimit të urdhërporosive në bllok, të cilat kanë një </w:t>
      </w:r>
      <w:r w:rsidRPr="00C507C2">
        <w:rPr>
          <w:rFonts w:ascii="Garamond" w:hAnsi="Garamond"/>
          <w:b/>
          <w:bCs/>
        </w:rPr>
        <w:t>MTU unik</w:t>
      </w:r>
      <w:r w:rsidRPr="00C507C2">
        <w:rPr>
          <w:rFonts w:ascii="Garamond" w:hAnsi="Garamond"/>
        </w:rPr>
        <w:t xml:space="preserve"> dhe një çmim për njësi kohore të tregut, si dhe pranimi i tij do të përmirësojë fleksibilitetin dhe efikasitetin në përgatitjen dhe ekzekutimin e urdhërporosive.</w:t>
      </w:r>
    </w:p>
    <w:p w14:paraId="71A8304B" w14:textId="47702740" w:rsidR="000A5D84" w:rsidRPr="00C507C2" w:rsidRDefault="000A5D84" w:rsidP="000A5D84">
      <w:pPr>
        <w:pStyle w:val="ListParagraph"/>
        <w:ind w:left="0" w:firstLine="284"/>
        <w:jc w:val="both"/>
        <w:rPr>
          <w:rFonts w:ascii="Garamond" w:hAnsi="Garamond"/>
        </w:rPr>
      </w:pPr>
      <w:r w:rsidRPr="00C507C2">
        <w:rPr>
          <w:rFonts w:ascii="Garamond" w:hAnsi="Garamond"/>
        </w:rPr>
        <w:t xml:space="preserve">- Ndërhyrja në </w:t>
      </w:r>
      <w:r w:rsidR="003745C2" w:rsidRPr="00C507C2">
        <w:rPr>
          <w:rFonts w:ascii="Garamond" w:hAnsi="Garamond"/>
        </w:rPr>
        <w:t xml:space="preserve">shtojcën </w:t>
      </w:r>
      <w:r w:rsidRPr="00C507C2">
        <w:rPr>
          <w:rFonts w:ascii="Garamond" w:hAnsi="Garamond"/>
        </w:rPr>
        <w:t xml:space="preserve">A, </w:t>
      </w:r>
      <w:r w:rsidR="003745C2" w:rsidRPr="00C507C2">
        <w:rPr>
          <w:rFonts w:ascii="Garamond" w:hAnsi="Garamond"/>
        </w:rPr>
        <w:t xml:space="preserve">tabelën </w:t>
      </w:r>
      <w:r w:rsidRPr="00C507C2">
        <w:rPr>
          <w:rFonts w:ascii="Garamond" w:hAnsi="Garamond"/>
        </w:rPr>
        <w:t xml:space="preserve">A.1 (Specifikimet e produkteve të Segmentit të Tregut të Ditës në Avancë), për </w:t>
      </w:r>
      <w:r w:rsidR="003745C2" w:rsidRPr="00C507C2">
        <w:rPr>
          <w:rFonts w:ascii="Garamond" w:hAnsi="Garamond"/>
        </w:rPr>
        <w:t xml:space="preserve">urdhërporositë </w:t>
      </w:r>
      <w:r w:rsidRPr="00C507C2">
        <w:rPr>
          <w:rFonts w:ascii="Garamond" w:hAnsi="Garamond"/>
        </w:rPr>
        <w:t xml:space="preserve">të lidhura në Bllok, aktualisht përcaktohet si: </w:t>
      </w:r>
      <w:r w:rsidR="00242E6E">
        <w:rPr>
          <w:rFonts w:ascii="Garamond" w:hAnsi="Garamond"/>
        </w:rPr>
        <w:t>“</w:t>
      </w:r>
      <w:r w:rsidRPr="00C507C2">
        <w:rPr>
          <w:rFonts w:ascii="Garamond" w:hAnsi="Garamond"/>
          <w:b/>
          <w:bCs/>
          <w:i/>
          <w:iCs/>
        </w:rPr>
        <w:t>Urdhërporositë-</w:t>
      </w:r>
      <w:r w:rsidRPr="00C507C2">
        <w:rPr>
          <w:rFonts w:ascii="Garamond" w:hAnsi="Garamond"/>
          <w:i/>
          <w:iCs/>
        </w:rPr>
        <w:t xml:space="preserve">Përbëhen nga të paktën dy </w:t>
      </w:r>
      <w:r w:rsidR="003745C2" w:rsidRPr="00C507C2">
        <w:rPr>
          <w:rFonts w:ascii="Garamond" w:hAnsi="Garamond"/>
          <w:i/>
          <w:iCs/>
        </w:rPr>
        <w:t xml:space="preserve">urdhërporosi </w:t>
      </w:r>
      <w:r w:rsidRPr="00C507C2">
        <w:rPr>
          <w:rFonts w:ascii="Garamond" w:hAnsi="Garamond"/>
          <w:i/>
          <w:iCs/>
        </w:rPr>
        <w:t>individuale në Bllok</w:t>
      </w:r>
      <w:r w:rsidR="00242E6E">
        <w:rPr>
          <w:rFonts w:ascii="Garamond" w:hAnsi="Garamond"/>
        </w:rPr>
        <w:t>”</w:t>
      </w:r>
      <w:r w:rsidRPr="00C507C2">
        <w:rPr>
          <w:rFonts w:ascii="Garamond" w:hAnsi="Garamond"/>
        </w:rPr>
        <w:t>, ALPEX</w:t>
      </w:r>
      <w:r w:rsidR="003745C2">
        <w:rPr>
          <w:rFonts w:ascii="Garamond" w:hAnsi="Garamond"/>
        </w:rPr>
        <w:t>-i</w:t>
      </w:r>
      <w:r w:rsidRPr="00C507C2">
        <w:rPr>
          <w:rFonts w:ascii="Garamond" w:hAnsi="Garamond"/>
        </w:rPr>
        <w:t xml:space="preserve"> ka propozuar ndryshimin e këtij përkufizimi në </w:t>
      </w:r>
      <w:r w:rsidR="00242E6E">
        <w:rPr>
          <w:rFonts w:ascii="Garamond" w:hAnsi="Garamond"/>
        </w:rPr>
        <w:t>“</w:t>
      </w:r>
      <w:r w:rsidRPr="00C507C2">
        <w:rPr>
          <w:rFonts w:ascii="Garamond" w:hAnsi="Garamond"/>
          <w:b/>
          <w:bCs/>
          <w:i/>
          <w:iCs/>
        </w:rPr>
        <w:t xml:space="preserve">Numri maksimal i </w:t>
      </w:r>
      <w:r w:rsidR="003745C2" w:rsidRPr="00C507C2">
        <w:rPr>
          <w:rFonts w:ascii="Garamond" w:hAnsi="Garamond"/>
          <w:b/>
          <w:bCs/>
          <w:i/>
          <w:iCs/>
        </w:rPr>
        <w:t xml:space="preserve">urdhërporositë </w:t>
      </w:r>
      <w:r w:rsidRPr="00C507C2">
        <w:rPr>
          <w:rFonts w:ascii="Garamond" w:hAnsi="Garamond"/>
          <w:b/>
          <w:bCs/>
          <w:i/>
          <w:iCs/>
        </w:rPr>
        <w:t>në Bllok-</w:t>
      </w:r>
      <w:r w:rsidRPr="00C507C2">
        <w:rPr>
          <w:rFonts w:ascii="Garamond" w:hAnsi="Garamond"/>
          <w:i/>
          <w:iCs/>
        </w:rPr>
        <w:t xml:space="preserve"> Përbëhen nga të paktën dy </w:t>
      </w:r>
      <w:r w:rsidR="003745C2" w:rsidRPr="00C507C2">
        <w:rPr>
          <w:rFonts w:ascii="Garamond" w:hAnsi="Garamond"/>
          <w:i/>
          <w:iCs/>
        </w:rPr>
        <w:t xml:space="preserve">urdhërporosi </w:t>
      </w:r>
      <w:r w:rsidRPr="00C507C2">
        <w:rPr>
          <w:rFonts w:ascii="Garamond" w:hAnsi="Garamond"/>
          <w:i/>
          <w:iCs/>
        </w:rPr>
        <w:t>individuale në Bllok</w:t>
      </w:r>
      <w:r w:rsidR="00242E6E">
        <w:rPr>
          <w:rFonts w:ascii="Garamond" w:hAnsi="Garamond"/>
        </w:rPr>
        <w:t>”</w:t>
      </w:r>
      <w:r w:rsidRPr="00C507C2">
        <w:rPr>
          <w:rFonts w:ascii="Garamond" w:hAnsi="Garamond"/>
        </w:rPr>
        <w:t xml:space="preserve"> ndërsa shoqëria </w:t>
      </w:r>
      <w:r w:rsidR="00242E6E">
        <w:rPr>
          <w:rFonts w:ascii="Garamond" w:hAnsi="Garamond"/>
        </w:rPr>
        <w:t>“</w:t>
      </w:r>
      <w:r w:rsidRPr="00C507C2">
        <w:rPr>
          <w:rFonts w:ascii="Garamond" w:hAnsi="Garamond"/>
        </w:rPr>
        <w:t>SPV BLUE 1</w:t>
      </w:r>
      <w:r w:rsidR="00242E6E">
        <w:rPr>
          <w:rFonts w:ascii="Garamond" w:hAnsi="Garamond"/>
        </w:rPr>
        <w:t>”</w:t>
      </w:r>
      <w:r w:rsidR="009E06B3">
        <w:rPr>
          <w:rFonts w:ascii="Garamond" w:hAnsi="Garamond"/>
        </w:rPr>
        <w:t xml:space="preserve"> </w:t>
      </w:r>
      <w:r w:rsidRPr="00C507C2">
        <w:rPr>
          <w:rFonts w:ascii="Garamond" w:hAnsi="Garamond"/>
        </w:rPr>
        <w:t xml:space="preserve">sh.p.k. propozon </w:t>
      </w:r>
      <w:r w:rsidR="00242E6E">
        <w:rPr>
          <w:rFonts w:ascii="Garamond" w:hAnsi="Garamond"/>
        </w:rPr>
        <w:t>“</w:t>
      </w:r>
      <w:r w:rsidRPr="00C507C2">
        <w:rPr>
          <w:rFonts w:ascii="Garamond" w:hAnsi="Garamond"/>
          <w:b/>
          <w:bCs/>
          <w:i/>
          <w:iCs/>
        </w:rPr>
        <w:t xml:space="preserve">Kufizimet </w:t>
      </w:r>
      <w:r w:rsidR="003745C2" w:rsidRPr="00C507C2">
        <w:rPr>
          <w:rFonts w:ascii="Garamond" w:hAnsi="Garamond"/>
          <w:b/>
          <w:bCs/>
          <w:i/>
          <w:iCs/>
        </w:rPr>
        <w:t xml:space="preserve">lidhur </w:t>
      </w:r>
      <w:r w:rsidRPr="00C507C2">
        <w:rPr>
          <w:rFonts w:ascii="Garamond" w:hAnsi="Garamond"/>
          <w:b/>
          <w:bCs/>
          <w:i/>
          <w:iCs/>
        </w:rPr>
        <w:t xml:space="preserve">me </w:t>
      </w:r>
      <w:r w:rsidR="003745C2" w:rsidRPr="00C507C2">
        <w:rPr>
          <w:rFonts w:ascii="Garamond" w:hAnsi="Garamond"/>
          <w:b/>
          <w:bCs/>
          <w:i/>
          <w:iCs/>
        </w:rPr>
        <w:t xml:space="preserve">urdhërporositë </w:t>
      </w:r>
      <w:r w:rsidRPr="00C507C2">
        <w:rPr>
          <w:rFonts w:ascii="Garamond" w:hAnsi="Garamond"/>
          <w:b/>
          <w:bCs/>
          <w:i/>
          <w:iCs/>
        </w:rPr>
        <w:t>të lidhura në Bllok</w:t>
      </w:r>
      <w:r w:rsidRPr="00C507C2">
        <w:rPr>
          <w:rFonts w:ascii="Garamond" w:hAnsi="Garamond"/>
          <w:i/>
          <w:iCs/>
        </w:rPr>
        <w:t xml:space="preserve">- 1. Numri maksimal i urdhërporosive të lidhura në Bllok për portofol është 5 (pesë). 2. Numri maksimal i urdhërporosive vartëse të lidhura me një </w:t>
      </w:r>
      <w:r w:rsidR="00E028EE">
        <w:rPr>
          <w:rFonts w:ascii="Garamond" w:hAnsi="Garamond"/>
          <w:i/>
          <w:iCs/>
        </w:rPr>
        <w:t>u</w:t>
      </w:r>
      <w:r w:rsidRPr="00C507C2">
        <w:rPr>
          <w:rFonts w:ascii="Garamond" w:hAnsi="Garamond"/>
          <w:i/>
          <w:iCs/>
        </w:rPr>
        <w:t xml:space="preserve">rdhërporosi udhëheqëse është 4 (katër). 3. Numri maksimal i urdhërporosive udhëheqëse të lidhura me një </w:t>
      </w:r>
      <w:r w:rsidR="00E028EE">
        <w:rPr>
          <w:rFonts w:ascii="Garamond" w:hAnsi="Garamond"/>
          <w:i/>
          <w:iCs/>
        </w:rPr>
        <w:t>u</w:t>
      </w:r>
      <w:r w:rsidRPr="00C507C2">
        <w:rPr>
          <w:rFonts w:ascii="Garamond" w:hAnsi="Garamond"/>
          <w:i/>
          <w:iCs/>
        </w:rPr>
        <w:t>rdhërporosi vartëse është 1 (një)</w:t>
      </w:r>
      <w:r w:rsidRPr="00C507C2">
        <w:rPr>
          <w:rFonts w:ascii="Garamond" w:hAnsi="Garamond"/>
        </w:rPr>
        <w:t>.</w:t>
      </w:r>
      <w:r w:rsidR="00242E6E">
        <w:rPr>
          <w:rFonts w:ascii="Garamond" w:hAnsi="Garamond"/>
        </w:rPr>
        <w:t>”</w:t>
      </w:r>
      <w:r w:rsidRPr="00C507C2">
        <w:rPr>
          <w:rFonts w:ascii="Garamond" w:hAnsi="Garamond"/>
        </w:rPr>
        <w:t>. Shoqëria argumenton se ky informacion duhet të jetë i detajuar për të pa</w:t>
      </w:r>
      <w:r w:rsidR="00A60FF0">
        <w:rPr>
          <w:rFonts w:ascii="Garamond" w:hAnsi="Garamond"/>
        </w:rPr>
        <w:t>s</w:t>
      </w:r>
      <w:r w:rsidRPr="00C507C2">
        <w:rPr>
          <w:rFonts w:ascii="Garamond" w:hAnsi="Garamond"/>
        </w:rPr>
        <w:t xml:space="preserve">ur më të qartë si funksionojnë urdhërporositë të lidhura në Bllok dhe cilat janë kufizimet. Propozimi i SPV BLUE 1 për ndërhyrjen në qartësimin dhe detajimin e kufizimeve që lidhen me </w:t>
      </w:r>
      <w:r w:rsidR="00A60FF0">
        <w:rPr>
          <w:rFonts w:ascii="Garamond" w:hAnsi="Garamond"/>
        </w:rPr>
        <w:t>u</w:t>
      </w:r>
      <w:r w:rsidRPr="00C507C2">
        <w:rPr>
          <w:rFonts w:ascii="Garamond" w:hAnsi="Garamond"/>
        </w:rPr>
        <w:t>rdhërporositë të lidhura në Bllok u pranua nga ALPEX</w:t>
      </w:r>
      <w:r w:rsidR="00A60FF0">
        <w:rPr>
          <w:rFonts w:ascii="Garamond" w:hAnsi="Garamond"/>
        </w:rPr>
        <w:t>-i</w:t>
      </w:r>
      <w:r w:rsidRPr="00C507C2">
        <w:rPr>
          <w:rFonts w:ascii="Garamond" w:hAnsi="Garamond"/>
        </w:rPr>
        <w:t xml:space="preserve"> dhe palët e tjera të interesit. Vlerësojmë </w:t>
      </w:r>
      <w:r w:rsidRPr="00C507C2">
        <w:rPr>
          <w:rFonts w:ascii="Garamond" w:hAnsi="Garamond"/>
        </w:rPr>
        <w:lastRenderedPageBreak/>
        <w:t>se propozimet e SPV BLUE 1 për shtimin e kufizimeve të qarta ofrojnë një kornizë më të qartë dhe më të saktë për rregullimin e urdhërporosive të lidhura në Bllok.</w:t>
      </w:r>
    </w:p>
    <w:p w14:paraId="5C519F23" w14:textId="0E382EAC" w:rsidR="000A5D84" w:rsidRPr="00C507C2" w:rsidRDefault="000A5D84" w:rsidP="000A5D84">
      <w:pPr>
        <w:pStyle w:val="ListParagraph"/>
        <w:ind w:left="0" w:firstLine="284"/>
        <w:jc w:val="both"/>
        <w:rPr>
          <w:rFonts w:ascii="Garamond" w:hAnsi="Garamond"/>
        </w:rPr>
      </w:pPr>
      <w:r w:rsidRPr="00C507C2">
        <w:rPr>
          <w:rFonts w:ascii="Garamond" w:hAnsi="Garamond"/>
        </w:rPr>
        <w:t>- Gjatë procesit të konsultimit publik, ZRRE ka kërkuar që seksioni H.4.3.4, i cili parashikon publikimin e raporteve mujore me informacion të përmbledhur mbi aktivitetin e tregut, të mbetet i pandryshuar, duke mos pranuar propozimin e ALPEX</w:t>
      </w:r>
      <w:r w:rsidR="00C75408">
        <w:rPr>
          <w:rFonts w:ascii="Garamond" w:hAnsi="Garamond"/>
        </w:rPr>
        <w:t>-it</w:t>
      </w:r>
      <w:r w:rsidRPr="00C507C2">
        <w:rPr>
          <w:rFonts w:ascii="Garamond" w:hAnsi="Garamond"/>
        </w:rPr>
        <w:t xml:space="preserve"> për fshirjen e tij. Ky seksion plotëson detyrimet e seksionit H.4.3.3, që përcakton publikimin e informacionit kyç </w:t>
      </w:r>
      <w:r w:rsidR="0021364D" w:rsidRPr="00C507C2">
        <w:rPr>
          <w:rFonts w:ascii="Garamond" w:hAnsi="Garamond"/>
        </w:rPr>
        <w:t xml:space="preserve">të tregut për çdo njësi kohore tregu, </w:t>
      </w:r>
      <w:r w:rsidRPr="00C507C2">
        <w:rPr>
          <w:rFonts w:ascii="Garamond" w:hAnsi="Garamond"/>
        </w:rPr>
        <w:t>duke ofruar transparencë dhe analizë të thelluar mbi funksionimin e tregut në bazë mujore. Raportet mujore ndihmojnë në monitorimin e trendeve dhe mbikëqyrjen e tregut, një element i rëndësishëm për autoritetet rregullatore dhe palët e interesuara. Duke qenë se Bursa ALPEX është një platformë e re dhe këto detyrime janë kyçe për transparencën dhe kontrollin e tregut, vlerësohet që fshirja e seksioneve H.4.3.3 dhe H.4.3.4 nuk duhet të pranohet.</w:t>
      </w:r>
    </w:p>
    <w:p w14:paraId="5720A01E" w14:textId="09F57E4F" w:rsidR="000A5D84" w:rsidRPr="00C507C2" w:rsidRDefault="000A5D84" w:rsidP="00C507C2">
      <w:pPr>
        <w:pStyle w:val="ListParagraph"/>
        <w:ind w:left="0" w:firstLine="284"/>
        <w:jc w:val="both"/>
        <w:rPr>
          <w:rFonts w:ascii="Garamond" w:hAnsi="Garamond"/>
        </w:rPr>
      </w:pPr>
      <w:r w:rsidRPr="00C507C2">
        <w:rPr>
          <w:rFonts w:ascii="Garamond" w:hAnsi="Garamond"/>
        </w:rPr>
        <w:t xml:space="preserve">- Ndërhyrja në përkufizimin </w:t>
      </w:r>
      <w:r w:rsidR="00242E6E">
        <w:rPr>
          <w:rFonts w:ascii="Garamond" w:hAnsi="Garamond"/>
        </w:rPr>
        <w:t>“</w:t>
      </w:r>
      <w:r w:rsidRPr="00C507C2">
        <w:rPr>
          <w:rFonts w:ascii="Garamond" w:hAnsi="Garamond"/>
        </w:rPr>
        <w:t xml:space="preserve">Çmim </w:t>
      </w:r>
      <w:r w:rsidR="00FF55B3" w:rsidRPr="00C507C2">
        <w:rPr>
          <w:rFonts w:ascii="Garamond" w:hAnsi="Garamond"/>
        </w:rPr>
        <w:t>klerues i tregut</w:t>
      </w:r>
      <w:r w:rsidR="00242E6E">
        <w:rPr>
          <w:rFonts w:ascii="Garamond" w:hAnsi="Garamond"/>
        </w:rPr>
        <w:t>”</w:t>
      </w:r>
      <w:r w:rsidRPr="00C507C2">
        <w:rPr>
          <w:rFonts w:ascii="Garamond" w:hAnsi="Garamond"/>
        </w:rPr>
        <w:t xml:space="preserve"> i cili aktualisht është </w:t>
      </w:r>
      <w:r w:rsidR="00242E6E">
        <w:rPr>
          <w:rFonts w:ascii="Garamond" w:hAnsi="Garamond"/>
        </w:rPr>
        <w:t>“</w:t>
      </w:r>
      <w:r w:rsidRPr="00C507C2">
        <w:rPr>
          <w:rFonts w:ascii="Garamond" w:hAnsi="Garamond"/>
          <w:i/>
          <w:iCs/>
        </w:rPr>
        <w:t xml:space="preserve">Nënkupton çmimin e vendosur nga përputhja e </w:t>
      </w:r>
      <w:r w:rsidR="00FF55B3" w:rsidRPr="00C507C2">
        <w:rPr>
          <w:rFonts w:ascii="Garamond" w:hAnsi="Garamond"/>
          <w:i/>
          <w:iCs/>
        </w:rPr>
        <w:t xml:space="preserve">urdhërporosisë shitjeje </w:t>
      </w:r>
      <w:r w:rsidRPr="00C507C2">
        <w:rPr>
          <w:rFonts w:ascii="Garamond" w:hAnsi="Garamond"/>
          <w:i/>
          <w:iCs/>
        </w:rPr>
        <w:t xml:space="preserve">të pranuar me çmimin më të lartë me </w:t>
      </w:r>
      <w:r w:rsidR="00FF55B3" w:rsidRPr="00C507C2">
        <w:rPr>
          <w:rFonts w:ascii="Garamond" w:hAnsi="Garamond"/>
          <w:i/>
          <w:iCs/>
        </w:rPr>
        <w:t xml:space="preserve">urdhërporosinë blerjeje </w:t>
      </w:r>
      <w:r w:rsidRPr="00C507C2">
        <w:rPr>
          <w:rFonts w:ascii="Garamond" w:hAnsi="Garamond"/>
          <w:i/>
          <w:iCs/>
        </w:rPr>
        <w:t>të pranuar me çmimin më të ulët në tregun e energjisë elektrike</w:t>
      </w:r>
      <w:r w:rsidR="00242E6E">
        <w:rPr>
          <w:rFonts w:ascii="Garamond" w:hAnsi="Garamond"/>
        </w:rPr>
        <w:t>”</w:t>
      </w:r>
      <w:r w:rsidRPr="00C507C2">
        <w:rPr>
          <w:rFonts w:ascii="Garamond" w:hAnsi="Garamond"/>
        </w:rPr>
        <w:t xml:space="preserve"> ALPEX</w:t>
      </w:r>
      <w:r w:rsidR="00FF55B3">
        <w:rPr>
          <w:rFonts w:ascii="Garamond" w:hAnsi="Garamond"/>
        </w:rPr>
        <w:t>-i</w:t>
      </w:r>
      <w:r w:rsidRPr="00C507C2">
        <w:rPr>
          <w:rFonts w:ascii="Garamond" w:hAnsi="Garamond"/>
        </w:rPr>
        <w:t xml:space="preserve"> ka propozuar të fshihet si përkufizim, ndërsa shoqëria </w:t>
      </w:r>
      <w:r w:rsidR="00242E6E">
        <w:rPr>
          <w:rFonts w:ascii="Garamond" w:hAnsi="Garamond"/>
        </w:rPr>
        <w:t>“</w:t>
      </w:r>
      <w:r w:rsidRPr="00C507C2">
        <w:rPr>
          <w:rFonts w:ascii="Garamond" w:hAnsi="Garamond"/>
        </w:rPr>
        <w:t>SPV BLUE 1</w:t>
      </w:r>
      <w:r w:rsidR="00242E6E">
        <w:rPr>
          <w:rFonts w:ascii="Garamond" w:hAnsi="Garamond"/>
        </w:rPr>
        <w:t>”</w:t>
      </w:r>
      <w:r w:rsidRPr="00C507C2">
        <w:rPr>
          <w:rFonts w:ascii="Garamond" w:hAnsi="Garamond"/>
        </w:rPr>
        <w:t xml:space="preserve"> propozon të mos fshihet ky përkufiz</w:t>
      </w:r>
      <w:r w:rsidR="005B470E">
        <w:rPr>
          <w:rFonts w:ascii="Garamond" w:hAnsi="Garamond"/>
        </w:rPr>
        <w:t>i</w:t>
      </w:r>
      <w:r w:rsidRPr="00C507C2">
        <w:rPr>
          <w:rFonts w:ascii="Garamond" w:hAnsi="Garamond"/>
        </w:rPr>
        <w:t>m me argume</w:t>
      </w:r>
      <w:r w:rsidR="005B470E">
        <w:rPr>
          <w:rFonts w:ascii="Garamond" w:hAnsi="Garamond"/>
        </w:rPr>
        <w:t>n</w:t>
      </w:r>
      <w:r w:rsidRPr="00C507C2">
        <w:rPr>
          <w:rFonts w:ascii="Garamond" w:hAnsi="Garamond"/>
        </w:rPr>
        <w:t xml:space="preserve">tin që përdoret shpesh gjatë rregullave të tregut. Ky propozim u pranua nga palët në seancë dhe ne vlerësojmë se përkufizimi aktual për </w:t>
      </w:r>
      <w:r w:rsidR="00242E6E">
        <w:rPr>
          <w:rFonts w:ascii="Garamond" w:hAnsi="Garamond"/>
        </w:rPr>
        <w:t>“</w:t>
      </w:r>
      <w:r w:rsidRPr="00C507C2">
        <w:rPr>
          <w:rFonts w:ascii="Garamond" w:hAnsi="Garamond"/>
        </w:rPr>
        <w:t xml:space="preserve">Çmim </w:t>
      </w:r>
      <w:r w:rsidR="005B470E" w:rsidRPr="00C507C2">
        <w:rPr>
          <w:rFonts w:ascii="Garamond" w:hAnsi="Garamond"/>
        </w:rPr>
        <w:t>klerues i tregut</w:t>
      </w:r>
      <w:r w:rsidR="00242E6E">
        <w:rPr>
          <w:rFonts w:ascii="Garamond" w:hAnsi="Garamond"/>
        </w:rPr>
        <w:t>”</w:t>
      </w:r>
      <w:r w:rsidRPr="00C507C2">
        <w:rPr>
          <w:rFonts w:ascii="Garamond" w:hAnsi="Garamond"/>
        </w:rPr>
        <w:t xml:space="preserve"> është një përshkrim i qartë i mekanizmit të përcaktimit të çmimit të klerimit në treg. Vlerësojmë se ruajtja e këtij çmimi është thelbësore për të siguruar transparencë në treg dhe për t’i lejuar pjesëmarrësit të kuptojnë dinamikën e tregut në mënyrë të drejtë dhe të hapur.</w:t>
      </w:r>
    </w:p>
    <w:p w14:paraId="19AB7F1C" w14:textId="3535F759" w:rsidR="000A5D84" w:rsidRPr="00C507C2" w:rsidRDefault="000A5D84" w:rsidP="000A5D84">
      <w:pPr>
        <w:pStyle w:val="ListParagraph"/>
        <w:ind w:left="0" w:firstLine="284"/>
        <w:jc w:val="both"/>
        <w:rPr>
          <w:rFonts w:ascii="Garamond" w:hAnsi="Garamond"/>
        </w:rPr>
      </w:pPr>
      <w:r w:rsidRPr="00C507C2">
        <w:rPr>
          <w:rFonts w:ascii="Garamond" w:hAnsi="Garamond"/>
        </w:rPr>
        <w:t xml:space="preserve">- Gjithashtu, gjatë fazës së shqyrtimit të kërkesës së ALPEX sh.a. për disa shtesa dhe ndryshime në Rregullat e Tregut të Energjisë Elektrike, në kuadër të procedurës së filluar nga ERE, është dorëzuar edhe disa shkresa të tjera, që lidhen drejtpërdrejt me vendimmarrjen për miratimin e ndryshimeve lidhur me implementimin e tregut brenda </w:t>
      </w:r>
      <w:r w:rsidR="00373C38">
        <w:rPr>
          <w:rFonts w:ascii="Garamond" w:hAnsi="Garamond"/>
        </w:rPr>
        <w:t>s</w:t>
      </w:r>
      <w:r w:rsidRPr="00C507C2">
        <w:rPr>
          <w:rFonts w:ascii="Garamond" w:hAnsi="Garamond"/>
        </w:rPr>
        <w:t>ë njëjtës ditë të Bursës Shqiptare të Energjisë.</w:t>
      </w:r>
    </w:p>
    <w:p w14:paraId="63381FB9" w14:textId="1C4A6321" w:rsidR="000A5D84" w:rsidRPr="00C507C2" w:rsidRDefault="000A5D84" w:rsidP="000A5D84">
      <w:pPr>
        <w:pStyle w:val="NormalWeb"/>
        <w:spacing w:before="0" w:beforeAutospacing="0" w:after="0" w:afterAutospacing="0"/>
        <w:ind w:firstLine="284"/>
        <w:jc w:val="both"/>
        <w:rPr>
          <w:rFonts w:ascii="Garamond" w:hAnsi="Garamond"/>
          <w:lang w:val="sq-AL"/>
        </w:rPr>
      </w:pPr>
      <w:r w:rsidRPr="00C507C2">
        <w:rPr>
          <w:rFonts w:ascii="Garamond" w:hAnsi="Garamond"/>
          <w:lang w:val="sq-AL"/>
        </w:rPr>
        <w:t xml:space="preserve">- Konkretisht, </w:t>
      </w:r>
      <w:r w:rsidRPr="00C507C2">
        <w:rPr>
          <w:rFonts w:ascii="Garamond" w:hAnsi="Garamond"/>
          <w:b/>
          <w:bCs/>
          <w:lang w:val="sq-AL"/>
        </w:rPr>
        <w:t>shoqëria ALPEX sh.a.</w:t>
      </w:r>
      <w:r w:rsidRPr="00C507C2">
        <w:rPr>
          <w:rFonts w:ascii="Garamond" w:hAnsi="Garamond"/>
          <w:lang w:val="sq-AL"/>
        </w:rPr>
        <w:t xml:space="preserve">, me shkresën nr. 354 prot., datë 27.9.2024, me lëndë: </w:t>
      </w:r>
      <w:r w:rsidR="00242E6E">
        <w:rPr>
          <w:rFonts w:ascii="Garamond" w:hAnsi="Garamond"/>
          <w:i/>
          <w:iCs/>
          <w:lang w:val="sq-AL"/>
        </w:rPr>
        <w:t>“</w:t>
      </w:r>
      <w:r w:rsidRPr="00C507C2">
        <w:rPr>
          <w:rFonts w:ascii="Garamond" w:hAnsi="Garamond"/>
          <w:i/>
          <w:iCs/>
          <w:lang w:val="sq-AL"/>
        </w:rPr>
        <w:t xml:space="preserve">Propozim për miratimin e </w:t>
      </w:r>
      <w:r w:rsidR="00C507C2" w:rsidRPr="00C507C2">
        <w:rPr>
          <w:rFonts w:ascii="Garamond" w:hAnsi="Garamond"/>
          <w:i/>
          <w:iCs/>
          <w:lang w:val="sq-AL"/>
        </w:rPr>
        <w:t>çmimit maksimal klerues të ankand</w:t>
      </w:r>
      <w:r w:rsidRPr="00C507C2">
        <w:rPr>
          <w:rFonts w:ascii="Garamond" w:hAnsi="Garamond"/>
          <w:i/>
          <w:iCs/>
          <w:lang w:val="sq-AL"/>
        </w:rPr>
        <w:t xml:space="preserve">it </w:t>
      </w:r>
      <w:r w:rsidR="005B470E" w:rsidRPr="00C507C2">
        <w:rPr>
          <w:rFonts w:ascii="Garamond" w:hAnsi="Garamond"/>
          <w:i/>
          <w:iCs/>
          <w:lang w:val="sq-AL"/>
        </w:rPr>
        <w:t>të tregut brenda së njëjtës ditë, çmimit minimal klerues të ankandit të tregut brenda së njëjtës ditë, çmimit maksimal të urdhërporosive të tregut të ankandeve brenda së njëjtës ditë dhe çmimit minimal të urdhërporosive të tregut të ankandeve brenda së njëjtës ditë</w:t>
      </w:r>
      <w:r w:rsidR="00242E6E">
        <w:rPr>
          <w:rFonts w:ascii="Garamond" w:hAnsi="Garamond"/>
          <w:i/>
          <w:iCs/>
          <w:lang w:val="sq-AL"/>
        </w:rPr>
        <w:t>”</w:t>
      </w:r>
      <w:r w:rsidR="005B470E" w:rsidRPr="00C507C2">
        <w:rPr>
          <w:rFonts w:ascii="Garamond" w:hAnsi="Garamond"/>
          <w:lang w:val="sq-AL"/>
        </w:rPr>
        <w:t xml:space="preserve"> </w:t>
      </w:r>
      <w:r w:rsidRPr="00C507C2">
        <w:rPr>
          <w:rFonts w:ascii="Garamond" w:hAnsi="Garamond"/>
          <w:lang w:val="sq-AL"/>
        </w:rPr>
        <w:t>ka paraqitur për shqyrtim propozimet për miratimin e kufijve të çmimeve për Tregun e Ankandeve Brenda së Njëjtës Ditë</w:t>
      </w:r>
      <w:r w:rsidR="005B470E">
        <w:rPr>
          <w:rFonts w:ascii="Garamond" w:hAnsi="Garamond"/>
          <w:lang w:val="sq-AL"/>
        </w:rPr>
        <w:t>,</w:t>
      </w:r>
      <w:r w:rsidRPr="00C507C2">
        <w:rPr>
          <w:rFonts w:ascii="Garamond" w:hAnsi="Garamond"/>
          <w:lang w:val="sq-AL"/>
        </w:rPr>
        <w:t xml:space="preserve"> si dhe me shkresën nr. 2002 prot</w:t>
      </w:r>
      <w:r w:rsidR="005B470E">
        <w:rPr>
          <w:rFonts w:ascii="Garamond" w:hAnsi="Garamond"/>
          <w:lang w:val="sq-AL"/>
        </w:rPr>
        <w:t>.</w:t>
      </w:r>
      <w:r w:rsidRPr="00C507C2">
        <w:rPr>
          <w:rFonts w:ascii="Garamond" w:hAnsi="Garamond"/>
          <w:lang w:val="sq-AL"/>
        </w:rPr>
        <w:t xml:space="preserve">, datë 27.9.2024, me lëndë </w:t>
      </w:r>
      <w:r w:rsidR="00242E6E">
        <w:rPr>
          <w:rFonts w:ascii="Garamond" w:hAnsi="Garamond"/>
          <w:lang w:val="sq-AL"/>
        </w:rPr>
        <w:t>“</w:t>
      </w:r>
      <w:r w:rsidRPr="00C507C2">
        <w:rPr>
          <w:rFonts w:ascii="Garamond" w:hAnsi="Garamond"/>
          <w:i/>
          <w:iCs/>
          <w:lang w:val="sq-AL"/>
        </w:rPr>
        <w:t xml:space="preserve">Propozim për miratimin e </w:t>
      </w:r>
      <w:r w:rsidR="005B470E" w:rsidRPr="00C507C2">
        <w:rPr>
          <w:rFonts w:ascii="Garamond" w:hAnsi="Garamond"/>
          <w:i/>
          <w:iCs/>
          <w:lang w:val="sq-AL"/>
        </w:rPr>
        <w:t>çmimit maksimal klerues të ankandit të tregut të ditës në avancë, çmimit minimal klerues të ankandit të tregut të ditës në avancë, çmimi maksimal i urdhërporosive i tregut të ditës në avancë dhe çmimit minimal i urdhërporosive i tregut të ditës në avancë</w:t>
      </w:r>
      <w:r w:rsidR="00242E6E">
        <w:rPr>
          <w:rFonts w:ascii="Garamond" w:hAnsi="Garamond"/>
          <w:i/>
          <w:iCs/>
          <w:lang w:val="sq-AL"/>
        </w:rPr>
        <w:t>”</w:t>
      </w:r>
      <w:r w:rsidRPr="00C507C2">
        <w:rPr>
          <w:rFonts w:ascii="Garamond" w:hAnsi="Garamond"/>
          <w:lang w:val="sq-AL"/>
        </w:rPr>
        <w:t xml:space="preserve"> ka paraqitur për shqyrtim propozimet për disa ndryshime në terminologjinë e përdorur për çmimet maksimale dhe minimale të urdhërporosive për tregun e ditës në avancë, të cilat gjenden në </w:t>
      </w:r>
      <w:r w:rsidR="005B470E">
        <w:rPr>
          <w:rFonts w:ascii="Garamond" w:hAnsi="Garamond"/>
          <w:lang w:val="sq-AL"/>
        </w:rPr>
        <w:t>a</w:t>
      </w:r>
      <w:r w:rsidRPr="00C507C2">
        <w:rPr>
          <w:rFonts w:ascii="Garamond" w:hAnsi="Garamond"/>
          <w:lang w:val="sq-AL"/>
        </w:rPr>
        <w:t xml:space="preserve">neksin nr. 2 të Rregullave të Tregut të Energjisë Elektrike, aneks i miratuar me </w:t>
      </w:r>
      <w:r w:rsidR="0056506E" w:rsidRPr="00C507C2">
        <w:rPr>
          <w:rFonts w:ascii="Garamond" w:hAnsi="Garamond"/>
          <w:lang w:val="sq-AL"/>
        </w:rPr>
        <w:t>v</w:t>
      </w:r>
      <w:r w:rsidRPr="00C507C2">
        <w:rPr>
          <w:rFonts w:ascii="Garamond" w:hAnsi="Garamond"/>
          <w:lang w:val="sq-AL"/>
        </w:rPr>
        <w:t xml:space="preserve">endimin e </w:t>
      </w:r>
      <w:r w:rsidR="0056506E" w:rsidRPr="00C507C2">
        <w:rPr>
          <w:rFonts w:ascii="Garamond" w:hAnsi="Garamond"/>
          <w:lang w:val="sq-AL"/>
        </w:rPr>
        <w:t xml:space="preserve">Bordit </w:t>
      </w:r>
      <w:r w:rsidRPr="00C507C2">
        <w:rPr>
          <w:rFonts w:ascii="Garamond" w:hAnsi="Garamond"/>
          <w:lang w:val="sq-AL"/>
        </w:rPr>
        <w:t>të ERE-s nr. 106, datë 23.3.2023 si disa shtesa në rregullat e tregut të energjisë elektrike, të miratuara me vendimin e Bordit të ERE</w:t>
      </w:r>
      <w:r w:rsidR="007A6183">
        <w:rPr>
          <w:rFonts w:ascii="Garamond" w:hAnsi="Garamond"/>
          <w:lang w:val="sq-AL"/>
        </w:rPr>
        <w:t>-s</w:t>
      </w:r>
      <w:r w:rsidRPr="00C507C2">
        <w:rPr>
          <w:rFonts w:ascii="Garamond" w:hAnsi="Garamond"/>
          <w:lang w:val="sq-AL"/>
        </w:rPr>
        <w:t xml:space="preserve"> nr. 347, datë 27.12.2022, i ndryshuar.</w:t>
      </w:r>
    </w:p>
    <w:p w14:paraId="7B25F224" w14:textId="27EA9112" w:rsidR="000A5D84" w:rsidRPr="00C507C2" w:rsidRDefault="000A5D84" w:rsidP="000A5D84">
      <w:pPr>
        <w:pStyle w:val="NormalWeb"/>
        <w:spacing w:before="0" w:beforeAutospacing="0" w:after="0" w:afterAutospacing="0"/>
        <w:ind w:firstLine="284"/>
        <w:jc w:val="both"/>
        <w:rPr>
          <w:rFonts w:ascii="Garamond" w:hAnsi="Garamond"/>
          <w:lang w:val="sq-AL"/>
        </w:rPr>
      </w:pPr>
      <w:r w:rsidRPr="00C507C2">
        <w:rPr>
          <w:rFonts w:ascii="Garamond" w:hAnsi="Garamond"/>
          <w:lang w:val="sq-AL"/>
        </w:rPr>
        <w:t>- Në këtë kuadër, vlerësohet i nevojshëm rishikimi i aneksit nr. 2 të Rregullave të Tregut të Energjisë Elektrike, të miratuara nga ERE dhe miratimi i disa shtesave dhe ndryshimeve në këtë praktikë.</w:t>
      </w:r>
    </w:p>
    <w:p w14:paraId="79C74B88" w14:textId="33E56E94" w:rsidR="000A5D84" w:rsidRPr="00C507C2" w:rsidRDefault="000A5D84" w:rsidP="000A5D84">
      <w:pPr>
        <w:pStyle w:val="ListParagraph"/>
        <w:ind w:left="0" w:firstLine="284"/>
        <w:jc w:val="both"/>
        <w:rPr>
          <w:rFonts w:ascii="Garamond" w:hAnsi="Garamond"/>
        </w:rPr>
      </w:pPr>
      <w:r w:rsidRPr="00C507C2">
        <w:rPr>
          <w:rFonts w:ascii="Garamond" w:hAnsi="Garamond"/>
        </w:rPr>
        <w:t xml:space="preserve">- Propozimi i ALPEX sh.a. për miratimin e </w:t>
      </w:r>
      <w:r w:rsidR="007A6183" w:rsidRPr="00C507C2">
        <w:rPr>
          <w:rFonts w:ascii="Garamond" w:hAnsi="Garamond"/>
        </w:rPr>
        <w:t>çmimeve maksimale dhe minimale kleruese dhe të urdhërporosive për</w:t>
      </w:r>
      <w:r w:rsidRPr="00C507C2">
        <w:rPr>
          <w:rFonts w:ascii="Garamond" w:hAnsi="Garamond"/>
        </w:rPr>
        <w:t xml:space="preserve"> Tregun e Ankandeve të Ditës në Avancë dhe atij Brenda së Njëjtës Ditë bazohet në përkufizimet e Rregullave të ALPEX</w:t>
      </w:r>
      <w:r w:rsidR="005B470E">
        <w:rPr>
          <w:rFonts w:ascii="Garamond" w:hAnsi="Garamond"/>
        </w:rPr>
        <w:t>-it</w:t>
      </w:r>
      <w:r w:rsidRPr="00C507C2">
        <w:rPr>
          <w:rFonts w:ascii="Garamond" w:hAnsi="Garamond"/>
        </w:rPr>
        <w:t xml:space="preserve"> dhe praktikat e ndjekura nga bursat energjetike evropiane.</w:t>
      </w:r>
    </w:p>
    <w:p w14:paraId="6DA9955E" w14:textId="28BBFA5E" w:rsidR="000A5D84" w:rsidRPr="00C507C2" w:rsidRDefault="000A5D84" w:rsidP="000A5D84">
      <w:pPr>
        <w:pStyle w:val="ListParagraph"/>
        <w:ind w:left="0" w:firstLine="284"/>
        <w:jc w:val="both"/>
        <w:rPr>
          <w:rFonts w:ascii="Garamond" w:hAnsi="Garamond"/>
        </w:rPr>
      </w:pPr>
      <w:r w:rsidRPr="00C507C2">
        <w:rPr>
          <w:rFonts w:ascii="Garamond" w:hAnsi="Garamond"/>
        </w:rPr>
        <w:t>- Në përputhje me standardet ndërkombëtare dhe për të nxitur konkurrencën, trajtimin e drejtë të operatorëve dhe një formim të drejtë të çmimeve, me propozimin e ALPEX</w:t>
      </w:r>
      <w:r w:rsidR="007A6183">
        <w:rPr>
          <w:rFonts w:ascii="Garamond" w:hAnsi="Garamond"/>
        </w:rPr>
        <w:t>-it</w:t>
      </w:r>
      <w:r w:rsidRPr="00C507C2">
        <w:rPr>
          <w:rFonts w:ascii="Garamond" w:hAnsi="Garamond"/>
        </w:rPr>
        <w:t xml:space="preserve">, vlerësojmë që </w:t>
      </w:r>
      <w:r w:rsidR="00B5069E">
        <w:rPr>
          <w:rFonts w:ascii="Garamond" w:hAnsi="Garamond"/>
        </w:rPr>
        <w:t>a</w:t>
      </w:r>
      <w:r w:rsidRPr="00C507C2">
        <w:rPr>
          <w:rFonts w:ascii="Garamond" w:hAnsi="Garamond"/>
        </w:rPr>
        <w:t xml:space="preserve">neksi nr. 2 i Rregullave të Tregut të Energjisë Elektrike, të ndryshohet si më poshtë: </w:t>
      </w:r>
    </w:p>
    <w:p w14:paraId="1DD425D2" w14:textId="77777777" w:rsidR="000A5D84" w:rsidRPr="00C507C2" w:rsidRDefault="000A5D84" w:rsidP="000A5D84">
      <w:pPr>
        <w:pStyle w:val="ListParagraph"/>
        <w:ind w:left="0" w:firstLine="284"/>
        <w:jc w:val="both"/>
        <w:rPr>
          <w:rFonts w:ascii="Garamond" w:hAnsi="Garamond"/>
          <w:i/>
          <w:iCs/>
        </w:rPr>
      </w:pPr>
      <w:r w:rsidRPr="00C507C2">
        <w:rPr>
          <w:rFonts w:ascii="Garamond" w:hAnsi="Garamond"/>
          <w:b/>
          <w:bCs/>
          <w:i/>
          <w:iCs/>
        </w:rPr>
        <w:t>Është:</w:t>
      </w:r>
    </w:p>
    <w:p w14:paraId="6EBBA7B4" w14:textId="50909D02" w:rsidR="000A5D84" w:rsidRPr="00C507C2" w:rsidRDefault="000A5D84" w:rsidP="000A5D84">
      <w:pPr>
        <w:ind w:firstLine="284"/>
        <w:jc w:val="both"/>
        <w:rPr>
          <w:rFonts w:ascii="Garamond" w:hAnsi="Garamond"/>
        </w:rPr>
      </w:pPr>
      <w:r w:rsidRPr="00C507C2">
        <w:rPr>
          <w:rFonts w:ascii="Garamond" w:hAnsi="Garamond"/>
        </w:rPr>
        <w:t>ANEKS NR.</w:t>
      </w:r>
      <w:r w:rsidR="005961B5">
        <w:rPr>
          <w:rFonts w:ascii="Garamond" w:hAnsi="Garamond"/>
        </w:rPr>
        <w:t xml:space="preserve"> </w:t>
      </w:r>
      <w:r w:rsidRPr="00C507C2">
        <w:rPr>
          <w:rFonts w:ascii="Garamond" w:hAnsi="Garamond"/>
        </w:rPr>
        <w:t>2</w:t>
      </w:r>
    </w:p>
    <w:p w14:paraId="301D89FF" w14:textId="3A93B01F" w:rsidR="000A5D84" w:rsidRPr="00C507C2" w:rsidRDefault="000A5D84" w:rsidP="000A5D84">
      <w:pPr>
        <w:ind w:firstLine="284"/>
        <w:jc w:val="both"/>
        <w:rPr>
          <w:rFonts w:ascii="Garamond" w:hAnsi="Garamond"/>
        </w:rPr>
      </w:pPr>
      <w:r w:rsidRPr="00C507C2">
        <w:rPr>
          <w:rFonts w:ascii="Garamond" w:hAnsi="Garamond"/>
        </w:rPr>
        <w:lastRenderedPageBreak/>
        <w:t xml:space="preserve">ÇMIMET MAKSIMALE DHE MINIMALE TË URDHËRPOROSIVE PËR TREGUN E ANKANDEVE TË DITËS NË AVANCË </w:t>
      </w:r>
    </w:p>
    <w:p w14:paraId="7843BACC" w14:textId="329BDD55" w:rsidR="000A5D84" w:rsidRPr="00C507C2" w:rsidRDefault="000A5D84" w:rsidP="000A5D84">
      <w:pPr>
        <w:ind w:firstLine="284"/>
        <w:jc w:val="both"/>
        <w:rPr>
          <w:rFonts w:ascii="Garamond" w:hAnsi="Garamond"/>
        </w:rPr>
      </w:pPr>
      <w:r w:rsidRPr="00C507C2">
        <w:rPr>
          <w:rFonts w:ascii="Garamond" w:hAnsi="Garamond"/>
        </w:rPr>
        <w:t xml:space="preserve">1. Çmimi i lejuar </w:t>
      </w:r>
      <w:r w:rsidR="00B5069E" w:rsidRPr="00C507C2">
        <w:rPr>
          <w:rFonts w:ascii="Garamond" w:hAnsi="Garamond"/>
        </w:rPr>
        <w:t xml:space="preserve">minimal për ankandin e tregut të ditës në avancë të </w:t>
      </w:r>
      <w:r w:rsidRPr="00C507C2">
        <w:rPr>
          <w:rFonts w:ascii="Garamond" w:hAnsi="Garamond"/>
        </w:rPr>
        <w:t>jetë: -500€/MWh</w:t>
      </w:r>
      <w:r w:rsidR="00B5069E">
        <w:rPr>
          <w:rFonts w:ascii="Garamond" w:hAnsi="Garamond"/>
        </w:rPr>
        <w:t>;</w:t>
      </w:r>
      <w:r w:rsidRPr="00C507C2">
        <w:rPr>
          <w:rFonts w:ascii="Garamond" w:hAnsi="Garamond"/>
        </w:rPr>
        <w:t xml:space="preserve"> </w:t>
      </w:r>
    </w:p>
    <w:p w14:paraId="59622908" w14:textId="5D84A8A3" w:rsidR="000A5D84" w:rsidRPr="00C507C2" w:rsidRDefault="000A5D84" w:rsidP="000A5D84">
      <w:pPr>
        <w:ind w:firstLine="284"/>
        <w:jc w:val="both"/>
        <w:rPr>
          <w:rFonts w:ascii="Garamond" w:hAnsi="Garamond"/>
        </w:rPr>
      </w:pPr>
      <w:r w:rsidRPr="00C507C2">
        <w:rPr>
          <w:rFonts w:ascii="Garamond" w:hAnsi="Garamond"/>
        </w:rPr>
        <w:t xml:space="preserve">2. Çmimi i lejuar </w:t>
      </w:r>
      <w:r w:rsidR="00B5069E" w:rsidRPr="00C507C2">
        <w:rPr>
          <w:rFonts w:ascii="Garamond" w:hAnsi="Garamond"/>
        </w:rPr>
        <w:t>maksimal për ankandin e tregut të ditës në avancë të jetë</w:t>
      </w:r>
      <w:r w:rsidRPr="00C507C2">
        <w:rPr>
          <w:rFonts w:ascii="Garamond" w:hAnsi="Garamond"/>
        </w:rPr>
        <w:t>: 4,000€/MWh.</w:t>
      </w:r>
    </w:p>
    <w:p w14:paraId="703DC4A9" w14:textId="77777777" w:rsidR="000A5D84" w:rsidRPr="00C507C2" w:rsidRDefault="000A5D84" w:rsidP="000A5D84">
      <w:pPr>
        <w:ind w:firstLine="284"/>
        <w:jc w:val="both"/>
        <w:rPr>
          <w:rFonts w:ascii="Garamond" w:hAnsi="Garamond"/>
          <w:b/>
          <w:bCs/>
          <w:i/>
          <w:iCs/>
        </w:rPr>
      </w:pPr>
      <w:r w:rsidRPr="00C507C2">
        <w:rPr>
          <w:rFonts w:ascii="Garamond" w:hAnsi="Garamond"/>
          <w:b/>
          <w:bCs/>
          <w:i/>
          <w:iCs/>
        </w:rPr>
        <w:t>Propozohet të bëhet:</w:t>
      </w:r>
    </w:p>
    <w:p w14:paraId="0CAE78EA" w14:textId="5CECB844" w:rsidR="000A5D84" w:rsidRPr="00C507C2" w:rsidRDefault="000A5D84" w:rsidP="000A5D84">
      <w:pPr>
        <w:ind w:firstLine="284"/>
        <w:jc w:val="both"/>
        <w:rPr>
          <w:rFonts w:ascii="Garamond" w:hAnsi="Garamond"/>
        </w:rPr>
      </w:pPr>
      <w:r w:rsidRPr="00C507C2">
        <w:rPr>
          <w:rFonts w:ascii="Garamond" w:hAnsi="Garamond"/>
        </w:rPr>
        <w:t>ANEKS NR.</w:t>
      </w:r>
      <w:r w:rsidR="00C507C2" w:rsidRPr="00C507C2">
        <w:rPr>
          <w:rFonts w:ascii="Garamond" w:hAnsi="Garamond"/>
        </w:rPr>
        <w:t xml:space="preserve"> </w:t>
      </w:r>
      <w:r w:rsidRPr="00C507C2">
        <w:rPr>
          <w:rFonts w:ascii="Garamond" w:hAnsi="Garamond"/>
        </w:rPr>
        <w:t>2</w:t>
      </w:r>
    </w:p>
    <w:p w14:paraId="1C6163AE" w14:textId="006602EA" w:rsidR="000A5D84" w:rsidRPr="00C507C2" w:rsidRDefault="000A5D84" w:rsidP="000A5D84">
      <w:pPr>
        <w:ind w:firstLine="284"/>
        <w:jc w:val="both"/>
        <w:rPr>
          <w:rFonts w:ascii="Garamond" w:hAnsi="Garamond"/>
        </w:rPr>
      </w:pPr>
      <w:r w:rsidRPr="00C507C2">
        <w:rPr>
          <w:rFonts w:ascii="Garamond" w:hAnsi="Garamond"/>
        </w:rPr>
        <w:t xml:space="preserve">ÇMIMET MAKSIMALE DHE MINIMALE TË KLERIMIT PËR TREGUN E ANKANDEVE TË DITËS NË AVANCË DHE TREGUN BRENDA </w:t>
      </w:r>
      <w:r w:rsidR="00C507C2" w:rsidRPr="00C507C2">
        <w:rPr>
          <w:rFonts w:ascii="Garamond" w:hAnsi="Garamond"/>
        </w:rPr>
        <w:t>S</w:t>
      </w:r>
      <w:r w:rsidRPr="00C507C2">
        <w:rPr>
          <w:rFonts w:ascii="Garamond" w:hAnsi="Garamond"/>
        </w:rPr>
        <w:t xml:space="preserve">Ë NJËJTËS DITË </w:t>
      </w:r>
    </w:p>
    <w:p w14:paraId="5F39C64D" w14:textId="393E194E" w:rsidR="000A5D84" w:rsidRPr="00C507C2" w:rsidRDefault="000A5D84" w:rsidP="000A5D84">
      <w:pPr>
        <w:pStyle w:val="ListParagraph"/>
        <w:ind w:left="0" w:firstLine="284"/>
        <w:jc w:val="both"/>
        <w:rPr>
          <w:rFonts w:ascii="Garamond" w:hAnsi="Garamond"/>
        </w:rPr>
      </w:pPr>
      <w:r w:rsidRPr="00C507C2">
        <w:rPr>
          <w:rFonts w:ascii="Garamond" w:hAnsi="Garamond"/>
          <w:b/>
          <w:bCs/>
        </w:rPr>
        <w:t>1. Tregu i Ditës në Avancë (DAM):</w:t>
      </w:r>
    </w:p>
    <w:p w14:paraId="46796BBD" w14:textId="57B3EDD7" w:rsidR="000A5D84" w:rsidRPr="00C507C2" w:rsidRDefault="000A5D84" w:rsidP="000A5D84">
      <w:pPr>
        <w:tabs>
          <w:tab w:val="left" w:pos="720"/>
        </w:tabs>
        <w:ind w:firstLine="284"/>
        <w:jc w:val="both"/>
        <w:rPr>
          <w:rFonts w:ascii="Garamond" w:hAnsi="Garamond"/>
        </w:rPr>
      </w:pPr>
      <w:r w:rsidRPr="00C507C2">
        <w:rPr>
          <w:rFonts w:ascii="Garamond" w:hAnsi="Garamond" w:cs="Symbol"/>
        </w:rPr>
        <w:t xml:space="preserve">- </w:t>
      </w:r>
      <w:r w:rsidRPr="00C507C2">
        <w:rPr>
          <w:rFonts w:ascii="Garamond" w:hAnsi="Garamond"/>
        </w:rPr>
        <w:t xml:space="preserve">Çmimi </w:t>
      </w:r>
      <w:r w:rsidR="00C507C2" w:rsidRPr="00C507C2">
        <w:rPr>
          <w:rFonts w:ascii="Garamond" w:hAnsi="Garamond"/>
        </w:rPr>
        <w:t>maksimal klerues</w:t>
      </w:r>
      <w:r w:rsidRPr="00C507C2">
        <w:rPr>
          <w:rFonts w:ascii="Garamond" w:hAnsi="Garamond"/>
        </w:rPr>
        <w:t>: +4,000 €/MWh</w:t>
      </w:r>
      <w:r w:rsidR="00B5069E">
        <w:rPr>
          <w:rFonts w:ascii="Garamond" w:hAnsi="Garamond"/>
        </w:rPr>
        <w:t>;</w:t>
      </w:r>
    </w:p>
    <w:p w14:paraId="3B26FD7D" w14:textId="2CB83A28" w:rsidR="000A5D84" w:rsidRPr="00C507C2" w:rsidRDefault="000A5D84" w:rsidP="000A5D84">
      <w:pPr>
        <w:tabs>
          <w:tab w:val="left" w:pos="720"/>
        </w:tabs>
        <w:ind w:firstLine="284"/>
        <w:jc w:val="both"/>
        <w:rPr>
          <w:rFonts w:ascii="Garamond" w:hAnsi="Garamond"/>
        </w:rPr>
      </w:pPr>
      <w:r w:rsidRPr="00C507C2">
        <w:rPr>
          <w:rFonts w:ascii="Garamond" w:hAnsi="Garamond" w:cs="Symbol"/>
        </w:rPr>
        <w:t xml:space="preserve">- </w:t>
      </w:r>
      <w:r w:rsidRPr="00C507C2">
        <w:rPr>
          <w:rFonts w:ascii="Garamond" w:hAnsi="Garamond"/>
        </w:rPr>
        <w:t xml:space="preserve">Çmimi </w:t>
      </w:r>
      <w:r w:rsidR="00C507C2" w:rsidRPr="00C507C2">
        <w:rPr>
          <w:rFonts w:ascii="Garamond" w:hAnsi="Garamond"/>
        </w:rPr>
        <w:t>minimal klerues</w:t>
      </w:r>
      <w:r w:rsidRPr="00C507C2">
        <w:rPr>
          <w:rFonts w:ascii="Garamond" w:hAnsi="Garamond"/>
        </w:rPr>
        <w:t>: -500 €/MWh</w:t>
      </w:r>
      <w:r w:rsidR="00B5069E">
        <w:rPr>
          <w:rFonts w:ascii="Garamond" w:hAnsi="Garamond"/>
        </w:rPr>
        <w:t>;</w:t>
      </w:r>
    </w:p>
    <w:p w14:paraId="220ABAD2" w14:textId="2086E6B0" w:rsidR="000A5D84" w:rsidRPr="00C507C2" w:rsidRDefault="000A5D84" w:rsidP="000A5D84">
      <w:pPr>
        <w:tabs>
          <w:tab w:val="left" w:pos="720"/>
        </w:tabs>
        <w:ind w:firstLine="284"/>
        <w:jc w:val="both"/>
        <w:rPr>
          <w:rFonts w:ascii="Garamond" w:hAnsi="Garamond"/>
        </w:rPr>
      </w:pPr>
      <w:r w:rsidRPr="00C507C2">
        <w:rPr>
          <w:rFonts w:ascii="Garamond" w:hAnsi="Garamond" w:cs="Symbol"/>
        </w:rPr>
        <w:t xml:space="preserve">- </w:t>
      </w:r>
      <w:r w:rsidRPr="00C507C2">
        <w:rPr>
          <w:rFonts w:ascii="Garamond" w:hAnsi="Garamond"/>
        </w:rPr>
        <w:t xml:space="preserve">Çmimi </w:t>
      </w:r>
      <w:r w:rsidR="00C507C2" w:rsidRPr="00C507C2">
        <w:rPr>
          <w:rFonts w:ascii="Garamond" w:hAnsi="Garamond"/>
        </w:rPr>
        <w:t>maksimal i urdhërporosive</w:t>
      </w:r>
      <w:r w:rsidRPr="00C507C2">
        <w:rPr>
          <w:rFonts w:ascii="Garamond" w:hAnsi="Garamond"/>
        </w:rPr>
        <w:t>: +4,000 €/MWh</w:t>
      </w:r>
      <w:r w:rsidR="00B5069E">
        <w:rPr>
          <w:rFonts w:ascii="Garamond" w:hAnsi="Garamond"/>
        </w:rPr>
        <w:t>;</w:t>
      </w:r>
    </w:p>
    <w:p w14:paraId="10ADDF30" w14:textId="724CBB7C" w:rsidR="000A5D84" w:rsidRPr="00C507C2" w:rsidRDefault="000A5D84" w:rsidP="000A5D84">
      <w:pPr>
        <w:tabs>
          <w:tab w:val="left" w:pos="720"/>
        </w:tabs>
        <w:ind w:firstLine="284"/>
        <w:jc w:val="both"/>
        <w:rPr>
          <w:rFonts w:ascii="Garamond" w:hAnsi="Garamond"/>
        </w:rPr>
      </w:pPr>
      <w:r w:rsidRPr="00C507C2">
        <w:rPr>
          <w:rFonts w:ascii="Garamond" w:hAnsi="Garamond" w:cs="Symbol"/>
        </w:rPr>
        <w:t xml:space="preserve">- </w:t>
      </w:r>
      <w:r w:rsidRPr="00C507C2">
        <w:rPr>
          <w:rFonts w:ascii="Garamond" w:hAnsi="Garamond"/>
        </w:rPr>
        <w:t xml:space="preserve">Çmimi </w:t>
      </w:r>
      <w:r w:rsidR="00C507C2" w:rsidRPr="00C507C2">
        <w:rPr>
          <w:rFonts w:ascii="Garamond" w:hAnsi="Garamond"/>
        </w:rPr>
        <w:t>minimal i urdhërporosive</w:t>
      </w:r>
      <w:r w:rsidRPr="00C507C2">
        <w:rPr>
          <w:rFonts w:ascii="Garamond" w:hAnsi="Garamond"/>
        </w:rPr>
        <w:t>: -500 €/MWh</w:t>
      </w:r>
      <w:r w:rsidR="00B5069E">
        <w:rPr>
          <w:rFonts w:ascii="Garamond" w:hAnsi="Garamond"/>
        </w:rPr>
        <w:t>.</w:t>
      </w:r>
    </w:p>
    <w:p w14:paraId="7957E031" w14:textId="72B32058" w:rsidR="000A5D84" w:rsidRPr="00C507C2" w:rsidRDefault="000A5D84" w:rsidP="000A5D84">
      <w:pPr>
        <w:pStyle w:val="ListParagraph"/>
        <w:ind w:left="0" w:firstLine="284"/>
        <w:jc w:val="both"/>
        <w:rPr>
          <w:rFonts w:ascii="Garamond" w:hAnsi="Garamond"/>
        </w:rPr>
      </w:pPr>
      <w:r w:rsidRPr="00C507C2">
        <w:rPr>
          <w:rFonts w:ascii="Garamond" w:hAnsi="Garamond"/>
          <w:b/>
          <w:bCs/>
        </w:rPr>
        <w:t xml:space="preserve">2. Tregu Brenda </w:t>
      </w:r>
      <w:r w:rsidR="00C507C2" w:rsidRPr="00C507C2">
        <w:rPr>
          <w:rFonts w:ascii="Garamond" w:hAnsi="Garamond"/>
          <w:b/>
          <w:bCs/>
        </w:rPr>
        <w:t>s</w:t>
      </w:r>
      <w:r w:rsidRPr="00C507C2">
        <w:rPr>
          <w:rFonts w:ascii="Garamond" w:hAnsi="Garamond"/>
          <w:b/>
          <w:bCs/>
        </w:rPr>
        <w:t>ë Njëjtës Ditë (IDM):</w:t>
      </w:r>
    </w:p>
    <w:p w14:paraId="3B40BB00" w14:textId="04C1842E" w:rsidR="000A5D84" w:rsidRPr="00C507C2" w:rsidRDefault="000A5D84" w:rsidP="000A5D84">
      <w:pPr>
        <w:tabs>
          <w:tab w:val="left" w:pos="720"/>
        </w:tabs>
        <w:ind w:firstLine="284"/>
        <w:jc w:val="both"/>
        <w:rPr>
          <w:rFonts w:ascii="Garamond" w:hAnsi="Garamond"/>
        </w:rPr>
      </w:pPr>
      <w:r w:rsidRPr="00C507C2">
        <w:rPr>
          <w:rFonts w:ascii="Garamond" w:hAnsi="Garamond" w:cs="Symbol"/>
        </w:rPr>
        <w:t xml:space="preserve">- </w:t>
      </w:r>
      <w:r w:rsidRPr="00C507C2">
        <w:rPr>
          <w:rFonts w:ascii="Garamond" w:hAnsi="Garamond"/>
        </w:rPr>
        <w:t xml:space="preserve">Çmimi </w:t>
      </w:r>
      <w:r w:rsidR="00C507C2" w:rsidRPr="00C507C2">
        <w:rPr>
          <w:rFonts w:ascii="Garamond" w:hAnsi="Garamond"/>
        </w:rPr>
        <w:t>maksimal klerues</w:t>
      </w:r>
      <w:r w:rsidRPr="00C507C2">
        <w:rPr>
          <w:rFonts w:ascii="Garamond" w:hAnsi="Garamond"/>
        </w:rPr>
        <w:t>: +9,999 €/MWh</w:t>
      </w:r>
      <w:r w:rsidR="00B5069E">
        <w:rPr>
          <w:rFonts w:ascii="Garamond" w:hAnsi="Garamond"/>
        </w:rPr>
        <w:t>;</w:t>
      </w:r>
    </w:p>
    <w:p w14:paraId="3D52CAF0" w14:textId="0EF87D34" w:rsidR="000A5D84" w:rsidRPr="00C507C2" w:rsidRDefault="000A5D84" w:rsidP="000A5D84">
      <w:pPr>
        <w:tabs>
          <w:tab w:val="left" w:pos="720"/>
        </w:tabs>
        <w:ind w:firstLine="284"/>
        <w:jc w:val="both"/>
        <w:rPr>
          <w:rFonts w:ascii="Garamond" w:hAnsi="Garamond"/>
        </w:rPr>
      </w:pPr>
      <w:r w:rsidRPr="00C507C2">
        <w:rPr>
          <w:rFonts w:ascii="Garamond" w:hAnsi="Garamond" w:cs="Symbol"/>
        </w:rPr>
        <w:t xml:space="preserve">- </w:t>
      </w:r>
      <w:r w:rsidRPr="00C507C2">
        <w:rPr>
          <w:rFonts w:ascii="Garamond" w:hAnsi="Garamond"/>
        </w:rPr>
        <w:t xml:space="preserve">Çmimi </w:t>
      </w:r>
      <w:r w:rsidR="00C507C2" w:rsidRPr="00C507C2">
        <w:rPr>
          <w:rFonts w:ascii="Garamond" w:hAnsi="Garamond"/>
        </w:rPr>
        <w:t>minimal klerues</w:t>
      </w:r>
      <w:r w:rsidRPr="00C507C2">
        <w:rPr>
          <w:rFonts w:ascii="Garamond" w:hAnsi="Garamond"/>
        </w:rPr>
        <w:t>: -9,999 €/MWh</w:t>
      </w:r>
      <w:r w:rsidR="00B5069E">
        <w:rPr>
          <w:rFonts w:ascii="Garamond" w:hAnsi="Garamond"/>
        </w:rPr>
        <w:t>;</w:t>
      </w:r>
    </w:p>
    <w:p w14:paraId="2C402E28" w14:textId="6DE7F8F9" w:rsidR="000A5D84" w:rsidRPr="00C507C2" w:rsidRDefault="000A5D84" w:rsidP="000A5D84">
      <w:pPr>
        <w:tabs>
          <w:tab w:val="left" w:pos="720"/>
        </w:tabs>
        <w:ind w:firstLine="284"/>
        <w:jc w:val="both"/>
        <w:rPr>
          <w:rFonts w:ascii="Garamond" w:hAnsi="Garamond"/>
        </w:rPr>
      </w:pPr>
      <w:r w:rsidRPr="00C507C2">
        <w:rPr>
          <w:rFonts w:ascii="Garamond" w:hAnsi="Garamond" w:cs="Symbol"/>
        </w:rPr>
        <w:t xml:space="preserve">- </w:t>
      </w:r>
      <w:r w:rsidRPr="00C507C2">
        <w:rPr>
          <w:rFonts w:ascii="Garamond" w:hAnsi="Garamond"/>
        </w:rPr>
        <w:t xml:space="preserve">Çmimi </w:t>
      </w:r>
      <w:r w:rsidR="00C507C2" w:rsidRPr="00C507C2">
        <w:rPr>
          <w:rFonts w:ascii="Garamond" w:hAnsi="Garamond"/>
        </w:rPr>
        <w:t>maksimal i urdhërporosive</w:t>
      </w:r>
      <w:r w:rsidRPr="00C507C2">
        <w:rPr>
          <w:rFonts w:ascii="Garamond" w:hAnsi="Garamond"/>
        </w:rPr>
        <w:t>: +9,999 €/MWh</w:t>
      </w:r>
      <w:r w:rsidR="00B5069E">
        <w:rPr>
          <w:rFonts w:ascii="Garamond" w:hAnsi="Garamond"/>
        </w:rPr>
        <w:t>;</w:t>
      </w:r>
    </w:p>
    <w:p w14:paraId="35378D9F" w14:textId="7747546D" w:rsidR="000A5D84" w:rsidRPr="00C507C2" w:rsidRDefault="000A5D84" w:rsidP="000A5D84">
      <w:pPr>
        <w:tabs>
          <w:tab w:val="left" w:pos="720"/>
        </w:tabs>
        <w:ind w:firstLine="284"/>
        <w:jc w:val="both"/>
        <w:rPr>
          <w:rFonts w:ascii="Garamond" w:hAnsi="Garamond"/>
        </w:rPr>
      </w:pPr>
      <w:r w:rsidRPr="00C507C2">
        <w:rPr>
          <w:rFonts w:ascii="Garamond" w:hAnsi="Garamond" w:cs="Symbol"/>
        </w:rPr>
        <w:t xml:space="preserve">- </w:t>
      </w:r>
      <w:r w:rsidRPr="00C507C2">
        <w:rPr>
          <w:rFonts w:ascii="Garamond" w:hAnsi="Garamond"/>
        </w:rPr>
        <w:t xml:space="preserve">Çmimi </w:t>
      </w:r>
      <w:r w:rsidR="00C507C2" w:rsidRPr="00C507C2">
        <w:rPr>
          <w:rFonts w:ascii="Garamond" w:hAnsi="Garamond"/>
        </w:rPr>
        <w:t>minimal i urdhërporosive</w:t>
      </w:r>
      <w:r w:rsidRPr="00C507C2">
        <w:rPr>
          <w:rFonts w:ascii="Garamond" w:hAnsi="Garamond"/>
        </w:rPr>
        <w:t>: -9,999 €/MWh</w:t>
      </w:r>
      <w:r w:rsidR="00B5069E">
        <w:rPr>
          <w:rFonts w:ascii="Garamond" w:hAnsi="Garamond"/>
        </w:rPr>
        <w:t>.</w:t>
      </w:r>
    </w:p>
    <w:p w14:paraId="67B0558E" w14:textId="3A41F168" w:rsidR="000A5D84" w:rsidRPr="00C507C2" w:rsidRDefault="000A5D84" w:rsidP="000A5D84">
      <w:pPr>
        <w:pStyle w:val="ListParagraph"/>
        <w:ind w:left="0" w:firstLine="284"/>
        <w:jc w:val="both"/>
        <w:rPr>
          <w:rFonts w:ascii="Garamond" w:hAnsi="Garamond"/>
        </w:rPr>
      </w:pPr>
      <w:r w:rsidRPr="00C507C2">
        <w:rPr>
          <w:rFonts w:ascii="Garamond" w:hAnsi="Garamond"/>
        </w:rPr>
        <w:t xml:space="preserve">- Propozimi i ALPEX sh.a. për miratimin e kufijve minimalë dhe maksimalë të çmimeve lidhet me mundësinë e realizimit të një ankandi të dytë, duke siguruar një zbatim të drejtë dhe efikas të </w:t>
      </w:r>
      <w:r w:rsidR="0056625B" w:rsidRPr="00C507C2">
        <w:rPr>
          <w:rFonts w:ascii="Garamond" w:hAnsi="Garamond"/>
        </w:rPr>
        <w:t>procedurës së tregtimit</w:t>
      </w:r>
      <w:r w:rsidRPr="00C507C2">
        <w:rPr>
          <w:rFonts w:ascii="Garamond" w:hAnsi="Garamond"/>
        </w:rPr>
        <w:t>. Ky proces rregullativ garanton funksionimin efikas dhe të drejtë të tregut në përputhje me kuadrin ligjor të miratuar nga ERE. Kufijtë e propozuar për tregun brenda së njëjtës ditë (+9999 EUR/MWh dhe -9999 EUR/MWh) ofrojnë fleksibilitet për të menaxhuar variacione ekstreme dhe për të ruajtur integritetin e tregut. Për tregun e ditës në avancë, kufijtë e çmimeve mbeten të pandryshuar krahasuar me ato të miratuara më parë (</w:t>
      </w:r>
      <w:r w:rsidR="00C507C2" w:rsidRPr="00C507C2">
        <w:rPr>
          <w:rFonts w:ascii="Garamond" w:hAnsi="Garamond"/>
        </w:rPr>
        <w:t>v</w:t>
      </w:r>
      <w:r w:rsidRPr="00C507C2">
        <w:rPr>
          <w:rFonts w:ascii="Garamond" w:hAnsi="Garamond"/>
        </w:rPr>
        <w:t>endimi nr. 106, datë 23.3.2023), por është harmonizuar terminologjia me atë të tregut brenda së njëjtës ditë për të siguruar koherencë.</w:t>
      </w:r>
    </w:p>
    <w:p w14:paraId="72CF196D" w14:textId="23249837" w:rsidR="000A5D84" w:rsidRPr="00C507C2" w:rsidRDefault="000A5D84" w:rsidP="000A5D84">
      <w:pPr>
        <w:pStyle w:val="ListParagraph"/>
        <w:ind w:left="0" w:firstLine="284"/>
        <w:jc w:val="both"/>
        <w:rPr>
          <w:rFonts w:ascii="Garamond" w:hAnsi="Garamond"/>
        </w:rPr>
      </w:pPr>
      <w:r w:rsidRPr="00C507C2">
        <w:rPr>
          <w:rFonts w:ascii="Garamond" w:hAnsi="Garamond"/>
        </w:rPr>
        <w:t>- Diferenca në kufijtë e çmimeve midis DAM</w:t>
      </w:r>
      <w:r w:rsidR="0056625B">
        <w:rPr>
          <w:rFonts w:ascii="Garamond" w:hAnsi="Garamond"/>
        </w:rPr>
        <w:t>-it</w:t>
      </w:r>
      <w:r w:rsidRPr="00C507C2">
        <w:rPr>
          <w:rFonts w:ascii="Garamond" w:hAnsi="Garamond"/>
        </w:rPr>
        <w:t xml:space="preserve"> dhe IDM</w:t>
      </w:r>
      <w:r w:rsidR="0056625B">
        <w:rPr>
          <w:rFonts w:ascii="Garamond" w:hAnsi="Garamond"/>
        </w:rPr>
        <w:t>-së</w:t>
      </w:r>
      <w:r w:rsidRPr="00C507C2">
        <w:rPr>
          <w:rFonts w:ascii="Garamond" w:hAnsi="Garamond"/>
        </w:rPr>
        <w:t xml:space="preserve"> pasqyron funksionet e tyre të ndryshme: DAM ofron stabilitet dhe parashikueshmëri për planifikim një ditë përpara, ndërsa IDM</w:t>
      </w:r>
      <w:r w:rsidR="00EB714B">
        <w:rPr>
          <w:rFonts w:ascii="Garamond" w:hAnsi="Garamond"/>
        </w:rPr>
        <w:t>-i</w:t>
      </w:r>
      <w:r w:rsidRPr="00C507C2">
        <w:rPr>
          <w:rFonts w:ascii="Garamond" w:hAnsi="Garamond"/>
        </w:rPr>
        <w:t xml:space="preserve"> siguron fleksibilitet për të reaguar ndaj ndryshimeve të papritura. Kufijtë më të ngushtë në DAM balancojnë çmimet dhe likuiditetin, ndërsa kufijtë më të gjerë në IDM garantojnë funksionimin e tregut në situata ekstreme. Kufijtë e IDM</w:t>
      </w:r>
      <w:r w:rsidR="00EB714B">
        <w:rPr>
          <w:rFonts w:ascii="Garamond" w:hAnsi="Garamond"/>
        </w:rPr>
        <w:t>-së</w:t>
      </w:r>
      <w:r w:rsidRPr="00C507C2">
        <w:rPr>
          <w:rFonts w:ascii="Garamond" w:hAnsi="Garamond"/>
        </w:rPr>
        <w:t xml:space="preserve"> prej +9,999 EUR/MWh dhe -9,999 EUR/MWh janë në përputhje me rregulloret dhe praktikat evropiane, duke harmonizuar tregun shqiptar me Tregun e Brendshëm Evropian të Energjisë Elektrike.</w:t>
      </w:r>
    </w:p>
    <w:p w14:paraId="0E0F5992" w14:textId="28814AE6" w:rsidR="000A5D84" w:rsidRPr="00C507C2" w:rsidRDefault="000A5D84" w:rsidP="000A5D84">
      <w:pPr>
        <w:pStyle w:val="ListParagraph"/>
        <w:ind w:left="0" w:firstLine="284"/>
        <w:jc w:val="both"/>
        <w:rPr>
          <w:rFonts w:ascii="Garamond" w:hAnsi="Garamond"/>
        </w:rPr>
      </w:pPr>
      <w:r w:rsidRPr="00C507C2">
        <w:rPr>
          <w:rFonts w:ascii="Garamond" w:hAnsi="Garamond"/>
        </w:rPr>
        <w:t>- Gjithashtu</w:t>
      </w:r>
      <w:r w:rsidR="00B5069E">
        <w:rPr>
          <w:rFonts w:ascii="Garamond" w:hAnsi="Garamond"/>
        </w:rPr>
        <w:t>,</w:t>
      </w:r>
      <w:r w:rsidRPr="00C507C2">
        <w:rPr>
          <w:rFonts w:ascii="Garamond" w:hAnsi="Garamond"/>
        </w:rPr>
        <w:t xml:space="preserve"> referuar Marrëveshjes Kornizë mbi bashkimin e tregjeve të energjisë elektrike të Shqipërisë dhe Kosovës</w:t>
      </w:r>
      <w:r w:rsidR="00352B2A">
        <w:rPr>
          <w:rFonts w:ascii="Garamond" w:hAnsi="Garamond"/>
        </w:rPr>
        <w:t>,</w:t>
      </w:r>
      <w:r w:rsidRPr="00C507C2">
        <w:rPr>
          <w:rFonts w:ascii="Garamond" w:hAnsi="Garamond"/>
        </w:rPr>
        <w:t xml:space="preserve"> të datës 21.10.2021, nënshkruar nga Enti Rregullator i Energjisë i Shqipërisë (ERE), Zyra e Rregullatorit për Energji e </w:t>
      </w:r>
      <w:r w:rsidR="000C0469" w:rsidRPr="00C507C2">
        <w:rPr>
          <w:rFonts w:ascii="Garamond" w:hAnsi="Garamond"/>
        </w:rPr>
        <w:t>Kosovës</w:t>
      </w:r>
      <w:r w:rsidRPr="00C507C2">
        <w:rPr>
          <w:rFonts w:ascii="Garamond" w:hAnsi="Garamond"/>
        </w:rPr>
        <w:t xml:space="preserve"> (</w:t>
      </w:r>
      <w:r w:rsidR="004B7543" w:rsidRPr="00C507C2">
        <w:rPr>
          <w:rFonts w:ascii="Garamond" w:hAnsi="Garamond"/>
        </w:rPr>
        <w:t>ZRRE</w:t>
      </w:r>
      <w:r w:rsidRPr="00C507C2">
        <w:rPr>
          <w:rFonts w:ascii="Garamond" w:hAnsi="Garamond"/>
        </w:rPr>
        <w:t>), Operatori i Sistemit të Transmetimit të Shqipërisë (OST) sh.a. dhe Operatori i Sistemit, Transmisionit dhe Tregut të Kosovës (KOSTT) sh.a., ku është parashikuar se Rregullatorët do të koordinohen në të njëjtën kohë për miratimin e termave, kushteve ose metodologjive, ALPEX</w:t>
      </w:r>
      <w:r w:rsidR="004B7543">
        <w:rPr>
          <w:rFonts w:ascii="Garamond" w:hAnsi="Garamond"/>
        </w:rPr>
        <w:t>-i</w:t>
      </w:r>
      <w:r w:rsidRPr="00C507C2">
        <w:rPr>
          <w:rFonts w:ascii="Garamond" w:hAnsi="Garamond"/>
        </w:rPr>
        <w:t xml:space="preserve"> bën me dije se ky propozim për ndryshim të Rregullave të Tregut të Energjisë Elektrike është paraqitur edhe pranë </w:t>
      </w:r>
      <w:r w:rsidR="00C507C2" w:rsidRPr="00C507C2">
        <w:rPr>
          <w:rFonts w:ascii="Garamond" w:hAnsi="Garamond"/>
        </w:rPr>
        <w:t>ZRRE</w:t>
      </w:r>
      <w:r w:rsidRPr="00C507C2">
        <w:rPr>
          <w:rFonts w:ascii="Garamond" w:hAnsi="Garamond"/>
        </w:rPr>
        <w:t>-së, në mënyr</w:t>
      </w:r>
      <w:r w:rsidR="004B7543" w:rsidRPr="00C507C2">
        <w:rPr>
          <w:rFonts w:ascii="Garamond" w:hAnsi="Garamond"/>
        </w:rPr>
        <w:t>ë</w:t>
      </w:r>
      <w:r w:rsidRPr="00C507C2">
        <w:rPr>
          <w:rFonts w:ascii="Garamond" w:hAnsi="Garamond"/>
        </w:rPr>
        <w:t xml:space="preserve"> që këto ndryshime të aprovohen në përmbajtje të njëjtë.</w:t>
      </w:r>
    </w:p>
    <w:p w14:paraId="09A89711" w14:textId="7B590C1E" w:rsidR="000A5D84" w:rsidRPr="00C507C2" w:rsidRDefault="000A5D84" w:rsidP="000A5D84">
      <w:pPr>
        <w:pStyle w:val="BodyText"/>
        <w:spacing w:after="0"/>
        <w:ind w:firstLine="284"/>
        <w:jc w:val="both"/>
        <w:rPr>
          <w:rFonts w:ascii="Garamond" w:hAnsi="Garamond"/>
          <w:lang w:val="sq-AL"/>
        </w:rPr>
      </w:pPr>
      <w:r w:rsidRPr="00C507C2">
        <w:rPr>
          <w:rFonts w:ascii="Garamond" w:hAnsi="Garamond"/>
          <w:lang w:val="sq-AL"/>
        </w:rPr>
        <w:t xml:space="preserve">Për gjithë sa më sipër, </w:t>
      </w:r>
      <w:r w:rsidR="0051336A" w:rsidRPr="00C507C2">
        <w:rPr>
          <w:rFonts w:ascii="Garamond" w:hAnsi="Garamond"/>
          <w:lang w:val="sq-AL"/>
        </w:rPr>
        <w:t xml:space="preserve">Bordi </w:t>
      </w:r>
      <w:r w:rsidRPr="00C507C2">
        <w:rPr>
          <w:rFonts w:ascii="Garamond" w:hAnsi="Garamond"/>
          <w:lang w:val="sq-AL"/>
        </w:rPr>
        <w:t xml:space="preserve">i ERE-s </w:t>
      </w:r>
    </w:p>
    <w:p w14:paraId="1057B0DF" w14:textId="77777777" w:rsidR="0051336A" w:rsidRDefault="0051336A" w:rsidP="000A5D84">
      <w:pPr>
        <w:ind w:firstLine="284"/>
        <w:jc w:val="both"/>
        <w:rPr>
          <w:rFonts w:ascii="Garamond" w:hAnsi="Garamond"/>
          <w:b/>
          <w:bCs/>
        </w:rPr>
      </w:pPr>
    </w:p>
    <w:p w14:paraId="23B81EC6" w14:textId="17D27C52" w:rsidR="000A5D84" w:rsidRPr="0051336A" w:rsidRDefault="0051336A" w:rsidP="0051336A">
      <w:pPr>
        <w:ind w:firstLine="284"/>
        <w:jc w:val="center"/>
        <w:rPr>
          <w:rFonts w:ascii="Garamond" w:hAnsi="Garamond"/>
          <w:bCs/>
        </w:rPr>
      </w:pPr>
      <w:r w:rsidRPr="0051336A">
        <w:rPr>
          <w:rFonts w:ascii="Garamond" w:hAnsi="Garamond"/>
          <w:bCs/>
        </w:rPr>
        <w:t>VENDOSI:</w:t>
      </w:r>
    </w:p>
    <w:p w14:paraId="38ACDA16" w14:textId="77777777" w:rsidR="0051336A" w:rsidRDefault="0051336A" w:rsidP="000A5D84">
      <w:pPr>
        <w:pStyle w:val="Default"/>
        <w:ind w:firstLine="284"/>
        <w:jc w:val="both"/>
        <w:rPr>
          <w:rFonts w:ascii="Garamond" w:hAnsi="Garamond"/>
          <w:color w:val="auto"/>
          <w:lang w:val="sq-AL"/>
        </w:rPr>
      </w:pPr>
    </w:p>
    <w:p w14:paraId="23C884FC" w14:textId="52B1BDAF" w:rsidR="000A5D84" w:rsidRPr="00C507C2" w:rsidRDefault="000A5D84" w:rsidP="000A5D84">
      <w:pPr>
        <w:pStyle w:val="Default"/>
        <w:ind w:firstLine="284"/>
        <w:jc w:val="both"/>
        <w:rPr>
          <w:rFonts w:ascii="Garamond" w:hAnsi="Garamond"/>
          <w:color w:val="auto"/>
          <w:lang w:val="sq-AL"/>
        </w:rPr>
      </w:pPr>
      <w:r w:rsidRPr="00C507C2">
        <w:rPr>
          <w:rFonts w:ascii="Garamond" w:hAnsi="Garamond"/>
          <w:color w:val="auto"/>
          <w:lang w:val="sq-AL"/>
        </w:rPr>
        <w:t xml:space="preserve">1. Në </w:t>
      </w:r>
      <w:r w:rsidR="00242E6E">
        <w:rPr>
          <w:rFonts w:ascii="Garamond" w:hAnsi="Garamond"/>
          <w:color w:val="auto"/>
          <w:lang w:val="sq-AL"/>
        </w:rPr>
        <w:t>“</w:t>
      </w:r>
      <w:r w:rsidRPr="00C507C2">
        <w:rPr>
          <w:rFonts w:ascii="Garamond" w:hAnsi="Garamond"/>
          <w:color w:val="auto"/>
          <w:lang w:val="sq-AL"/>
        </w:rPr>
        <w:t>Rregullat e Tregut të Energjisë Elektrike (rregullat e ALPEX</w:t>
      </w:r>
      <w:r w:rsidR="000C0469">
        <w:rPr>
          <w:rFonts w:ascii="Garamond" w:hAnsi="Garamond"/>
          <w:color w:val="auto"/>
          <w:lang w:val="sq-AL"/>
        </w:rPr>
        <w:t>-it</w:t>
      </w:r>
      <w:r w:rsidRPr="00C507C2">
        <w:rPr>
          <w:rFonts w:ascii="Garamond" w:hAnsi="Garamond"/>
          <w:color w:val="auto"/>
          <w:lang w:val="sq-AL"/>
        </w:rPr>
        <w:t xml:space="preserve">, </w:t>
      </w:r>
      <w:r w:rsidR="0051336A" w:rsidRPr="00C507C2">
        <w:rPr>
          <w:rFonts w:ascii="Garamond" w:hAnsi="Garamond"/>
          <w:color w:val="auto"/>
          <w:lang w:val="sq-AL"/>
        </w:rPr>
        <w:t>përkufizimet, procedura e tregtimit</w:t>
      </w:r>
      <w:r w:rsidR="0051336A">
        <w:rPr>
          <w:rFonts w:ascii="Garamond" w:hAnsi="Garamond"/>
          <w:color w:val="auto"/>
          <w:lang w:val="sq-AL"/>
        </w:rPr>
        <w:t>,</w:t>
      </w:r>
      <w:r w:rsidR="0051336A" w:rsidRPr="00C507C2">
        <w:rPr>
          <w:rFonts w:ascii="Garamond" w:hAnsi="Garamond"/>
          <w:color w:val="auto"/>
          <w:lang w:val="sq-AL"/>
        </w:rPr>
        <w:t xml:space="preserve"> si dhe procedura e klerimit dhe shlyerjes</w:t>
      </w:r>
      <w:r w:rsidRPr="00C507C2">
        <w:rPr>
          <w:rFonts w:ascii="Garamond" w:hAnsi="Garamond"/>
          <w:color w:val="auto"/>
          <w:lang w:val="sq-AL"/>
        </w:rPr>
        <w:t>)</w:t>
      </w:r>
      <w:r w:rsidR="00242E6E">
        <w:rPr>
          <w:rFonts w:ascii="Garamond" w:hAnsi="Garamond"/>
          <w:color w:val="auto"/>
          <w:lang w:val="sq-AL"/>
        </w:rPr>
        <w:t>”</w:t>
      </w:r>
      <w:r w:rsidRPr="00C507C2">
        <w:rPr>
          <w:rFonts w:ascii="Garamond" w:hAnsi="Garamond"/>
          <w:color w:val="auto"/>
          <w:lang w:val="sq-AL"/>
        </w:rPr>
        <w:t xml:space="preserve">, të miratuara me vendimin e </w:t>
      </w:r>
      <w:r w:rsidR="0051336A" w:rsidRPr="00C507C2">
        <w:rPr>
          <w:rFonts w:ascii="Garamond" w:hAnsi="Garamond"/>
          <w:color w:val="auto"/>
          <w:lang w:val="sq-AL"/>
        </w:rPr>
        <w:t xml:space="preserve">Bordit </w:t>
      </w:r>
      <w:r w:rsidRPr="00C507C2">
        <w:rPr>
          <w:rFonts w:ascii="Garamond" w:hAnsi="Garamond"/>
          <w:color w:val="auto"/>
          <w:lang w:val="sq-AL"/>
        </w:rPr>
        <w:t>të ERE</w:t>
      </w:r>
      <w:r w:rsidR="0051336A">
        <w:rPr>
          <w:rFonts w:ascii="Garamond" w:hAnsi="Garamond"/>
          <w:color w:val="auto"/>
          <w:lang w:val="sq-AL"/>
        </w:rPr>
        <w:t>-s</w:t>
      </w:r>
      <w:r w:rsidRPr="00C507C2">
        <w:rPr>
          <w:rFonts w:ascii="Garamond" w:hAnsi="Garamond"/>
          <w:color w:val="auto"/>
          <w:lang w:val="sq-AL"/>
        </w:rPr>
        <w:t xml:space="preserve"> nr. 347, datë 27.12.2022, i ndryshuar, bëhen disa shtesa dhe ndryshime sipas tabelës bashkëlidhur këtij vendimi.</w:t>
      </w:r>
    </w:p>
    <w:p w14:paraId="19498756" w14:textId="032323E3" w:rsidR="000A5D84" w:rsidRPr="00C507C2" w:rsidRDefault="000A5D84" w:rsidP="000A5D84">
      <w:pPr>
        <w:pStyle w:val="Default"/>
        <w:ind w:firstLine="284"/>
        <w:jc w:val="both"/>
        <w:rPr>
          <w:rFonts w:ascii="Garamond" w:hAnsi="Garamond"/>
          <w:color w:val="auto"/>
          <w:lang w:val="sq-AL"/>
        </w:rPr>
      </w:pPr>
      <w:r w:rsidRPr="00C507C2">
        <w:rPr>
          <w:rFonts w:ascii="Garamond" w:hAnsi="Garamond"/>
          <w:color w:val="auto"/>
          <w:lang w:val="sq-AL"/>
        </w:rPr>
        <w:lastRenderedPageBreak/>
        <w:t xml:space="preserve">2. Aneksi nr. 2 i Rregullave të Tregut të Energjisë Elektrike të miratuara me vendimin e </w:t>
      </w:r>
      <w:r w:rsidR="00664B32" w:rsidRPr="00C507C2">
        <w:rPr>
          <w:rFonts w:ascii="Garamond" w:hAnsi="Garamond"/>
          <w:color w:val="auto"/>
          <w:lang w:val="sq-AL"/>
        </w:rPr>
        <w:t xml:space="preserve">Bordit </w:t>
      </w:r>
      <w:r w:rsidRPr="00C507C2">
        <w:rPr>
          <w:rFonts w:ascii="Garamond" w:hAnsi="Garamond"/>
          <w:color w:val="auto"/>
          <w:lang w:val="sq-AL"/>
        </w:rPr>
        <w:t>të ERE</w:t>
      </w:r>
      <w:r w:rsidR="004454E8">
        <w:rPr>
          <w:rFonts w:ascii="Garamond" w:hAnsi="Garamond"/>
          <w:color w:val="auto"/>
          <w:lang w:val="sq-AL"/>
        </w:rPr>
        <w:t>-s</w:t>
      </w:r>
      <w:r w:rsidRPr="00C507C2">
        <w:rPr>
          <w:rFonts w:ascii="Garamond" w:hAnsi="Garamond"/>
          <w:color w:val="auto"/>
          <w:lang w:val="sq-AL"/>
        </w:rPr>
        <w:t xml:space="preserve"> nr. 347, datë 27.12.2022, i ndryshuar, ndryshon dhe bëhet:</w:t>
      </w:r>
    </w:p>
    <w:p w14:paraId="34D9A577" w14:textId="7F0C1F93" w:rsidR="000A5D84" w:rsidRPr="00664B32" w:rsidRDefault="000A5D84" w:rsidP="000A5D84">
      <w:pPr>
        <w:ind w:firstLine="284"/>
        <w:jc w:val="both"/>
        <w:rPr>
          <w:rFonts w:ascii="Garamond" w:hAnsi="Garamond"/>
          <w:bCs/>
          <w:i/>
          <w:iCs/>
        </w:rPr>
      </w:pPr>
      <w:r w:rsidRPr="00664B32">
        <w:rPr>
          <w:rFonts w:ascii="Garamond" w:hAnsi="Garamond"/>
          <w:bCs/>
          <w:i/>
          <w:iCs/>
        </w:rPr>
        <w:t xml:space="preserve">ÇMIMET MAKSIMALE DHE MINIMALE TË KLERIMIT PËR TREGUN E ANKANDEVE TË DITËS NË AVANCË DHE TREGUN BRENDA </w:t>
      </w:r>
      <w:r w:rsidR="00373C38" w:rsidRPr="00664B32">
        <w:rPr>
          <w:rFonts w:ascii="Garamond" w:hAnsi="Garamond"/>
          <w:bCs/>
          <w:i/>
          <w:iCs/>
        </w:rPr>
        <w:t>S</w:t>
      </w:r>
      <w:r w:rsidRPr="00664B32">
        <w:rPr>
          <w:rFonts w:ascii="Garamond" w:hAnsi="Garamond"/>
          <w:bCs/>
          <w:i/>
          <w:iCs/>
        </w:rPr>
        <w:t>Ë NJËJTËS DITË</w:t>
      </w:r>
    </w:p>
    <w:p w14:paraId="1CAD9B0D" w14:textId="77777777" w:rsidR="000A5D84" w:rsidRPr="00C507C2" w:rsidRDefault="000A5D84" w:rsidP="000A5D84">
      <w:pPr>
        <w:pStyle w:val="ListParagraph"/>
        <w:ind w:left="0" w:firstLine="284"/>
        <w:jc w:val="both"/>
        <w:rPr>
          <w:rFonts w:ascii="Garamond" w:hAnsi="Garamond"/>
          <w:i/>
          <w:iCs/>
        </w:rPr>
      </w:pPr>
      <w:r w:rsidRPr="00C507C2">
        <w:rPr>
          <w:rFonts w:ascii="Garamond" w:hAnsi="Garamond"/>
          <w:b/>
          <w:bCs/>
          <w:i/>
          <w:iCs/>
        </w:rPr>
        <w:t>Tregu i Ditës në Avancë (DAM):</w:t>
      </w:r>
    </w:p>
    <w:p w14:paraId="4B220CE0" w14:textId="3F6A8509" w:rsidR="000A5D84" w:rsidRPr="00C507C2" w:rsidRDefault="000A5D84" w:rsidP="000A5D84">
      <w:pPr>
        <w:tabs>
          <w:tab w:val="left" w:pos="720"/>
        </w:tabs>
        <w:ind w:firstLine="284"/>
        <w:jc w:val="both"/>
        <w:rPr>
          <w:rFonts w:ascii="Garamond" w:hAnsi="Garamond"/>
          <w:i/>
          <w:iCs/>
        </w:rPr>
      </w:pPr>
      <w:r w:rsidRPr="00C507C2">
        <w:rPr>
          <w:rFonts w:ascii="Garamond" w:hAnsi="Garamond"/>
        </w:rPr>
        <w:t xml:space="preserve">- </w:t>
      </w:r>
      <w:r w:rsidRPr="00C507C2">
        <w:rPr>
          <w:rFonts w:ascii="Garamond" w:hAnsi="Garamond"/>
          <w:i/>
          <w:iCs/>
        </w:rPr>
        <w:t xml:space="preserve">Çmimi </w:t>
      </w:r>
      <w:r w:rsidR="000C0469" w:rsidRPr="00C507C2">
        <w:rPr>
          <w:rFonts w:ascii="Garamond" w:hAnsi="Garamond"/>
          <w:i/>
          <w:iCs/>
        </w:rPr>
        <w:t>maksimal klerues</w:t>
      </w:r>
      <w:r w:rsidRPr="00C507C2">
        <w:rPr>
          <w:rFonts w:ascii="Garamond" w:hAnsi="Garamond"/>
          <w:i/>
          <w:iCs/>
        </w:rPr>
        <w:t>: +4,000 €/MWh</w:t>
      </w:r>
      <w:r w:rsidR="00664B32">
        <w:rPr>
          <w:rFonts w:ascii="Garamond" w:hAnsi="Garamond"/>
          <w:i/>
          <w:iCs/>
        </w:rPr>
        <w:t>;</w:t>
      </w:r>
    </w:p>
    <w:p w14:paraId="7454CE54" w14:textId="747E6F0D" w:rsidR="000A5D84" w:rsidRPr="00C507C2" w:rsidRDefault="000A5D84" w:rsidP="000A5D84">
      <w:pPr>
        <w:tabs>
          <w:tab w:val="left" w:pos="720"/>
        </w:tabs>
        <w:ind w:firstLine="284"/>
        <w:jc w:val="both"/>
        <w:rPr>
          <w:rFonts w:ascii="Garamond" w:hAnsi="Garamond"/>
          <w:i/>
          <w:iCs/>
        </w:rPr>
      </w:pPr>
      <w:r w:rsidRPr="00C507C2">
        <w:rPr>
          <w:rFonts w:ascii="Garamond" w:hAnsi="Garamond"/>
        </w:rPr>
        <w:t xml:space="preserve">- </w:t>
      </w:r>
      <w:r w:rsidRPr="00C507C2">
        <w:rPr>
          <w:rFonts w:ascii="Garamond" w:hAnsi="Garamond"/>
          <w:i/>
          <w:iCs/>
        </w:rPr>
        <w:t xml:space="preserve">Çmimi </w:t>
      </w:r>
      <w:r w:rsidR="000C0469" w:rsidRPr="00C507C2">
        <w:rPr>
          <w:rFonts w:ascii="Garamond" w:hAnsi="Garamond"/>
          <w:i/>
          <w:iCs/>
        </w:rPr>
        <w:t>minimal klerues</w:t>
      </w:r>
      <w:r w:rsidRPr="00C507C2">
        <w:rPr>
          <w:rFonts w:ascii="Garamond" w:hAnsi="Garamond"/>
          <w:i/>
          <w:iCs/>
        </w:rPr>
        <w:t>: -500 €/MWh</w:t>
      </w:r>
      <w:r w:rsidR="00664B32">
        <w:rPr>
          <w:rFonts w:ascii="Garamond" w:hAnsi="Garamond"/>
          <w:i/>
          <w:iCs/>
        </w:rPr>
        <w:t>;</w:t>
      </w:r>
    </w:p>
    <w:p w14:paraId="747C6E5D" w14:textId="31773C2F" w:rsidR="000A5D84" w:rsidRPr="00C507C2" w:rsidRDefault="000A5D84" w:rsidP="000A5D84">
      <w:pPr>
        <w:tabs>
          <w:tab w:val="left" w:pos="720"/>
        </w:tabs>
        <w:ind w:firstLine="284"/>
        <w:jc w:val="both"/>
        <w:rPr>
          <w:rFonts w:ascii="Garamond" w:hAnsi="Garamond"/>
          <w:i/>
          <w:iCs/>
        </w:rPr>
      </w:pPr>
      <w:r w:rsidRPr="00C507C2">
        <w:rPr>
          <w:rFonts w:ascii="Garamond" w:hAnsi="Garamond"/>
        </w:rPr>
        <w:t xml:space="preserve">- </w:t>
      </w:r>
      <w:r w:rsidRPr="00C507C2">
        <w:rPr>
          <w:rFonts w:ascii="Garamond" w:hAnsi="Garamond"/>
          <w:i/>
          <w:iCs/>
        </w:rPr>
        <w:t xml:space="preserve">Çmimi </w:t>
      </w:r>
      <w:r w:rsidR="000C0469" w:rsidRPr="00C507C2">
        <w:rPr>
          <w:rFonts w:ascii="Garamond" w:hAnsi="Garamond"/>
          <w:i/>
          <w:iCs/>
        </w:rPr>
        <w:t>maksimal i urdhërporosive</w:t>
      </w:r>
      <w:r w:rsidRPr="00C507C2">
        <w:rPr>
          <w:rFonts w:ascii="Garamond" w:hAnsi="Garamond"/>
          <w:i/>
          <w:iCs/>
        </w:rPr>
        <w:t>: +4,000 €/MWh</w:t>
      </w:r>
      <w:r w:rsidR="00664B32">
        <w:rPr>
          <w:rFonts w:ascii="Garamond" w:hAnsi="Garamond"/>
          <w:i/>
          <w:iCs/>
        </w:rPr>
        <w:t>;</w:t>
      </w:r>
    </w:p>
    <w:p w14:paraId="64A2DDBE" w14:textId="464CB7A8" w:rsidR="000A5D84" w:rsidRPr="00C507C2" w:rsidRDefault="000A5D84" w:rsidP="000A5D84">
      <w:pPr>
        <w:tabs>
          <w:tab w:val="left" w:pos="720"/>
        </w:tabs>
        <w:ind w:firstLine="284"/>
        <w:jc w:val="both"/>
        <w:rPr>
          <w:rFonts w:ascii="Garamond" w:hAnsi="Garamond"/>
          <w:i/>
          <w:iCs/>
        </w:rPr>
      </w:pPr>
      <w:r w:rsidRPr="00C507C2">
        <w:rPr>
          <w:rFonts w:ascii="Garamond" w:hAnsi="Garamond"/>
        </w:rPr>
        <w:t xml:space="preserve">- </w:t>
      </w:r>
      <w:r w:rsidRPr="00C507C2">
        <w:rPr>
          <w:rFonts w:ascii="Garamond" w:hAnsi="Garamond"/>
          <w:i/>
          <w:iCs/>
        </w:rPr>
        <w:t xml:space="preserve">Çmimi </w:t>
      </w:r>
      <w:r w:rsidR="000C0469" w:rsidRPr="00C507C2">
        <w:rPr>
          <w:rFonts w:ascii="Garamond" w:hAnsi="Garamond"/>
          <w:i/>
          <w:iCs/>
        </w:rPr>
        <w:t>minimal i urdhërporosive</w:t>
      </w:r>
      <w:r w:rsidRPr="00C507C2">
        <w:rPr>
          <w:rFonts w:ascii="Garamond" w:hAnsi="Garamond"/>
          <w:i/>
          <w:iCs/>
        </w:rPr>
        <w:t>: -500 €/MWh</w:t>
      </w:r>
      <w:r w:rsidR="00664B32">
        <w:rPr>
          <w:rFonts w:ascii="Garamond" w:hAnsi="Garamond"/>
          <w:i/>
          <w:iCs/>
        </w:rPr>
        <w:t>.</w:t>
      </w:r>
    </w:p>
    <w:p w14:paraId="5721BAE2" w14:textId="1DA55B25" w:rsidR="000A5D84" w:rsidRPr="00C507C2" w:rsidRDefault="000A5D84" w:rsidP="000A5D84">
      <w:pPr>
        <w:pStyle w:val="ListParagraph"/>
        <w:ind w:left="0" w:firstLine="284"/>
        <w:jc w:val="both"/>
        <w:rPr>
          <w:rFonts w:ascii="Garamond" w:hAnsi="Garamond"/>
          <w:i/>
          <w:iCs/>
        </w:rPr>
      </w:pPr>
      <w:r w:rsidRPr="00C507C2">
        <w:rPr>
          <w:rFonts w:ascii="Garamond" w:hAnsi="Garamond"/>
          <w:b/>
          <w:bCs/>
          <w:i/>
          <w:iCs/>
        </w:rPr>
        <w:t xml:space="preserve">Tregu Brenda </w:t>
      </w:r>
      <w:r w:rsidR="00373C38">
        <w:rPr>
          <w:rFonts w:ascii="Garamond" w:hAnsi="Garamond"/>
          <w:b/>
          <w:bCs/>
          <w:i/>
          <w:iCs/>
        </w:rPr>
        <w:t>s</w:t>
      </w:r>
      <w:r w:rsidRPr="00C507C2">
        <w:rPr>
          <w:rFonts w:ascii="Garamond" w:hAnsi="Garamond"/>
          <w:b/>
          <w:bCs/>
          <w:i/>
          <w:iCs/>
        </w:rPr>
        <w:t>ë Njëjtës Ditë (IDM):</w:t>
      </w:r>
    </w:p>
    <w:p w14:paraId="440B496B" w14:textId="082E870B" w:rsidR="000A5D84" w:rsidRPr="00C507C2" w:rsidRDefault="000A5D84" w:rsidP="000A5D84">
      <w:pPr>
        <w:tabs>
          <w:tab w:val="left" w:pos="720"/>
        </w:tabs>
        <w:ind w:firstLine="284"/>
        <w:jc w:val="both"/>
        <w:rPr>
          <w:rFonts w:ascii="Garamond" w:hAnsi="Garamond"/>
        </w:rPr>
      </w:pPr>
      <w:r w:rsidRPr="00C507C2">
        <w:rPr>
          <w:rFonts w:ascii="Garamond" w:hAnsi="Garamond"/>
        </w:rPr>
        <w:t xml:space="preserve">- Çmimi </w:t>
      </w:r>
      <w:r w:rsidR="000C0469" w:rsidRPr="00C507C2">
        <w:rPr>
          <w:rFonts w:ascii="Garamond" w:hAnsi="Garamond"/>
        </w:rPr>
        <w:t>maksimal klerues</w:t>
      </w:r>
      <w:r w:rsidRPr="00C507C2">
        <w:rPr>
          <w:rFonts w:ascii="Garamond" w:hAnsi="Garamond"/>
        </w:rPr>
        <w:t>: +9,999 €/MWh</w:t>
      </w:r>
      <w:r w:rsidR="00664B32">
        <w:rPr>
          <w:rFonts w:ascii="Garamond" w:hAnsi="Garamond"/>
        </w:rPr>
        <w:t>;</w:t>
      </w:r>
    </w:p>
    <w:p w14:paraId="000C5522" w14:textId="7BFF70C2" w:rsidR="000A5D84" w:rsidRPr="00C507C2" w:rsidRDefault="000A5D84" w:rsidP="000A5D84">
      <w:pPr>
        <w:tabs>
          <w:tab w:val="left" w:pos="720"/>
        </w:tabs>
        <w:ind w:firstLine="284"/>
        <w:jc w:val="both"/>
        <w:rPr>
          <w:rFonts w:ascii="Garamond" w:hAnsi="Garamond"/>
        </w:rPr>
      </w:pPr>
      <w:r w:rsidRPr="00C507C2">
        <w:rPr>
          <w:rFonts w:ascii="Garamond" w:hAnsi="Garamond"/>
        </w:rPr>
        <w:t xml:space="preserve">- Çmimi </w:t>
      </w:r>
      <w:r w:rsidR="000C0469" w:rsidRPr="00C507C2">
        <w:rPr>
          <w:rFonts w:ascii="Garamond" w:hAnsi="Garamond"/>
        </w:rPr>
        <w:t>minimal klerues</w:t>
      </w:r>
      <w:r w:rsidRPr="00C507C2">
        <w:rPr>
          <w:rFonts w:ascii="Garamond" w:hAnsi="Garamond"/>
        </w:rPr>
        <w:t>: -9,999 €/MWh</w:t>
      </w:r>
      <w:r w:rsidR="00664B32">
        <w:rPr>
          <w:rFonts w:ascii="Garamond" w:hAnsi="Garamond"/>
        </w:rPr>
        <w:t>;</w:t>
      </w:r>
    </w:p>
    <w:p w14:paraId="742AA2DC" w14:textId="1195B26C" w:rsidR="000A5D84" w:rsidRPr="00C507C2" w:rsidRDefault="000A5D84" w:rsidP="000A5D84">
      <w:pPr>
        <w:tabs>
          <w:tab w:val="left" w:pos="720"/>
        </w:tabs>
        <w:ind w:firstLine="284"/>
        <w:jc w:val="both"/>
        <w:rPr>
          <w:rFonts w:ascii="Garamond" w:hAnsi="Garamond"/>
        </w:rPr>
      </w:pPr>
      <w:r w:rsidRPr="00C507C2">
        <w:rPr>
          <w:rFonts w:ascii="Garamond" w:hAnsi="Garamond"/>
        </w:rPr>
        <w:t xml:space="preserve">- Çmimi </w:t>
      </w:r>
      <w:r w:rsidR="000C0469" w:rsidRPr="00C507C2">
        <w:rPr>
          <w:rFonts w:ascii="Garamond" w:hAnsi="Garamond"/>
        </w:rPr>
        <w:t>maksimal i urdhërporosive</w:t>
      </w:r>
      <w:r w:rsidRPr="00C507C2">
        <w:rPr>
          <w:rFonts w:ascii="Garamond" w:hAnsi="Garamond"/>
        </w:rPr>
        <w:t>: +9,999 €/MWh</w:t>
      </w:r>
      <w:r w:rsidR="00664B32">
        <w:rPr>
          <w:rFonts w:ascii="Garamond" w:hAnsi="Garamond"/>
        </w:rPr>
        <w:t>;</w:t>
      </w:r>
    </w:p>
    <w:p w14:paraId="22B6C3E4" w14:textId="36EA9B19" w:rsidR="000A5D84" w:rsidRPr="00C507C2" w:rsidRDefault="000A5D84" w:rsidP="000A5D84">
      <w:pPr>
        <w:tabs>
          <w:tab w:val="left" w:pos="720"/>
        </w:tabs>
        <w:ind w:firstLine="284"/>
        <w:jc w:val="both"/>
        <w:rPr>
          <w:rFonts w:ascii="Garamond" w:hAnsi="Garamond"/>
        </w:rPr>
      </w:pPr>
      <w:r w:rsidRPr="00C507C2">
        <w:rPr>
          <w:rFonts w:ascii="Garamond" w:hAnsi="Garamond"/>
        </w:rPr>
        <w:t xml:space="preserve">- Çmimi </w:t>
      </w:r>
      <w:r w:rsidR="000C0469" w:rsidRPr="00C507C2">
        <w:rPr>
          <w:rFonts w:ascii="Garamond" w:hAnsi="Garamond"/>
        </w:rPr>
        <w:t>minimal i urdhërporosive</w:t>
      </w:r>
      <w:r w:rsidRPr="00C507C2">
        <w:rPr>
          <w:rFonts w:ascii="Garamond" w:hAnsi="Garamond"/>
        </w:rPr>
        <w:t>: -9,999 €/MWh</w:t>
      </w:r>
      <w:r w:rsidR="00664B32">
        <w:rPr>
          <w:rFonts w:ascii="Garamond" w:hAnsi="Garamond"/>
        </w:rPr>
        <w:t>.</w:t>
      </w:r>
    </w:p>
    <w:p w14:paraId="5885CD94" w14:textId="614CDAF5" w:rsidR="000A5D84" w:rsidRPr="00C507C2" w:rsidRDefault="000A5D84" w:rsidP="000A5D84">
      <w:pPr>
        <w:pStyle w:val="Default"/>
        <w:ind w:firstLine="284"/>
        <w:jc w:val="both"/>
        <w:rPr>
          <w:rFonts w:ascii="Garamond" w:hAnsi="Garamond"/>
          <w:color w:val="auto"/>
          <w:lang w:val="sq-AL"/>
        </w:rPr>
      </w:pPr>
      <w:r w:rsidRPr="00C507C2">
        <w:rPr>
          <w:rFonts w:ascii="Garamond" w:hAnsi="Garamond"/>
          <w:lang w:val="sq-AL"/>
        </w:rPr>
        <w:t>3. Ndryshimet e miratuara në pikat 1 dhe 2 të këtij vendimi janë pjesë integrale e Rregullave të Tregut të Energjisë Elektrike</w:t>
      </w:r>
      <w:r w:rsidR="00664B32">
        <w:rPr>
          <w:rFonts w:ascii="Garamond" w:hAnsi="Garamond"/>
          <w:lang w:val="sq-AL"/>
        </w:rPr>
        <w:t>,</w:t>
      </w:r>
      <w:r w:rsidRPr="00C507C2">
        <w:rPr>
          <w:rFonts w:ascii="Garamond" w:hAnsi="Garamond"/>
          <w:lang w:val="sq-AL"/>
        </w:rPr>
        <w:t xml:space="preserve"> të miratuara me vendimin e </w:t>
      </w:r>
      <w:r w:rsidR="004454E8">
        <w:rPr>
          <w:rFonts w:ascii="Garamond" w:hAnsi="Garamond"/>
          <w:lang w:val="sq-AL"/>
        </w:rPr>
        <w:t>B</w:t>
      </w:r>
      <w:r w:rsidRPr="00C507C2">
        <w:rPr>
          <w:rFonts w:ascii="Garamond" w:hAnsi="Garamond"/>
          <w:lang w:val="sq-AL"/>
        </w:rPr>
        <w:t>ordit të ERE</w:t>
      </w:r>
      <w:r w:rsidR="004454E8">
        <w:rPr>
          <w:rFonts w:ascii="Garamond" w:hAnsi="Garamond"/>
          <w:lang w:val="sq-AL"/>
        </w:rPr>
        <w:t>-s</w:t>
      </w:r>
      <w:r w:rsidRPr="00C507C2">
        <w:rPr>
          <w:rFonts w:ascii="Garamond" w:hAnsi="Garamond"/>
          <w:lang w:val="sq-AL"/>
        </w:rPr>
        <w:t xml:space="preserve"> nr. 347, datë 27.12.2022, i ndryshuar.</w:t>
      </w:r>
    </w:p>
    <w:p w14:paraId="69FA81B0" w14:textId="0D2CC3AE" w:rsidR="000A5D84" w:rsidRPr="00C507C2" w:rsidRDefault="000A5D84" w:rsidP="000A5D84">
      <w:pPr>
        <w:pStyle w:val="Default"/>
        <w:ind w:firstLine="284"/>
        <w:jc w:val="both"/>
        <w:rPr>
          <w:rFonts w:ascii="Garamond" w:hAnsi="Garamond"/>
          <w:color w:val="auto"/>
          <w:lang w:val="sq-AL"/>
        </w:rPr>
      </w:pPr>
      <w:r w:rsidRPr="00C507C2">
        <w:rPr>
          <w:rFonts w:ascii="Garamond" w:hAnsi="Garamond"/>
          <w:lang w:val="sq-AL"/>
        </w:rPr>
        <w:t xml:space="preserve">4. Drejtoria Juridike dhe Zgjidhjes së Mosmarrëveshjeve të njoftojë shoqërinë </w:t>
      </w:r>
      <w:r w:rsidR="00664B32" w:rsidRPr="00C507C2">
        <w:rPr>
          <w:rFonts w:ascii="Garamond" w:hAnsi="Garamond"/>
          <w:lang w:val="sq-AL"/>
        </w:rPr>
        <w:t xml:space="preserve">ALPEX </w:t>
      </w:r>
      <w:r w:rsidRPr="00C507C2">
        <w:rPr>
          <w:rFonts w:ascii="Garamond" w:hAnsi="Garamond"/>
          <w:lang w:val="sq-AL"/>
        </w:rPr>
        <w:t xml:space="preserve">sh.a. dhe palët e interesit për vendimin e </w:t>
      </w:r>
      <w:r w:rsidR="00664B32" w:rsidRPr="00C507C2">
        <w:rPr>
          <w:rFonts w:ascii="Garamond" w:hAnsi="Garamond"/>
          <w:lang w:val="sq-AL"/>
        </w:rPr>
        <w:t xml:space="preserve">Bordit </w:t>
      </w:r>
      <w:r w:rsidRPr="00C507C2">
        <w:rPr>
          <w:rFonts w:ascii="Garamond" w:hAnsi="Garamond"/>
          <w:lang w:val="sq-AL"/>
        </w:rPr>
        <w:t>të ERE-s.</w:t>
      </w:r>
    </w:p>
    <w:p w14:paraId="35C048EF" w14:textId="77777777" w:rsidR="000A5D84" w:rsidRPr="00C507C2" w:rsidRDefault="000A5D84" w:rsidP="000A5D84">
      <w:pPr>
        <w:pStyle w:val="NoSpacing"/>
        <w:ind w:firstLine="284"/>
        <w:jc w:val="both"/>
        <w:rPr>
          <w:rFonts w:ascii="Garamond" w:hAnsi="Garamond" w:cs="Calibri"/>
          <w:lang w:val="sq-AL"/>
        </w:rPr>
      </w:pPr>
      <w:r w:rsidRPr="00C507C2">
        <w:rPr>
          <w:rFonts w:ascii="Garamond" w:hAnsi="Garamond"/>
          <w:lang w:val="sq-AL"/>
        </w:rPr>
        <w:t>Ky vendim hyn në fuqi menjëherë.</w:t>
      </w:r>
    </w:p>
    <w:p w14:paraId="2CBAC3E7" w14:textId="18461A05" w:rsidR="000A5D84" w:rsidRPr="00C507C2" w:rsidRDefault="000A5D84" w:rsidP="000A5D84">
      <w:pPr>
        <w:ind w:firstLine="284"/>
        <w:jc w:val="both"/>
        <w:rPr>
          <w:rFonts w:ascii="Garamond" w:hAnsi="Garamond"/>
        </w:rPr>
      </w:pPr>
      <w:r w:rsidRPr="00C507C2">
        <w:rPr>
          <w:rFonts w:ascii="Garamond" w:hAnsi="Garamond" w:cs="Segoe UI"/>
        </w:rPr>
        <w:t>Çdo palë e përfshirë në këtë procedurë mund t’i kërkojë ERE-s,</w:t>
      </w:r>
      <w:r w:rsidRPr="00C507C2">
        <w:rPr>
          <w:rFonts w:ascii="Garamond" w:hAnsi="Garamond"/>
        </w:rPr>
        <w:t xml:space="preserve"> brenda 7 ditëve kalendarike nga data e marrjes së vendimit, rishikimin e vendimit të </w:t>
      </w:r>
      <w:r w:rsidR="00352B2A">
        <w:rPr>
          <w:rFonts w:ascii="Garamond" w:hAnsi="Garamond"/>
        </w:rPr>
        <w:t>B</w:t>
      </w:r>
      <w:r w:rsidRPr="00C507C2">
        <w:rPr>
          <w:rFonts w:ascii="Garamond" w:hAnsi="Garamond"/>
        </w:rPr>
        <w:t xml:space="preserve">ordit në rast se ka siguruar prova të reja që mund ta çojnë </w:t>
      </w:r>
      <w:r w:rsidR="00352B2A">
        <w:rPr>
          <w:rFonts w:ascii="Garamond" w:hAnsi="Garamond"/>
        </w:rPr>
        <w:t>B</w:t>
      </w:r>
      <w:r w:rsidRPr="00C507C2">
        <w:rPr>
          <w:rFonts w:ascii="Garamond" w:hAnsi="Garamond"/>
        </w:rPr>
        <w:t>ordin në marrjen e një vendimi të ndryshëm nga i mëparshmi apo për gabime materiale të konstatuara. Për këtë vendim mund të bëhet ankim në Gjykatën Administrative Tiranë, brenda 30 ditëve kalendarike nga dita e publikimit në Fletoren Zyrtare.</w:t>
      </w:r>
    </w:p>
    <w:p w14:paraId="13FA4EE9" w14:textId="77777777" w:rsidR="000A5D84" w:rsidRPr="00C507C2" w:rsidRDefault="000A5D84" w:rsidP="000A5D84">
      <w:pPr>
        <w:ind w:firstLine="284"/>
        <w:jc w:val="both"/>
        <w:rPr>
          <w:rFonts w:ascii="Garamond" w:hAnsi="Garamond"/>
        </w:rPr>
      </w:pPr>
      <w:r w:rsidRPr="00C507C2">
        <w:rPr>
          <w:rFonts w:ascii="Garamond" w:hAnsi="Garamond"/>
        </w:rPr>
        <w:t>Ky vendim botohet në Fletoren Zyrtare.</w:t>
      </w:r>
    </w:p>
    <w:p w14:paraId="04B1F9E5" w14:textId="77777777" w:rsidR="000A5D84" w:rsidRPr="00C507C2" w:rsidRDefault="000A5D84" w:rsidP="000A5D84">
      <w:pPr>
        <w:ind w:firstLine="284"/>
        <w:jc w:val="both"/>
        <w:rPr>
          <w:rFonts w:ascii="Garamond" w:hAnsi="Garamond"/>
        </w:rPr>
      </w:pPr>
    </w:p>
    <w:p w14:paraId="3ACC70FA" w14:textId="66F30CD2" w:rsidR="000A5D84" w:rsidRPr="00C507C2" w:rsidRDefault="000A5D84" w:rsidP="000A5D84">
      <w:pPr>
        <w:tabs>
          <w:tab w:val="left" w:pos="8100"/>
        </w:tabs>
        <w:ind w:firstLine="284"/>
        <w:jc w:val="right"/>
        <w:rPr>
          <w:rFonts w:ascii="Garamond" w:hAnsi="Garamond"/>
          <w:bCs/>
        </w:rPr>
      </w:pPr>
      <w:r w:rsidRPr="00C507C2">
        <w:rPr>
          <w:rFonts w:ascii="Garamond" w:hAnsi="Garamond"/>
          <w:bCs/>
        </w:rPr>
        <w:t>KRYETAR</w:t>
      </w:r>
    </w:p>
    <w:p w14:paraId="5016F5CB" w14:textId="47DC3BE8" w:rsidR="000A5D84" w:rsidRPr="00C507C2" w:rsidRDefault="000A5D84" w:rsidP="000A5D84">
      <w:pPr>
        <w:tabs>
          <w:tab w:val="left" w:pos="8100"/>
        </w:tabs>
        <w:ind w:firstLine="284"/>
        <w:jc w:val="right"/>
        <w:rPr>
          <w:rFonts w:ascii="Garamond" w:hAnsi="Garamond"/>
          <w:b/>
          <w:bCs/>
        </w:rPr>
      </w:pPr>
      <w:r w:rsidRPr="00C507C2">
        <w:rPr>
          <w:rFonts w:ascii="Garamond" w:hAnsi="Garamond"/>
          <w:b/>
          <w:bCs/>
        </w:rPr>
        <w:t>Petrit Ahmeti</w:t>
      </w:r>
    </w:p>
    <w:p w14:paraId="0CA4A5C8" w14:textId="3B3720EA" w:rsidR="0006375C" w:rsidRPr="00C507C2" w:rsidRDefault="0006375C" w:rsidP="000A5D84">
      <w:pPr>
        <w:tabs>
          <w:tab w:val="left" w:pos="1735"/>
        </w:tabs>
        <w:ind w:firstLine="284"/>
        <w:jc w:val="both"/>
        <w:rPr>
          <w:rFonts w:ascii="Garamond" w:hAnsi="Garamond"/>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096"/>
        <w:gridCol w:w="1022"/>
        <w:gridCol w:w="6943"/>
      </w:tblGrid>
      <w:tr w:rsidR="000918F6" w:rsidRPr="00C507C2" w14:paraId="5A34AA5F" w14:textId="77777777" w:rsidTr="000A5D84">
        <w:trPr>
          <w:cantSplit/>
          <w:trHeight w:val="20"/>
        </w:trPr>
        <w:tc>
          <w:tcPr>
            <w:tcW w:w="5000" w:type="pct"/>
            <w:gridSpan w:val="3"/>
          </w:tcPr>
          <w:p w14:paraId="2728904D" w14:textId="77777777" w:rsidR="000918F6" w:rsidRPr="00C507C2" w:rsidRDefault="000918F6" w:rsidP="000A5D84">
            <w:pPr>
              <w:pStyle w:val="NoSpacing"/>
              <w:rPr>
                <w:rFonts w:ascii="Garamond" w:hAnsi="Garamond"/>
                <w:b/>
                <w:bCs/>
                <w:sz w:val="20"/>
                <w:szCs w:val="20"/>
                <w:lang w:val="sq-AL"/>
              </w:rPr>
            </w:pPr>
            <w:r w:rsidRPr="00C507C2">
              <w:rPr>
                <w:rFonts w:ascii="Garamond" w:hAnsi="Garamond"/>
                <w:b/>
                <w:bCs/>
                <w:sz w:val="20"/>
                <w:szCs w:val="20"/>
                <w:lang w:val="sq-AL"/>
              </w:rPr>
              <w:t>RREGULLAT E TREGUT TË ENERGJISË ELEKTRIKE – KUSHTET E PËRGJITHSHME</w:t>
            </w:r>
          </w:p>
        </w:tc>
      </w:tr>
      <w:tr w:rsidR="000918F6" w:rsidRPr="00C507C2" w14:paraId="1A8FC51E" w14:textId="77777777" w:rsidTr="000A5D84">
        <w:trPr>
          <w:cantSplit/>
          <w:trHeight w:val="20"/>
        </w:trPr>
        <w:tc>
          <w:tcPr>
            <w:tcW w:w="1169" w:type="pct"/>
            <w:gridSpan w:val="2"/>
          </w:tcPr>
          <w:p w14:paraId="3178D488" w14:textId="2FC04892" w:rsidR="000918F6" w:rsidRPr="00C507C2" w:rsidRDefault="000918F6" w:rsidP="000A5D84">
            <w:pPr>
              <w:rPr>
                <w:rFonts w:ascii="Garamond" w:hAnsi="Garamond"/>
                <w:b/>
                <w:bCs/>
                <w:sz w:val="20"/>
                <w:szCs w:val="20"/>
              </w:rPr>
            </w:pPr>
            <w:r w:rsidRPr="00C507C2">
              <w:rPr>
                <w:rFonts w:ascii="Garamond" w:hAnsi="Garamond"/>
                <w:b/>
                <w:bCs/>
                <w:sz w:val="20"/>
                <w:szCs w:val="20"/>
              </w:rPr>
              <w:t xml:space="preserve">Seksionet, </w:t>
            </w:r>
            <w:r w:rsidR="00664B32" w:rsidRPr="00C507C2">
              <w:rPr>
                <w:rFonts w:ascii="Garamond" w:hAnsi="Garamond"/>
                <w:b/>
                <w:bCs/>
                <w:sz w:val="20"/>
                <w:szCs w:val="20"/>
              </w:rPr>
              <w:t>paragrafët, nënparagrafët</w:t>
            </w:r>
          </w:p>
        </w:tc>
        <w:tc>
          <w:tcPr>
            <w:tcW w:w="3831" w:type="pct"/>
            <w:shd w:val="clear" w:color="auto" w:fill="auto"/>
          </w:tcPr>
          <w:p w14:paraId="037E2CF7" w14:textId="4D035F9A" w:rsidR="000918F6" w:rsidRPr="00C507C2" w:rsidRDefault="000918F6" w:rsidP="000A5D84">
            <w:pPr>
              <w:rPr>
                <w:rFonts w:ascii="Garamond" w:hAnsi="Garamond"/>
                <w:b/>
                <w:bCs/>
                <w:sz w:val="20"/>
                <w:szCs w:val="20"/>
              </w:rPr>
            </w:pPr>
            <w:r w:rsidRPr="00C507C2">
              <w:rPr>
                <w:rFonts w:ascii="Garamond" w:hAnsi="Garamond"/>
                <w:b/>
                <w:bCs/>
                <w:sz w:val="20"/>
                <w:szCs w:val="20"/>
              </w:rPr>
              <w:t>Përshkrimi</w:t>
            </w:r>
          </w:p>
        </w:tc>
      </w:tr>
      <w:tr w:rsidR="000918F6" w:rsidRPr="00C507C2" w14:paraId="4A09013B" w14:textId="77777777" w:rsidTr="000A5D84">
        <w:trPr>
          <w:cantSplit/>
          <w:trHeight w:val="20"/>
        </w:trPr>
        <w:tc>
          <w:tcPr>
            <w:tcW w:w="605" w:type="pct"/>
            <w:tcBorders>
              <w:bottom w:val="dotted" w:sz="4" w:space="0" w:color="auto"/>
            </w:tcBorders>
          </w:tcPr>
          <w:p w14:paraId="1889CB05" w14:textId="77777777" w:rsidR="000918F6" w:rsidRPr="00C507C2" w:rsidRDefault="000918F6" w:rsidP="000A5D84">
            <w:pPr>
              <w:rPr>
                <w:rFonts w:ascii="Garamond" w:hAnsi="Garamond"/>
                <w:i/>
                <w:iCs/>
                <w:sz w:val="20"/>
                <w:szCs w:val="20"/>
              </w:rPr>
            </w:pPr>
            <w:r w:rsidRPr="00C507C2">
              <w:rPr>
                <w:rFonts w:ascii="Garamond" w:hAnsi="Garamond"/>
                <w:i/>
                <w:iCs/>
                <w:sz w:val="20"/>
                <w:szCs w:val="20"/>
              </w:rPr>
              <w:t>është</w:t>
            </w:r>
          </w:p>
        </w:tc>
        <w:tc>
          <w:tcPr>
            <w:tcW w:w="564" w:type="pct"/>
            <w:vMerge w:val="restart"/>
            <w:shd w:val="clear" w:color="auto" w:fill="auto"/>
          </w:tcPr>
          <w:p w14:paraId="793E3E5A" w14:textId="15776805" w:rsidR="000918F6" w:rsidRPr="00C507C2" w:rsidRDefault="000918F6" w:rsidP="000A5D84">
            <w:pPr>
              <w:rPr>
                <w:rFonts w:ascii="Garamond" w:hAnsi="Garamond"/>
                <w:b/>
                <w:bCs/>
                <w:sz w:val="20"/>
                <w:szCs w:val="20"/>
              </w:rPr>
            </w:pPr>
            <w:r w:rsidRPr="00C507C2">
              <w:rPr>
                <w:rFonts w:ascii="Garamond" w:hAnsi="Garamond"/>
                <w:b/>
                <w:bCs/>
                <w:sz w:val="20"/>
                <w:szCs w:val="20"/>
              </w:rPr>
              <w:t>C.2.2.1</w:t>
            </w:r>
          </w:p>
        </w:tc>
        <w:tc>
          <w:tcPr>
            <w:tcW w:w="3831" w:type="pct"/>
            <w:tcBorders>
              <w:bottom w:val="dashSmallGap" w:sz="4" w:space="0" w:color="auto"/>
            </w:tcBorders>
            <w:shd w:val="clear" w:color="auto" w:fill="auto"/>
          </w:tcPr>
          <w:p w14:paraId="63EB0418" w14:textId="783EA915" w:rsidR="000918F6" w:rsidRPr="00C507C2" w:rsidRDefault="000918F6" w:rsidP="000A5D84">
            <w:pPr>
              <w:rPr>
                <w:rFonts w:ascii="Garamond" w:hAnsi="Garamond"/>
                <w:sz w:val="20"/>
                <w:szCs w:val="20"/>
              </w:rPr>
            </w:pPr>
            <w:r w:rsidRPr="00C507C2">
              <w:rPr>
                <w:rFonts w:ascii="Garamond" w:hAnsi="Garamond"/>
                <w:sz w:val="20"/>
                <w:szCs w:val="20"/>
              </w:rPr>
              <w:t xml:space="preserve">Anëtari i Bursës do të jetë në kushtet </w:t>
            </w:r>
            <w:r w:rsidR="00D866ED" w:rsidRPr="00C507C2">
              <w:rPr>
                <w:rFonts w:ascii="Garamond" w:hAnsi="Garamond"/>
                <w:sz w:val="20"/>
                <w:szCs w:val="20"/>
              </w:rPr>
              <w:t xml:space="preserve">e mospërmbushjes së detyrimeve </w:t>
            </w:r>
            <w:r w:rsidRPr="00C507C2">
              <w:rPr>
                <w:rFonts w:ascii="Garamond" w:hAnsi="Garamond"/>
                <w:sz w:val="20"/>
                <w:szCs w:val="20"/>
              </w:rPr>
              <w:t xml:space="preserve">kur është në shkelje të ndonjërës nga dispozitat e këtyre Rregullave të Tregut të Energjisë Elektrike, </w:t>
            </w:r>
            <w:r w:rsidR="00D866ED" w:rsidRPr="00C507C2">
              <w:rPr>
                <w:rFonts w:ascii="Garamond" w:hAnsi="Garamond"/>
                <w:sz w:val="20"/>
                <w:szCs w:val="20"/>
              </w:rPr>
              <w:t xml:space="preserve">procedurave </w:t>
            </w:r>
            <w:r w:rsidRPr="00C507C2">
              <w:rPr>
                <w:rFonts w:ascii="Garamond" w:hAnsi="Garamond"/>
                <w:sz w:val="20"/>
                <w:szCs w:val="20"/>
              </w:rPr>
              <w:t xml:space="preserve">ose Marrëveshjes për Anëtarësim në Bursë dhe përfshin pa kufizim dështimin për të paguar ose shkakun e mospagimit të një shume parash ose shkeljen e një ose më shumë dispozitave </w:t>
            </w:r>
            <w:r w:rsidR="00D866ED" w:rsidRPr="00C507C2">
              <w:rPr>
                <w:rFonts w:ascii="Garamond" w:hAnsi="Garamond"/>
                <w:sz w:val="20"/>
                <w:szCs w:val="20"/>
              </w:rPr>
              <w:t xml:space="preserve">të sjelljes në kapitullin </w:t>
            </w:r>
            <w:r w:rsidRPr="00C507C2">
              <w:rPr>
                <w:rFonts w:ascii="Garamond" w:hAnsi="Garamond"/>
                <w:sz w:val="20"/>
                <w:szCs w:val="20"/>
              </w:rPr>
              <w:t>D.</w:t>
            </w:r>
          </w:p>
        </w:tc>
      </w:tr>
      <w:tr w:rsidR="000918F6" w:rsidRPr="00C507C2" w14:paraId="5F6791CE" w14:textId="77777777" w:rsidTr="000A5D84">
        <w:trPr>
          <w:cantSplit/>
          <w:trHeight w:val="20"/>
        </w:trPr>
        <w:tc>
          <w:tcPr>
            <w:tcW w:w="605" w:type="pct"/>
            <w:tcBorders>
              <w:top w:val="dotted" w:sz="4" w:space="0" w:color="auto"/>
              <w:bottom w:val="dotted" w:sz="4" w:space="0" w:color="auto"/>
            </w:tcBorders>
          </w:tcPr>
          <w:p w14:paraId="56811F94" w14:textId="77777777" w:rsidR="000918F6" w:rsidRPr="00C507C2" w:rsidRDefault="000918F6" w:rsidP="000A5D84">
            <w:pPr>
              <w:rPr>
                <w:rFonts w:ascii="Garamond" w:hAnsi="Garamond"/>
                <w:i/>
                <w:iCs/>
                <w:sz w:val="20"/>
                <w:szCs w:val="20"/>
              </w:rPr>
            </w:pPr>
            <w:r w:rsidRPr="00C507C2">
              <w:rPr>
                <w:rFonts w:ascii="Garamond" w:hAnsi="Garamond"/>
                <w:i/>
                <w:iCs/>
                <w:sz w:val="20"/>
                <w:szCs w:val="20"/>
              </w:rPr>
              <w:t>bëhet</w:t>
            </w:r>
          </w:p>
        </w:tc>
        <w:tc>
          <w:tcPr>
            <w:tcW w:w="564" w:type="pct"/>
            <w:vMerge/>
            <w:tcBorders>
              <w:bottom w:val="dotted" w:sz="4" w:space="0" w:color="auto"/>
            </w:tcBorders>
            <w:shd w:val="clear" w:color="auto" w:fill="auto"/>
          </w:tcPr>
          <w:p w14:paraId="32A5673A" w14:textId="77777777" w:rsidR="000918F6" w:rsidRPr="00C507C2" w:rsidRDefault="000918F6" w:rsidP="000A5D84">
            <w:pPr>
              <w:rPr>
                <w:rFonts w:ascii="Garamond" w:hAnsi="Garamond"/>
                <w:b/>
                <w:bCs/>
                <w:sz w:val="20"/>
                <w:szCs w:val="20"/>
              </w:rPr>
            </w:pPr>
          </w:p>
        </w:tc>
        <w:tc>
          <w:tcPr>
            <w:tcW w:w="3831" w:type="pct"/>
            <w:tcBorders>
              <w:top w:val="dashSmallGap" w:sz="4" w:space="0" w:color="auto"/>
              <w:bottom w:val="dotted" w:sz="4" w:space="0" w:color="auto"/>
            </w:tcBorders>
            <w:shd w:val="clear" w:color="auto" w:fill="auto"/>
          </w:tcPr>
          <w:p w14:paraId="0E75FC95" w14:textId="2661C047" w:rsidR="000918F6" w:rsidRPr="00C507C2" w:rsidRDefault="000918F6" w:rsidP="000A5D84">
            <w:pPr>
              <w:rPr>
                <w:rFonts w:ascii="Garamond" w:hAnsi="Garamond"/>
                <w:sz w:val="20"/>
                <w:szCs w:val="20"/>
              </w:rPr>
            </w:pPr>
            <w:r w:rsidRPr="00C507C2">
              <w:rPr>
                <w:rFonts w:ascii="Garamond" w:hAnsi="Garamond"/>
                <w:sz w:val="20"/>
                <w:szCs w:val="20"/>
              </w:rPr>
              <w:t xml:space="preserve">Anëtari i Bursës do të jetë në kushtet e </w:t>
            </w:r>
            <w:r w:rsidR="00D866ED" w:rsidRPr="00C507C2">
              <w:rPr>
                <w:rFonts w:ascii="Garamond" w:hAnsi="Garamond"/>
                <w:sz w:val="20"/>
                <w:szCs w:val="20"/>
              </w:rPr>
              <w:t xml:space="preserve">mospërmbushjes së detyrimeve </w:t>
            </w:r>
            <w:r w:rsidRPr="00C507C2">
              <w:rPr>
                <w:rFonts w:ascii="Garamond" w:hAnsi="Garamond"/>
                <w:sz w:val="20"/>
                <w:szCs w:val="20"/>
              </w:rPr>
              <w:t xml:space="preserve">kur është në shkelje të ndonjërës nga dispozitat e këtyre Rregullave të Tregut të Energjisë Elektrike, </w:t>
            </w:r>
            <w:r w:rsidR="00D866ED" w:rsidRPr="00C507C2">
              <w:rPr>
                <w:rFonts w:ascii="Garamond" w:hAnsi="Garamond"/>
                <w:sz w:val="20"/>
                <w:szCs w:val="20"/>
              </w:rPr>
              <w:t xml:space="preserve">procedurave </w:t>
            </w:r>
            <w:r w:rsidRPr="00C507C2">
              <w:rPr>
                <w:rFonts w:ascii="Garamond" w:hAnsi="Garamond"/>
                <w:sz w:val="20"/>
                <w:szCs w:val="20"/>
              </w:rPr>
              <w:t xml:space="preserve">ose Marrëveshjes për Anëtarësim në Bursë dhe përfshin pa kufizim dështimin për të paguar ose mospagimit e një shume parash te </w:t>
            </w:r>
            <w:r w:rsidR="00D866ED" w:rsidRPr="00C507C2">
              <w:rPr>
                <w:rFonts w:ascii="Garamond" w:hAnsi="Garamond"/>
                <w:sz w:val="20"/>
                <w:szCs w:val="20"/>
              </w:rPr>
              <w:t xml:space="preserve">personat </w:t>
            </w:r>
            <w:r w:rsidRPr="00C507C2">
              <w:rPr>
                <w:rFonts w:ascii="Garamond" w:hAnsi="Garamond"/>
                <w:sz w:val="20"/>
                <w:szCs w:val="20"/>
              </w:rPr>
              <w:t xml:space="preserve">për t’u </w:t>
            </w:r>
            <w:r w:rsidR="00D866ED" w:rsidRPr="00C507C2">
              <w:rPr>
                <w:rFonts w:ascii="Garamond" w:hAnsi="Garamond"/>
                <w:sz w:val="20"/>
                <w:szCs w:val="20"/>
              </w:rPr>
              <w:t xml:space="preserve">dëmshpërblyer </w:t>
            </w:r>
            <w:r w:rsidRPr="00C507C2">
              <w:rPr>
                <w:rFonts w:ascii="Garamond" w:hAnsi="Garamond"/>
                <w:sz w:val="20"/>
                <w:szCs w:val="20"/>
              </w:rPr>
              <w:t xml:space="preserve">sipas parashikimeve të seksionit G.3.2 ose shkeljen e një ose më shumë dispozitave </w:t>
            </w:r>
            <w:r w:rsidR="00D866ED" w:rsidRPr="00C507C2">
              <w:rPr>
                <w:rFonts w:ascii="Garamond" w:hAnsi="Garamond"/>
                <w:sz w:val="20"/>
                <w:szCs w:val="20"/>
              </w:rPr>
              <w:t xml:space="preserve">të sjelljes në kapitullin </w:t>
            </w:r>
            <w:r w:rsidRPr="00C507C2">
              <w:rPr>
                <w:rFonts w:ascii="Garamond" w:hAnsi="Garamond"/>
                <w:sz w:val="20"/>
                <w:szCs w:val="20"/>
              </w:rPr>
              <w:t>D.</w:t>
            </w:r>
          </w:p>
        </w:tc>
      </w:tr>
      <w:tr w:rsidR="000918F6" w:rsidRPr="00C507C2" w14:paraId="2F2E5A37" w14:textId="77777777" w:rsidTr="000A5D84">
        <w:trPr>
          <w:cantSplit/>
          <w:trHeight w:val="20"/>
        </w:trPr>
        <w:tc>
          <w:tcPr>
            <w:tcW w:w="605" w:type="pct"/>
          </w:tcPr>
          <w:p w14:paraId="23517616" w14:textId="77777777" w:rsidR="000918F6" w:rsidRPr="00C507C2" w:rsidRDefault="000918F6" w:rsidP="000A5D84">
            <w:pPr>
              <w:rPr>
                <w:rFonts w:ascii="Garamond" w:hAnsi="Garamond"/>
                <w:i/>
                <w:iCs/>
                <w:sz w:val="20"/>
                <w:szCs w:val="20"/>
              </w:rPr>
            </w:pPr>
            <w:r w:rsidRPr="00C507C2">
              <w:rPr>
                <w:rFonts w:ascii="Garamond" w:hAnsi="Garamond"/>
                <w:i/>
                <w:iCs/>
                <w:sz w:val="20"/>
                <w:szCs w:val="20"/>
              </w:rPr>
              <w:t>është</w:t>
            </w:r>
          </w:p>
        </w:tc>
        <w:tc>
          <w:tcPr>
            <w:tcW w:w="564" w:type="pct"/>
            <w:vMerge w:val="restart"/>
            <w:shd w:val="clear" w:color="auto" w:fill="auto"/>
          </w:tcPr>
          <w:p w14:paraId="072BF333" w14:textId="77777777" w:rsidR="000918F6" w:rsidRPr="00C507C2" w:rsidRDefault="000918F6" w:rsidP="000A5D84">
            <w:pPr>
              <w:rPr>
                <w:rFonts w:ascii="Garamond" w:hAnsi="Garamond"/>
                <w:b/>
                <w:bCs/>
                <w:sz w:val="20"/>
                <w:szCs w:val="20"/>
              </w:rPr>
            </w:pPr>
            <w:r w:rsidRPr="00C507C2">
              <w:rPr>
                <w:rFonts w:ascii="Garamond" w:hAnsi="Garamond"/>
                <w:b/>
                <w:bCs/>
                <w:sz w:val="20"/>
                <w:szCs w:val="20"/>
              </w:rPr>
              <w:t>E.2.3.2</w:t>
            </w:r>
          </w:p>
        </w:tc>
        <w:tc>
          <w:tcPr>
            <w:tcW w:w="3831" w:type="pct"/>
            <w:tcBorders>
              <w:bottom w:val="dashSmallGap" w:sz="4" w:space="0" w:color="auto"/>
            </w:tcBorders>
            <w:shd w:val="clear" w:color="auto" w:fill="auto"/>
          </w:tcPr>
          <w:p w14:paraId="3C1DB0C3" w14:textId="55907914" w:rsidR="000918F6" w:rsidRPr="00C507C2" w:rsidRDefault="000918F6" w:rsidP="000A5D84">
            <w:pPr>
              <w:rPr>
                <w:rFonts w:ascii="Garamond" w:hAnsi="Garamond"/>
                <w:sz w:val="20"/>
                <w:szCs w:val="20"/>
              </w:rPr>
            </w:pPr>
            <w:r w:rsidRPr="00C507C2">
              <w:rPr>
                <w:rFonts w:ascii="Garamond" w:hAnsi="Garamond"/>
                <w:sz w:val="20"/>
                <w:szCs w:val="20"/>
              </w:rPr>
              <w:t xml:space="preserve">Urdhërporositë e dërguara në ALPEX nga </w:t>
            </w:r>
            <w:r w:rsidR="00D866ED" w:rsidRPr="00C507C2">
              <w:rPr>
                <w:rFonts w:ascii="Garamond" w:hAnsi="Garamond"/>
                <w:sz w:val="20"/>
                <w:szCs w:val="20"/>
              </w:rPr>
              <w:t xml:space="preserve">anëtarët </w:t>
            </w:r>
            <w:r w:rsidRPr="00C507C2">
              <w:rPr>
                <w:rFonts w:ascii="Garamond" w:hAnsi="Garamond"/>
                <w:sz w:val="20"/>
                <w:szCs w:val="20"/>
              </w:rPr>
              <w:t xml:space="preserve">e Bursës duhet të jenë në përputhje me të gjitha kërkesat në fuqi të përcaktuara në </w:t>
            </w:r>
            <w:r w:rsidR="00D866ED" w:rsidRPr="00C507C2">
              <w:rPr>
                <w:rFonts w:ascii="Garamond" w:hAnsi="Garamond"/>
                <w:sz w:val="20"/>
                <w:szCs w:val="20"/>
              </w:rPr>
              <w:t xml:space="preserve">procedurat </w:t>
            </w:r>
            <w:r w:rsidRPr="00C507C2">
              <w:rPr>
                <w:rFonts w:ascii="Garamond" w:hAnsi="Garamond"/>
                <w:sz w:val="20"/>
                <w:szCs w:val="20"/>
              </w:rPr>
              <w:t>dhe të përfshijnë të paktën informacionin e mëposhtëm:</w:t>
            </w:r>
          </w:p>
          <w:p w14:paraId="5A12FC62" w14:textId="0378BC2C" w:rsidR="000918F6" w:rsidRPr="00C507C2" w:rsidRDefault="000918F6" w:rsidP="000A5D84">
            <w:pPr>
              <w:pStyle w:val="ListParagraph"/>
              <w:numPr>
                <w:ilvl w:val="0"/>
                <w:numId w:val="11"/>
              </w:numPr>
              <w:ind w:left="0" w:firstLine="0"/>
              <w:contextualSpacing/>
              <w:rPr>
                <w:rFonts w:ascii="Garamond" w:hAnsi="Garamond"/>
                <w:sz w:val="20"/>
                <w:szCs w:val="20"/>
              </w:rPr>
            </w:pPr>
            <w:r w:rsidRPr="00C507C2">
              <w:rPr>
                <w:rFonts w:ascii="Garamond" w:hAnsi="Garamond"/>
                <w:sz w:val="20"/>
                <w:szCs w:val="20"/>
              </w:rPr>
              <w:t xml:space="preserve">Identifikimin e </w:t>
            </w:r>
            <w:r w:rsidR="00A30851">
              <w:rPr>
                <w:rFonts w:ascii="Garamond" w:hAnsi="Garamond"/>
                <w:sz w:val="20"/>
                <w:szCs w:val="20"/>
              </w:rPr>
              <w:t>a</w:t>
            </w:r>
            <w:r w:rsidRPr="00C507C2">
              <w:rPr>
                <w:rFonts w:ascii="Garamond" w:hAnsi="Garamond"/>
                <w:sz w:val="20"/>
                <w:szCs w:val="20"/>
              </w:rPr>
              <w:t>nëtarit të Bursës;</w:t>
            </w:r>
          </w:p>
          <w:p w14:paraId="256929C0" w14:textId="673BB704" w:rsidR="000918F6" w:rsidRPr="00C507C2" w:rsidRDefault="000918F6" w:rsidP="000A5D84">
            <w:pPr>
              <w:pStyle w:val="ListParagraph"/>
              <w:numPr>
                <w:ilvl w:val="0"/>
                <w:numId w:val="11"/>
              </w:numPr>
              <w:ind w:left="0" w:firstLine="0"/>
              <w:contextualSpacing/>
              <w:rPr>
                <w:rFonts w:ascii="Garamond" w:hAnsi="Garamond"/>
                <w:sz w:val="20"/>
                <w:szCs w:val="20"/>
              </w:rPr>
            </w:pPr>
            <w:r w:rsidRPr="00C507C2">
              <w:rPr>
                <w:rFonts w:ascii="Garamond" w:hAnsi="Garamond"/>
                <w:sz w:val="20"/>
                <w:szCs w:val="20"/>
              </w:rPr>
              <w:t xml:space="preserve">Segmentin e </w:t>
            </w:r>
            <w:r w:rsidR="00A30851">
              <w:rPr>
                <w:rFonts w:ascii="Garamond" w:hAnsi="Garamond"/>
                <w:sz w:val="20"/>
                <w:szCs w:val="20"/>
              </w:rPr>
              <w:t>t</w:t>
            </w:r>
            <w:r w:rsidRPr="00C507C2">
              <w:rPr>
                <w:rFonts w:ascii="Garamond" w:hAnsi="Garamond"/>
                <w:sz w:val="20"/>
                <w:szCs w:val="20"/>
              </w:rPr>
              <w:t xml:space="preserve">regut të cilit i referohet </w:t>
            </w:r>
            <w:r w:rsidR="00D866ED" w:rsidRPr="00C507C2">
              <w:rPr>
                <w:rFonts w:ascii="Garamond" w:hAnsi="Garamond"/>
                <w:sz w:val="20"/>
                <w:szCs w:val="20"/>
              </w:rPr>
              <w:t>urdhërporosia</w:t>
            </w:r>
            <w:r w:rsidRPr="00C507C2">
              <w:rPr>
                <w:rFonts w:ascii="Garamond" w:hAnsi="Garamond"/>
                <w:sz w:val="20"/>
                <w:szCs w:val="20"/>
              </w:rPr>
              <w:t>;</w:t>
            </w:r>
          </w:p>
          <w:p w14:paraId="4E735EAD" w14:textId="71122E1A" w:rsidR="000918F6" w:rsidRPr="00C507C2" w:rsidRDefault="000918F6" w:rsidP="000A5D84">
            <w:pPr>
              <w:pStyle w:val="ListParagraph"/>
              <w:numPr>
                <w:ilvl w:val="0"/>
                <w:numId w:val="11"/>
              </w:numPr>
              <w:ind w:left="0" w:firstLine="0"/>
              <w:contextualSpacing/>
              <w:rPr>
                <w:rFonts w:ascii="Garamond" w:hAnsi="Garamond"/>
                <w:sz w:val="20"/>
                <w:szCs w:val="20"/>
              </w:rPr>
            </w:pPr>
            <w:r w:rsidRPr="00C507C2">
              <w:rPr>
                <w:rFonts w:ascii="Garamond" w:hAnsi="Garamond"/>
                <w:sz w:val="20"/>
                <w:szCs w:val="20"/>
              </w:rPr>
              <w:t xml:space="preserve">Portofoli me të cilën lidhet </w:t>
            </w:r>
            <w:r w:rsidR="00D866ED" w:rsidRPr="00C507C2">
              <w:rPr>
                <w:rFonts w:ascii="Garamond" w:hAnsi="Garamond"/>
                <w:sz w:val="20"/>
                <w:szCs w:val="20"/>
              </w:rPr>
              <w:t>urdhërporosia</w:t>
            </w:r>
            <w:r w:rsidRPr="00C507C2">
              <w:rPr>
                <w:rFonts w:ascii="Garamond" w:hAnsi="Garamond"/>
                <w:sz w:val="20"/>
                <w:szCs w:val="20"/>
              </w:rPr>
              <w:t>;</w:t>
            </w:r>
          </w:p>
          <w:p w14:paraId="3B03E7F8" w14:textId="68DD9716" w:rsidR="000918F6" w:rsidRPr="00C507C2" w:rsidRDefault="000918F6" w:rsidP="000A5D84">
            <w:pPr>
              <w:pStyle w:val="ListParagraph"/>
              <w:numPr>
                <w:ilvl w:val="0"/>
                <w:numId w:val="11"/>
              </w:numPr>
              <w:ind w:left="0" w:firstLine="0"/>
              <w:contextualSpacing/>
              <w:rPr>
                <w:rFonts w:ascii="Garamond" w:hAnsi="Garamond"/>
                <w:sz w:val="20"/>
                <w:szCs w:val="20"/>
              </w:rPr>
            </w:pPr>
            <w:r w:rsidRPr="00C507C2">
              <w:rPr>
                <w:rFonts w:ascii="Garamond" w:hAnsi="Garamond"/>
                <w:sz w:val="20"/>
                <w:szCs w:val="20"/>
              </w:rPr>
              <w:t xml:space="preserve">Njësia </w:t>
            </w:r>
            <w:r w:rsidR="00D866ED" w:rsidRPr="00C507C2">
              <w:rPr>
                <w:rFonts w:ascii="Garamond" w:hAnsi="Garamond"/>
                <w:sz w:val="20"/>
                <w:szCs w:val="20"/>
              </w:rPr>
              <w:t>kohore e tregut për të cilën aplikohet urdhërporosia</w:t>
            </w:r>
            <w:r w:rsidRPr="00C507C2">
              <w:rPr>
                <w:rFonts w:ascii="Garamond" w:hAnsi="Garamond"/>
                <w:sz w:val="20"/>
                <w:szCs w:val="20"/>
              </w:rPr>
              <w:t>;</w:t>
            </w:r>
          </w:p>
          <w:p w14:paraId="1FE6D5C2" w14:textId="77320561" w:rsidR="000918F6" w:rsidRPr="00C507C2" w:rsidRDefault="000918F6" w:rsidP="000A5D84">
            <w:pPr>
              <w:pStyle w:val="ListParagraph"/>
              <w:numPr>
                <w:ilvl w:val="0"/>
                <w:numId w:val="11"/>
              </w:numPr>
              <w:ind w:left="0" w:firstLine="0"/>
              <w:contextualSpacing/>
              <w:rPr>
                <w:rFonts w:ascii="Garamond" w:hAnsi="Garamond"/>
                <w:sz w:val="20"/>
                <w:szCs w:val="20"/>
              </w:rPr>
            </w:pPr>
            <w:r w:rsidRPr="00C507C2">
              <w:rPr>
                <w:rFonts w:ascii="Garamond" w:hAnsi="Garamond"/>
                <w:sz w:val="20"/>
                <w:szCs w:val="20"/>
              </w:rPr>
              <w:t xml:space="preserve">Sasia ose sasitë e </w:t>
            </w:r>
            <w:r w:rsidR="00D866ED" w:rsidRPr="00C507C2">
              <w:rPr>
                <w:rFonts w:ascii="Garamond" w:hAnsi="Garamond"/>
                <w:sz w:val="20"/>
                <w:szCs w:val="20"/>
              </w:rPr>
              <w:t>urdhërporosisë</w:t>
            </w:r>
            <w:r w:rsidRPr="00C507C2">
              <w:rPr>
                <w:rFonts w:ascii="Garamond" w:hAnsi="Garamond"/>
                <w:sz w:val="20"/>
                <w:szCs w:val="20"/>
              </w:rPr>
              <w:t>;</w:t>
            </w:r>
          </w:p>
          <w:p w14:paraId="75A343F2" w14:textId="6E97F9EF" w:rsidR="000918F6" w:rsidRPr="00C507C2" w:rsidRDefault="000918F6" w:rsidP="000A5D84">
            <w:pPr>
              <w:pStyle w:val="ListParagraph"/>
              <w:numPr>
                <w:ilvl w:val="0"/>
                <w:numId w:val="11"/>
              </w:numPr>
              <w:ind w:left="0" w:firstLine="0"/>
              <w:contextualSpacing/>
              <w:rPr>
                <w:rFonts w:ascii="Garamond" w:hAnsi="Garamond"/>
                <w:sz w:val="20"/>
                <w:szCs w:val="20"/>
              </w:rPr>
            </w:pPr>
            <w:r w:rsidRPr="00C507C2">
              <w:rPr>
                <w:rFonts w:ascii="Garamond" w:hAnsi="Garamond"/>
                <w:sz w:val="20"/>
                <w:szCs w:val="20"/>
              </w:rPr>
              <w:t>Kufizimet e ekzekutimit nëse ka; dhe</w:t>
            </w:r>
          </w:p>
          <w:p w14:paraId="13729E44" w14:textId="4AFB00E5" w:rsidR="000918F6" w:rsidRPr="00C507C2" w:rsidRDefault="000918F6" w:rsidP="000A5D84">
            <w:pPr>
              <w:pStyle w:val="ListParagraph"/>
              <w:numPr>
                <w:ilvl w:val="0"/>
                <w:numId w:val="11"/>
              </w:numPr>
              <w:ind w:left="0" w:firstLine="0"/>
              <w:contextualSpacing/>
              <w:rPr>
                <w:rFonts w:ascii="Garamond" w:hAnsi="Garamond"/>
                <w:sz w:val="20"/>
                <w:szCs w:val="20"/>
              </w:rPr>
            </w:pPr>
            <w:r w:rsidRPr="00C507C2">
              <w:rPr>
                <w:rFonts w:ascii="Garamond" w:hAnsi="Garamond"/>
                <w:sz w:val="20"/>
                <w:szCs w:val="20"/>
              </w:rPr>
              <w:t xml:space="preserve">nëse </w:t>
            </w:r>
            <w:r w:rsidR="00D866ED" w:rsidRPr="00C507C2">
              <w:rPr>
                <w:rFonts w:ascii="Garamond" w:hAnsi="Garamond"/>
                <w:sz w:val="20"/>
                <w:szCs w:val="20"/>
              </w:rPr>
              <w:t>urdhërporosia është një urdhërporosi blerjeje ose shitjeje</w:t>
            </w:r>
            <w:r w:rsidRPr="00C507C2">
              <w:rPr>
                <w:rFonts w:ascii="Garamond" w:hAnsi="Garamond"/>
                <w:sz w:val="20"/>
                <w:szCs w:val="20"/>
              </w:rPr>
              <w:t>.</w:t>
            </w:r>
          </w:p>
        </w:tc>
      </w:tr>
      <w:tr w:rsidR="000918F6" w:rsidRPr="00C507C2" w14:paraId="7CA456DA" w14:textId="77777777" w:rsidTr="000A5D84">
        <w:trPr>
          <w:cantSplit/>
          <w:trHeight w:val="20"/>
        </w:trPr>
        <w:tc>
          <w:tcPr>
            <w:tcW w:w="605" w:type="pct"/>
            <w:tcBorders>
              <w:bottom w:val="dotted" w:sz="4" w:space="0" w:color="auto"/>
            </w:tcBorders>
          </w:tcPr>
          <w:p w14:paraId="2047BCB6" w14:textId="77777777" w:rsidR="000918F6" w:rsidRPr="00C507C2" w:rsidRDefault="000918F6" w:rsidP="000A5D84">
            <w:pPr>
              <w:rPr>
                <w:rFonts w:ascii="Garamond" w:hAnsi="Garamond"/>
                <w:i/>
                <w:iCs/>
                <w:sz w:val="20"/>
                <w:szCs w:val="20"/>
              </w:rPr>
            </w:pPr>
            <w:r w:rsidRPr="00C507C2">
              <w:rPr>
                <w:rFonts w:ascii="Garamond" w:hAnsi="Garamond"/>
                <w:i/>
                <w:iCs/>
                <w:sz w:val="20"/>
                <w:szCs w:val="20"/>
              </w:rPr>
              <w:lastRenderedPageBreak/>
              <w:t>bëhet</w:t>
            </w:r>
          </w:p>
        </w:tc>
        <w:tc>
          <w:tcPr>
            <w:tcW w:w="564" w:type="pct"/>
            <w:vMerge/>
            <w:tcBorders>
              <w:bottom w:val="dotted" w:sz="4" w:space="0" w:color="auto"/>
            </w:tcBorders>
            <w:shd w:val="clear" w:color="auto" w:fill="auto"/>
          </w:tcPr>
          <w:p w14:paraId="7B1F4597" w14:textId="77777777" w:rsidR="000918F6" w:rsidRPr="00C507C2" w:rsidRDefault="000918F6" w:rsidP="000A5D84">
            <w:pPr>
              <w:rPr>
                <w:rFonts w:ascii="Garamond" w:hAnsi="Garamond"/>
                <w:b/>
                <w:bCs/>
                <w:sz w:val="20"/>
                <w:szCs w:val="20"/>
              </w:rPr>
            </w:pPr>
          </w:p>
        </w:tc>
        <w:tc>
          <w:tcPr>
            <w:tcW w:w="3831" w:type="pct"/>
            <w:tcBorders>
              <w:top w:val="dashSmallGap" w:sz="4" w:space="0" w:color="auto"/>
              <w:bottom w:val="dotted" w:sz="4" w:space="0" w:color="auto"/>
            </w:tcBorders>
            <w:shd w:val="clear" w:color="auto" w:fill="auto"/>
          </w:tcPr>
          <w:p w14:paraId="79BDA9E3" w14:textId="4683E429" w:rsidR="000918F6" w:rsidRPr="00C507C2" w:rsidRDefault="000918F6" w:rsidP="000A5D84">
            <w:pPr>
              <w:rPr>
                <w:rFonts w:ascii="Garamond" w:hAnsi="Garamond"/>
                <w:sz w:val="20"/>
                <w:szCs w:val="20"/>
              </w:rPr>
            </w:pPr>
            <w:r w:rsidRPr="00C507C2">
              <w:rPr>
                <w:rFonts w:ascii="Garamond" w:hAnsi="Garamond"/>
                <w:sz w:val="20"/>
                <w:szCs w:val="20"/>
              </w:rPr>
              <w:t xml:space="preserve">Urdhërporositë e dërguara në ALPEX nga </w:t>
            </w:r>
            <w:r w:rsidR="00A30851" w:rsidRPr="00C507C2">
              <w:rPr>
                <w:rFonts w:ascii="Garamond" w:hAnsi="Garamond"/>
                <w:sz w:val="20"/>
                <w:szCs w:val="20"/>
              </w:rPr>
              <w:t xml:space="preserve">anëtarët </w:t>
            </w:r>
            <w:r w:rsidRPr="00C507C2">
              <w:rPr>
                <w:rFonts w:ascii="Garamond" w:hAnsi="Garamond"/>
                <w:sz w:val="20"/>
                <w:szCs w:val="20"/>
              </w:rPr>
              <w:t xml:space="preserve">e Bursës duhet të jenë në përputhje me të gjitha kërkesat në fuqi të përcaktuara në </w:t>
            </w:r>
            <w:r w:rsidR="00A30851" w:rsidRPr="00C507C2">
              <w:rPr>
                <w:rFonts w:ascii="Garamond" w:hAnsi="Garamond"/>
                <w:sz w:val="20"/>
                <w:szCs w:val="20"/>
              </w:rPr>
              <w:t xml:space="preserve">procedurat </w:t>
            </w:r>
            <w:r w:rsidRPr="00C507C2">
              <w:rPr>
                <w:rFonts w:ascii="Garamond" w:hAnsi="Garamond"/>
                <w:sz w:val="20"/>
                <w:szCs w:val="20"/>
              </w:rPr>
              <w:t>dhe të përfshijnë të paktën informacionin e mëposhtëm:</w:t>
            </w:r>
          </w:p>
          <w:p w14:paraId="7C2B695D" w14:textId="0FE3F1E0" w:rsidR="000918F6" w:rsidRPr="00C507C2" w:rsidRDefault="000918F6" w:rsidP="000A5D84">
            <w:pPr>
              <w:pStyle w:val="ListParagraph"/>
              <w:numPr>
                <w:ilvl w:val="0"/>
                <w:numId w:val="12"/>
              </w:numPr>
              <w:ind w:left="0" w:firstLine="0"/>
              <w:contextualSpacing/>
              <w:rPr>
                <w:rFonts w:ascii="Garamond" w:hAnsi="Garamond"/>
                <w:sz w:val="20"/>
                <w:szCs w:val="20"/>
              </w:rPr>
            </w:pPr>
            <w:r w:rsidRPr="00C507C2">
              <w:rPr>
                <w:rFonts w:ascii="Garamond" w:hAnsi="Garamond"/>
                <w:sz w:val="20"/>
                <w:szCs w:val="20"/>
              </w:rPr>
              <w:t xml:space="preserve">Identifikimin e </w:t>
            </w:r>
            <w:r w:rsidR="00A30851" w:rsidRPr="00C507C2">
              <w:rPr>
                <w:rFonts w:ascii="Garamond" w:hAnsi="Garamond"/>
                <w:sz w:val="20"/>
                <w:szCs w:val="20"/>
              </w:rPr>
              <w:t xml:space="preserve">anëtarit </w:t>
            </w:r>
            <w:r w:rsidRPr="00C507C2">
              <w:rPr>
                <w:rFonts w:ascii="Garamond" w:hAnsi="Garamond"/>
                <w:sz w:val="20"/>
                <w:szCs w:val="20"/>
              </w:rPr>
              <w:t>të Bursës;</w:t>
            </w:r>
          </w:p>
          <w:p w14:paraId="28761763" w14:textId="07C36FF0" w:rsidR="000918F6" w:rsidRPr="00C507C2" w:rsidRDefault="000918F6" w:rsidP="000A5D84">
            <w:pPr>
              <w:pStyle w:val="ListParagraph"/>
              <w:numPr>
                <w:ilvl w:val="0"/>
                <w:numId w:val="12"/>
              </w:numPr>
              <w:ind w:left="0" w:firstLine="0"/>
              <w:contextualSpacing/>
              <w:rPr>
                <w:rFonts w:ascii="Garamond" w:hAnsi="Garamond"/>
                <w:sz w:val="20"/>
                <w:szCs w:val="20"/>
              </w:rPr>
            </w:pPr>
            <w:r w:rsidRPr="00C507C2">
              <w:rPr>
                <w:rFonts w:ascii="Garamond" w:hAnsi="Garamond"/>
                <w:sz w:val="20"/>
                <w:szCs w:val="20"/>
              </w:rPr>
              <w:t xml:space="preserve">Segmentin e </w:t>
            </w:r>
            <w:r w:rsidR="00A30851">
              <w:rPr>
                <w:rFonts w:ascii="Garamond" w:hAnsi="Garamond"/>
                <w:sz w:val="20"/>
                <w:szCs w:val="20"/>
              </w:rPr>
              <w:t>t</w:t>
            </w:r>
            <w:r w:rsidRPr="00C507C2">
              <w:rPr>
                <w:rFonts w:ascii="Garamond" w:hAnsi="Garamond"/>
                <w:sz w:val="20"/>
                <w:szCs w:val="20"/>
              </w:rPr>
              <w:t xml:space="preserve">regut të cilit i referohet </w:t>
            </w:r>
            <w:r w:rsidR="00A30851" w:rsidRPr="00C507C2">
              <w:rPr>
                <w:rFonts w:ascii="Garamond" w:hAnsi="Garamond"/>
                <w:sz w:val="20"/>
                <w:szCs w:val="20"/>
              </w:rPr>
              <w:t>urdhërporosia</w:t>
            </w:r>
            <w:r w:rsidRPr="00C507C2">
              <w:rPr>
                <w:rFonts w:ascii="Garamond" w:hAnsi="Garamond"/>
                <w:sz w:val="20"/>
                <w:szCs w:val="20"/>
              </w:rPr>
              <w:t>;</w:t>
            </w:r>
          </w:p>
          <w:p w14:paraId="556BFB84" w14:textId="10CED9AF" w:rsidR="000918F6" w:rsidRPr="00C507C2" w:rsidRDefault="000918F6" w:rsidP="000A5D84">
            <w:pPr>
              <w:pStyle w:val="ListParagraph"/>
              <w:numPr>
                <w:ilvl w:val="0"/>
                <w:numId w:val="12"/>
              </w:numPr>
              <w:ind w:left="0" w:firstLine="0"/>
              <w:contextualSpacing/>
              <w:rPr>
                <w:rFonts w:ascii="Garamond" w:hAnsi="Garamond"/>
                <w:sz w:val="20"/>
                <w:szCs w:val="20"/>
              </w:rPr>
            </w:pPr>
            <w:r w:rsidRPr="00C507C2">
              <w:rPr>
                <w:rFonts w:ascii="Garamond" w:hAnsi="Garamond"/>
                <w:sz w:val="20"/>
                <w:szCs w:val="20"/>
              </w:rPr>
              <w:t xml:space="preserve">Portofoli me të cilën lidhet </w:t>
            </w:r>
            <w:r w:rsidR="00A30851" w:rsidRPr="00C507C2">
              <w:rPr>
                <w:rFonts w:ascii="Garamond" w:hAnsi="Garamond"/>
                <w:sz w:val="20"/>
                <w:szCs w:val="20"/>
              </w:rPr>
              <w:t>urdhërporosia</w:t>
            </w:r>
            <w:r w:rsidRPr="00C507C2">
              <w:rPr>
                <w:rFonts w:ascii="Garamond" w:hAnsi="Garamond"/>
                <w:sz w:val="20"/>
                <w:szCs w:val="20"/>
              </w:rPr>
              <w:t>;</w:t>
            </w:r>
          </w:p>
          <w:p w14:paraId="2A9CECE4" w14:textId="2CA49A38" w:rsidR="000918F6" w:rsidRPr="00C507C2" w:rsidRDefault="000918F6" w:rsidP="000A5D84">
            <w:pPr>
              <w:pStyle w:val="ListParagraph"/>
              <w:numPr>
                <w:ilvl w:val="0"/>
                <w:numId w:val="12"/>
              </w:numPr>
              <w:ind w:left="0" w:firstLine="0"/>
              <w:contextualSpacing/>
              <w:rPr>
                <w:rFonts w:ascii="Garamond" w:hAnsi="Garamond"/>
                <w:sz w:val="20"/>
                <w:szCs w:val="20"/>
              </w:rPr>
            </w:pPr>
            <w:r w:rsidRPr="00C507C2">
              <w:rPr>
                <w:rFonts w:ascii="Garamond" w:hAnsi="Garamond"/>
                <w:sz w:val="20"/>
                <w:szCs w:val="20"/>
              </w:rPr>
              <w:t xml:space="preserve">Njësia </w:t>
            </w:r>
            <w:r w:rsidR="00A30851" w:rsidRPr="00C507C2">
              <w:rPr>
                <w:rFonts w:ascii="Garamond" w:hAnsi="Garamond"/>
                <w:sz w:val="20"/>
                <w:szCs w:val="20"/>
              </w:rPr>
              <w:t>kohore e tregut për të cilën aplikohet urdhërporosia</w:t>
            </w:r>
            <w:r w:rsidRPr="00C507C2">
              <w:rPr>
                <w:rFonts w:ascii="Garamond" w:hAnsi="Garamond"/>
                <w:sz w:val="20"/>
                <w:szCs w:val="20"/>
              </w:rPr>
              <w:t>;</w:t>
            </w:r>
          </w:p>
          <w:p w14:paraId="6138BCEB" w14:textId="44FD14C7" w:rsidR="000918F6" w:rsidRPr="00C507C2" w:rsidRDefault="000918F6" w:rsidP="000A5D84">
            <w:pPr>
              <w:pStyle w:val="ListParagraph"/>
              <w:numPr>
                <w:ilvl w:val="0"/>
                <w:numId w:val="12"/>
              </w:numPr>
              <w:ind w:left="0" w:firstLine="0"/>
              <w:contextualSpacing/>
              <w:rPr>
                <w:rFonts w:ascii="Garamond" w:hAnsi="Garamond"/>
                <w:sz w:val="20"/>
                <w:szCs w:val="20"/>
              </w:rPr>
            </w:pPr>
            <w:r w:rsidRPr="00C507C2">
              <w:rPr>
                <w:rFonts w:ascii="Garamond" w:hAnsi="Garamond"/>
                <w:sz w:val="20"/>
                <w:szCs w:val="20"/>
              </w:rPr>
              <w:t xml:space="preserve">Sasia ose sasitë e </w:t>
            </w:r>
            <w:r w:rsidR="00A30851" w:rsidRPr="00C507C2">
              <w:rPr>
                <w:rFonts w:ascii="Garamond" w:hAnsi="Garamond"/>
                <w:sz w:val="20"/>
                <w:szCs w:val="20"/>
              </w:rPr>
              <w:t>urdhërporosisë</w:t>
            </w:r>
            <w:r w:rsidRPr="00C507C2">
              <w:rPr>
                <w:rFonts w:ascii="Garamond" w:hAnsi="Garamond"/>
                <w:sz w:val="20"/>
                <w:szCs w:val="20"/>
              </w:rPr>
              <w:t>;</w:t>
            </w:r>
          </w:p>
          <w:p w14:paraId="58B47842" w14:textId="77777777" w:rsidR="000918F6" w:rsidRPr="00C507C2" w:rsidRDefault="000918F6" w:rsidP="000A5D84">
            <w:pPr>
              <w:pStyle w:val="ListParagraph"/>
              <w:numPr>
                <w:ilvl w:val="0"/>
                <w:numId w:val="12"/>
              </w:numPr>
              <w:ind w:left="0" w:firstLine="0"/>
              <w:contextualSpacing/>
              <w:rPr>
                <w:rFonts w:ascii="Garamond" w:hAnsi="Garamond"/>
                <w:sz w:val="20"/>
                <w:szCs w:val="20"/>
              </w:rPr>
            </w:pPr>
            <w:r w:rsidRPr="00C507C2">
              <w:rPr>
                <w:rFonts w:ascii="Garamond" w:hAnsi="Garamond"/>
                <w:sz w:val="20"/>
                <w:szCs w:val="20"/>
              </w:rPr>
              <w:t>Çmimin për të shitur ose për të blerë energji;</w:t>
            </w:r>
          </w:p>
          <w:p w14:paraId="1E76639B" w14:textId="5D61AEB7" w:rsidR="000918F6" w:rsidRPr="00C507C2" w:rsidRDefault="000918F6" w:rsidP="000A5D84">
            <w:pPr>
              <w:pStyle w:val="ListParagraph"/>
              <w:numPr>
                <w:ilvl w:val="0"/>
                <w:numId w:val="12"/>
              </w:numPr>
              <w:ind w:left="0" w:firstLine="0"/>
              <w:contextualSpacing/>
              <w:rPr>
                <w:rFonts w:ascii="Garamond" w:hAnsi="Garamond"/>
                <w:sz w:val="20"/>
                <w:szCs w:val="20"/>
              </w:rPr>
            </w:pPr>
            <w:r w:rsidRPr="00C507C2">
              <w:rPr>
                <w:rFonts w:ascii="Garamond" w:hAnsi="Garamond"/>
                <w:sz w:val="20"/>
                <w:szCs w:val="20"/>
              </w:rPr>
              <w:t>Kufizimet e ekzekutimit nëse ka; dhe</w:t>
            </w:r>
          </w:p>
          <w:p w14:paraId="3ED7ECCD" w14:textId="6C67B7BB" w:rsidR="000918F6" w:rsidRPr="00C507C2" w:rsidRDefault="000918F6" w:rsidP="000A5D84">
            <w:pPr>
              <w:pStyle w:val="ListParagraph"/>
              <w:numPr>
                <w:ilvl w:val="0"/>
                <w:numId w:val="12"/>
              </w:numPr>
              <w:ind w:left="0" w:firstLine="0"/>
              <w:contextualSpacing/>
              <w:rPr>
                <w:rFonts w:ascii="Garamond" w:hAnsi="Garamond"/>
                <w:sz w:val="20"/>
                <w:szCs w:val="20"/>
              </w:rPr>
            </w:pPr>
            <w:r w:rsidRPr="00C507C2">
              <w:rPr>
                <w:rFonts w:ascii="Garamond" w:hAnsi="Garamond"/>
                <w:sz w:val="20"/>
                <w:szCs w:val="20"/>
              </w:rPr>
              <w:t xml:space="preserve">nëse </w:t>
            </w:r>
            <w:r w:rsidR="00A30851" w:rsidRPr="00C507C2">
              <w:rPr>
                <w:rFonts w:ascii="Garamond" w:hAnsi="Garamond"/>
                <w:sz w:val="20"/>
                <w:szCs w:val="20"/>
              </w:rPr>
              <w:t>urdhërporosia është një urdhërporosi blerjeje ose shitjeje</w:t>
            </w:r>
            <w:r w:rsidRPr="00C507C2">
              <w:rPr>
                <w:rFonts w:ascii="Garamond" w:hAnsi="Garamond"/>
                <w:sz w:val="20"/>
                <w:szCs w:val="20"/>
              </w:rPr>
              <w:t>.</w:t>
            </w:r>
          </w:p>
        </w:tc>
      </w:tr>
      <w:tr w:rsidR="000918F6" w:rsidRPr="00C507C2" w14:paraId="639A5613" w14:textId="77777777" w:rsidTr="000A5D84">
        <w:trPr>
          <w:cantSplit/>
          <w:trHeight w:val="20"/>
        </w:trPr>
        <w:tc>
          <w:tcPr>
            <w:tcW w:w="605" w:type="pct"/>
            <w:tcBorders>
              <w:bottom w:val="dotted" w:sz="4" w:space="0" w:color="auto"/>
            </w:tcBorders>
          </w:tcPr>
          <w:p w14:paraId="47A4D5FE" w14:textId="77777777" w:rsidR="000918F6" w:rsidRPr="00C507C2" w:rsidRDefault="000918F6" w:rsidP="000A5D84">
            <w:pPr>
              <w:rPr>
                <w:rFonts w:ascii="Garamond" w:hAnsi="Garamond"/>
                <w:i/>
                <w:iCs/>
                <w:sz w:val="20"/>
                <w:szCs w:val="20"/>
              </w:rPr>
            </w:pPr>
            <w:r w:rsidRPr="00C507C2">
              <w:rPr>
                <w:rFonts w:ascii="Garamond" w:hAnsi="Garamond"/>
                <w:i/>
                <w:iCs/>
                <w:sz w:val="20"/>
                <w:szCs w:val="20"/>
              </w:rPr>
              <w:t>është</w:t>
            </w:r>
          </w:p>
        </w:tc>
        <w:tc>
          <w:tcPr>
            <w:tcW w:w="564" w:type="pct"/>
            <w:vMerge w:val="restart"/>
            <w:shd w:val="clear" w:color="auto" w:fill="auto"/>
          </w:tcPr>
          <w:p w14:paraId="19B24139" w14:textId="344BE734" w:rsidR="000918F6" w:rsidRPr="00C507C2" w:rsidRDefault="000918F6" w:rsidP="000A5D84">
            <w:pPr>
              <w:rPr>
                <w:rFonts w:ascii="Garamond" w:hAnsi="Garamond"/>
                <w:b/>
                <w:bCs/>
                <w:sz w:val="20"/>
                <w:szCs w:val="20"/>
              </w:rPr>
            </w:pPr>
            <w:r w:rsidRPr="00C507C2">
              <w:rPr>
                <w:rFonts w:ascii="Garamond" w:hAnsi="Garamond"/>
                <w:b/>
                <w:bCs/>
                <w:sz w:val="20"/>
                <w:szCs w:val="20"/>
              </w:rPr>
              <w:t>E.2.3.6 (a)</w:t>
            </w:r>
          </w:p>
        </w:tc>
        <w:tc>
          <w:tcPr>
            <w:tcW w:w="3831" w:type="pct"/>
            <w:tcBorders>
              <w:bottom w:val="dotted" w:sz="4" w:space="0" w:color="auto"/>
            </w:tcBorders>
            <w:shd w:val="clear" w:color="auto" w:fill="auto"/>
          </w:tcPr>
          <w:p w14:paraId="667CFA47" w14:textId="76D3BEC4" w:rsidR="000918F6" w:rsidRPr="00C507C2" w:rsidRDefault="000918F6" w:rsidP="000A5D84">
            <w:pPr>
              <w:rPr>
                <w:rFonts w:ascii="Garamond" w:hAnsi="Garamond"/>
                <w:sz w:val="20"/>
                <w:szCs w:val="20"/>
              </w:rPr>
            </w:pPr>
            <w:r w:rsidRPr="00C507C2">
              <w:rPr>
                <w:rFonts w:ascii="Garamond" w:hAnsi="Garamond"/>
                <w:sz w:val="20"/>
                <w:szCs w:val="20"/>
              </w:rPr>
              <w:t xml:space="preserve">nuk ka përgjegjësi për të ndjekur zbatimin e paraqitjes së një </w:t>
            </w:r>
            <w:r w:rsidR="00A30851" w:rsidRPr="00C507C2">
              <w:rPr>
                <w:rFonts w:ascii="Garamond" w:hAnsi="Garamond"/>
                <w:sz w:val="20"/>
                <w:szCs w:val="20"/>
              </w:rPr>
              <w:t xml:space="preserve">urdhërporosie </w:t>
            </w:r>
            <w:r w:rsidRPr="00C507C2">
              <w:rPr>
                <w:rFonts w:ascii="Garamond" w:hAnsi="Garamond"/>
                <w:sz w:val="20"/>
                <w:szCs w:val="20"/>
              </w:rPr>
              <w:t xml:space="preserve">nga një </w:t>
            </w:r>
            <w:r w:rsidR="00A30851" w:rsidRPr="00C507C2">
              <w:rPr>
                <w:rFonts w:ascii="Garamond" w:hAnsi="Garamond"/>
                <w:sz w:val="20"/>
                <w:szCs w:val="20"/>
              </w:rPr>
              <w:t xml:space="preserve">anëtar </w:t>
            </w:r>
            <w:r w:rsidRPr="00C507C2">
              <w:rPr>
                <w:rFonts w:ascii="Garamond" w:hAnsi="Garamond"/>
                <w:sz w:val="20"/>
                <w:szCs w:val="20"/>
              </w:rPr>
              <w:t>i Bursës apo çështje të tjera të informacionit që lidhen me Rregullat e Tregut të Energjisë Elektrike:</w:t>
            </w:r>
          </w:p>
        </w:tc>
      </w:tr>
      <w:tr w:rsidR="000918F6" w:rsidRPr="00C507C2" w14:paraId="36A1D9B1" w14:textId="77777777" w:rsidTr="000A5D84">
        <w:trPr>
          <w:cantSplit/>
          <w:trHeight w:val="20"/>
        </w:trPr>
        <w:tc>
          <w:tcPr>
            <w:tcW w:w="605" w:type="pct"/>
            <w:tcBorders>
              <w:top w:val="dotted" w:sz="4" w:space="0" w:color="auto"/>
              <w:bottom w:val="dotted" w:sz="4" w:space="0" w:color="auto"/>
            </w:tcBorders>
          </w:tcPr>
          <w:p w14:paraId="32E50067" w14:textId="77777777" w:rsidR="000918F6" w:rsidRPr="00C507C2" w:rsidRDefault="000918F6" w:rsidP="000A5D84">
            <w:pPr>
              <w:rPr>
                <w:rFonts w:ascii="Garamond" w:hAnsi="Garamond"/>
                <w:i/>
                <w:iCs/>
                <w:sz w:val="20"/>
                <w:szCs w:val="20"/>
              </w:rPr>
            </w:pPr>
            <w:r w:rsidRPr="00C507C2">
              <w:rPr>
                <w:rFonts w:ascii="Garamond" w:hAnsi="Garamond"/>
                <w:i/>
                <w:iCs/>
                <w:sz w:val="20"/>
                <w:szCs w:val="20"/>
              </w:rPr>
              <w:t>bëhet</w:t>
            </w:r>
          </w:p>
        </w:tc>
        <w:tc>
          <w:tcPr>
            <w:tcW w:w="564" w:type="pct"/>
            <w:vMerge/>
            <w:tcBorders>
              <w:bottom w:val="dotted" w:sz="4" w:space="0" w:color="auto"/>
            </w:tcBorders>
            <w:shd w:val="clear" w:color="auto" w:fill="auto"/>
          </w:tcPr>
          <w:p w14:paraId="164D3FAB" w14:textId="77777777" w:rsidR="000918F6" w:rsidRPr="00C507C2" w:rsidRDefault="000918F6" w:rsidP="000A5D84">
            <w:pPr>
              <w:rPr>
                <w:rFonts w:ascii="Garamond" w:hAnsi="Garamond"/>
                <w:b/>
                <w:bCs/>
                <w:sz w:val="20"/>
                <w:szCs w:val="20"/>
              </w:rPr>
            </w:pPr>
          </w:p>
        </w:tc>
        <w:tc>
          <w:tcPr>
            <w:tcW w:w="3831" w:type="pct"/>
            <w:tcBorders>
              <w:top w:val="dotted" w:sz="4" w:space="0" w:color="auto"/>
              <w:bottom w:val="dotted" w:sz="4" w:space="0" w:color="auto"/>
            </w:tcBorders>
            <w:shd w:val="clear" w:color="auto" w:fill="auto"/>
          </w:tcPr>
          <w:p w14:paraId="2C904B34" w14:textId="1703FDA4" w:rsidR="000918F6" w:rsidRPr="00C507C2" w:rsidRDefault="000918F6" w:rsidP="000A5D84">
            <w:pPr>
              <w:rPr>
                <w:rFonts w:ascii="Garamond" w:hAnsi="Garamond"/>
                <w:sz w:val="20"/>
                <w:szCs w:val="20"/>
              </w:rPr>
            </w:pPr>
            <w:r w:rsidRPr="00C507C2">
              <w:rPr>
                <w:rFonts w:ascii="Garamond" w:hAnsi="Garamond"/>
                <w:sz w:val="20"/>
                <w:szCs w:val="20"/>
              </w:rPr>
              <w:t xml:space="preserve">nuk ka përgjegjësi për të ndjekur dorëzimin e një </w:t>
            </w:r>
            <w:r w:rsidR="00A30851" w:rsidRPr="00C507C2">
              <w:rPr>
                <w:rFonts w:ascii="Garamond" w:hAnsi="Garamond"/>
                <w:sz w:val="20"/>
                <w:szCs w:val="20"/>
              </w:rPr>
              <w:t xml:space="preserve">urdhërporosie </w:t>
            </w:r>
            <w:r w:rsidRPr="00C507C2">
              <w:rPr>
                <w:rFonts w:ascii="Garamond" w:hAnsi="Garamond"/>
                <w:sz w:val="20"/>
                <w:szCs w:val="20"/>
              </w:rPr>
              <w:t xml:space="preserve">nga një </w:t>
            </w:r>
            <w:r w:rsidR="00A30851" w:rsidRPr="00C507C2">
              <w:rPr>
                <w:rFonts w:ascii="Garamond" w:hAnsi="Garamond"/>
                <w:sz w:val="20"/>
                <w:szCs w:val="20"/>
              </w:rPr>
              <w:t xml:space="preserve">anëtar </w:t>
            </w:r>
            <w:r w:rsidRPr="00C507C2">
              <w:rPr>
                <w:rFonts w:ascii="Garamond" w:hAnsi="Garamond"/>
                <w:sz w:val="20"/>
                <w:szCs w:val="20"/>
              </w:rPr>
              <w:t>i Bursës apo çështje të tjera të informacionit që lidhen me Rregullat e Tregut të Energjisë Elektrike:</w:t>
            </w:r>
          </w:p>
        </w:tc>
      </w:tr>
      <w:tr w:rsidR="000918F6" w:rsidRPr="00C507C2" w14:paraId="41D19BCB" w14:textId="77777777" w:rsidTr="000A5D84">
        <w:trPr>
          <w:cantSplit/>
          <w:trHeight w:val="20"/>
        </w:trPr>
        <w:tc>
          <w:tcPr>
            <w:tcW w:w="605" w:type="pct"/>
            <w:tcBorders>
              <w:bottom w:val="dotted" w:sz="4" w:space="0" w:color="auto"/>
            </w:tcBorders>
          </w:tcPr>
          <w:p w14:paraId="7A291FEF" w14:textId="77777777" w:rsidR="000918F6" w:rsidRPr="00C507C2" w:rsidRDefault="000918F6" w:rsidP="000A5D84">
            <w:pPr>
              <w:rPr>
                <w:rFonts w:ascii="Garamond" w:hAnsi="Garamond"/>
                <w:i/>
                <w:iCs/>
                <w:sz w:val="20"/>
                <w:szCs w:val="20"/>
              </w:rPr>
            </w:pPr>
            <w:r w:rsidRPr="00C507C2">
              <w:rPr>
                <w:rFonts w:ascii="Garamond" w:hAnsi="Garamond"/>
                <w:i/>
                <w:iCs/>
                <w:sz w:val="20"/>
                <w:szCs w:val="20"/>
              </w:rPr>
              <w:t>është</w:t>
            </w:r>
          </w:p>
        </w:tc>
        <w:tc>
          <w:tcPr>
            <w:tcW w:w="564" w:type="pct"/>
            <w:vMerge w:val="restart"/>
            <w:shd w:val="clear" w:color="auto" w:fill="auto"/>
          </w:tcPr>
          <w:p w14:paraId="16BAFC5A" w14:textId="24387A62" w:rsidR="000918F6" w:rsidRPr="00C507C2" w:rsidRDefault="000918F6" w:rsidP="000A5D84">
            <w:pPr>
              <w:rPr>
                <w:rFonts w:ascii="Garamond" w:hAnsi="Garamond"/>
                <w:b/>
                <w:bCs/>
                <w:sz w:val="20"/>
                <w:szCs w:val="20"/>
              </w:rPr>
            </w:pPr>
            <w:r w:rsidRPr="00C507C2">
              <w:rPr>
                <w:rFonts w:ascii="Garamond" w:hAnsi="Garamond"/>
                <w:b/>
                <w:bCs/>
                <w:sz w:val="20"/>
                <w:szCs w:val="20"/>
              </w:rPr>
              <w:t>E.2.3.7 (a)</w:t>
            </w:r>
          </w:p>
        </w:tc>
        <w:tc>
          <w:tcPr>
            <w:tcW w:w="3831" w:type="pct"/>
            <w:tcBorders>
              <w:bottom w:val="dotted" w:sz="4" w:space="0" w:color="auto"/>
            </w:tcBorders>
            <w:shd w:val="clear" w:color="auto" w:fill="auto"/>
          </w:tcPr>
          <w:p w14:paraId="1E6FCB29" w14:textId="344A55BF" w:rsidR="000918F6" w:rsidRPr="00C507C2" w:rsidRDefault="000918F6" w:rsidP="000A5D84">
            <w:pPr>
              <w:rPr>
                <w:rFonts w:ascii="Garamond" w:hAnsi="Garamond"/>
                <w:sz w:val="20"/>
                <w:szCs w:val="20"/>
              </w:rPr>
            </w:pPr>
            <w:r w:rsidRPr="00C507C2">
              <w:rPr>
                <w:rFonts w:ascii="Garamond" w:hAnsi="Garamond"/>
                <w:sz w:val="20"/>
                <w:szCs w:val="20"/>
              </w:rPr>
              <w:t xml:space="preserve">Kapacitetin e disponueshëm </w:t>
            </w:r>
            <w:r w:rsidR="00A30851" w:rsidRPr="00C507C2">
              <w:rPr>
                <w:rFonts w:ascii="Garamond" w:hAnsi="Garamond"/>
                <w:sz w:val="20"/>
                <w:szCs w:val="20"/>
              </w:rPr>
              <w:t>ndërkufitar</w:t>
            </w:r>
            <w:r w:rsidRPr="00C507C2">
              <w:rPr>
                <w:rFonts w:ascii="Garamond" w:hAnsi="Garamond"/>
                <w:sz w:val="20"/>
                <w:szCs w:val="20"/>
              </w:rPr>
              <w:t>; dhe</w:t>
            </w:r>
          </w:p>
        </w:tc>
      </w:tr>
      <w:tr w:rsidR="000918F6" w:rsidRPr="00C507C2" w14:paraId="3AC9BF1A" w14:textId="77777777" w:rsidTr="000A5D84">
        <w:trPr>
          <w:cantSplit/>
          <w:trHeight w:val="20"/>
        </w:trPr>
        <w:tc>
          <w:tcPr>
            <w:tcW w:w="605" w:type="pct"/>
            <w:tcBorders>
              <w:top w:val="dotted" w:sz="4" w:space="0" w:color="auto"/>
              <w:bottom w:val="dotted" w:sz="4" w:space="0" w:color="auto"/>
            </w:tcBorders>
          </w:tcPr>
          <w:p w14:paraId="2152818E" w14:textId="77777777" w:rsidR="000918F6" w:rsidRPr="00C507C2" w:rsidRDefault="000918F6" w:rsidP="000A5D84">
            <w:pPr>
              <w:rPr>
                <w:rFonts w:ascii="Garamond" w:hAnsi="Garamond"/>
                <w:i/>
                <w:iCs/>
                <w:sz w:val="20"/>
                <w:szCs w:val="20"/>
              </w:rPr>
            </w:pPr>
            <w:r w:rsidRPr="00C507C2">
              <w:rPr>
                <w:rFonts w:ascii="Garamond" w:hAnsi="Garamond"/>
                <w:i/>
                <w:iCs/>
                <w:sz w:val="20"/>
                <w:szCs w:val="20"/>
              </w:rPr>
              <w:t>bëhet</w:t>
            </w:r>
          </w:p>
        </w:tc>
        <w:tc>
          <w:tcPr>
            <w:tcW w:w="564" w:type="pct"/>
            <w:vMerge/>
            <w:tcBorders>
              <w:bottom w:val="dotted" w:sz="4" w:space="0" w:color="auto"/>
            </w:tcBorders>
            <w:shd w:val="clear" w:color="auto" w:fill="auto"/>
          </w:tcPr>
          <w:p w14:paraId="7540F103" w14:textId="77777777" w:rsidR="000918F6" w:rsidRPr="00C507C2" w:rsidRDefault="000918F6" w:rsidP="000A5D84">
            <w:pPr>
              <w:rPr>
                <w:rFonts w:ascii="Garamond" w:hAnsi="Garamond"/>
                <w:b/>
                <w:bCs/>
                <w:sz w:val="20"/>
                <w:szCs w:val="20"/>
              </w:rPr>
            </w:pPr>
          </w:p>
        </w:tc>
        <w:tc>
          <w:tcPr>
            <w:tcW w:w="3831" w:type="pct"/>
            <w:tcBorders>
              <w:top w:val="dotted" w:sz="4" w:space="0" w:color="auto"/>
              <w:bottom w:val="dotted" w:sz="4" w:space="0" w:color="auto"/>
            </w:tcBorders>
            <w:shd w:val="clear" w:color="auto" w:fill="auto"/>
          </w:tcPr>
          <w:p w14:paraId="576AE46B" w14:textId="7A3D401F" w:rsidR="000918F6" w:rsidRPr="00C507C2" w:rsidRDefault="000918F6" w:rsidP="000A5D84">
            <w:pPr>
              <w:rPr>
                <w:rFonts w:ascii="Garamond" w:hAnsi="Garamond"/>
                <w:sz w:val="20"/>
                <w:szCs w:val="20"/>
              </w:rPr>
            </w:pPr>
            <w:r w:rsidRPr="00C507C2">
              <w:rPr>
                <w:rFonts w:ascii="Garamond" w:hAnsi="Garamond"/>
                <w:sz w:val="20"/>
                <w:szCs w:val="20"/>
              </w:rPr>
              <w:t xml:space="preserve">Kapacitetin e vlefshëm </w:t>
            </w:r>
            <w:r w:rsidR="00A30851">
              <w:rPr>
                <w:rFonts w:ascii="Garamond" w:hAnsi="Garamond"/>
                <w:sz w:val="20"/>
                <w:szCs w:val="20"/>
              </w:rPr>
              <w:t>n</w:t>
            </w:r>
            <w:r w:rsidRPr="00C507C2">
              <w:rPr>
                <w:rFonts w:ascii="Garamond" w:hAnsi="Garamond"/>
                <w:sz w:val="20"/>
                <w:szCs w:val="20"/>
              </w:rPr>
              <w:t>dërkufitar; dhe</w:t>
            </w:r>
          </w:p>
        </w:tc>
      </w:tr>
      <w:tr w:rsidR="000918F6" w:rsidRPr="00C507C2" w14:paraId="6FA3EC9C" w14:textId="77777777" w:rsidTr="000A5D84">
        <w:trPr>
          <w:cantSplit/>
          <w:trHeight w:val="20"/>
        </w:trPr>
        <w:tc>
          <w:tcPr>
            <w:tcW w:w="605" w:type="pct"/>
          </w:tcPr>
          <w:p w14:paraId="68B5274D" w14:textId="77777777" w:rsidR="000918F6" w:rsidRPr="00C507C2" w:rsidRDefault="000918F6" w:rsidP="000A5D84">
            <w:pPr>
              <w:rPr>
                <w:rFonts w:ascii="Garamond" w:hAnsi="Garamond"/>
                <w:i/>
                <w:iCs/>
                <w:sz w:val="20"/>
                <w:szCs w:val="20"/>
              </w:rPr>
            </w:pPr>
            <w:r w:rsidRPr="00C507C2">
              <w:rPr>
                <w:rFonts w:ascii="Garamond" w:hAnsi="Garamond"/>
                <w:i/>
                <w:iCs/>
                <w:sz w:val="20"/>
                <w:szCs w:val="20"/>
              </w:rPr>
              <w:t>është</w:t>
            </w:r>
          </w:p>
        </w:tc>
        <w:tc>
          <w:tcPr>
            <w:tcW w:w="564" w:type="pct"/>
            <w:shd w:val="clear" w:color="auto" w:fill="auto"/>
          </w:tcPr>
          <w:p w14:paraId="08B1B388" w14:textId="25BBCACF" w:rsidR="000918F6" w:rsidRPr="00C507C2" w:rsidRDefault="000918F6" w:rsidP="000A5D84">
            <w:pPr>
              <w:rPr>
                <w:rFonts w:ascii="Garamond" w:hAnsi="Garamond"/>
                <w:b/>
                <w:bCs/>
                <w:sz w:val="20"/>
                <w:szCs w:val="20"/>
              </w:rPr>
            </w:pPr>
            <w:r w:rsidRPr="00C507C2">
              <w:rPr>
                <w:rFonts w:ascii="Garamond" w:hAnsi="Garamond"/>
                <w:b/>
                <w:bCs/>
                <w:sz w:val="20"/>
                <w:szCs w:val="20"/>
              </w:rPr>
              <w:t>E.2.6.2 (a)</w:t>
            </w:r>
          </w:p>
        </w:tc>
        <w:tc>
          <w:tcPr>
            <w:tcW w:w="3831" w:type="pct"/>
            <w:shd w:val="clear" w:color="auto" w:fill="auto"/>
          </w:tcPr>
          <w:p w14:paraId="244113DE" w14:textId="6840BF70" w:rsidR="000918F6" w:rsidRPr="00C507C2" w:rsidRDefault="000918F6" w:rsidP="000A5D84">
            <w:pPr>
              <w:rPr>
                <w:rFonts w:ascii="Garamond" w:hAnsi="Garamond"/>
                <w:sz w:val="20"/>
                <w:szCs w:val="20"/>
              </w:rPr>
            </w:pPr>
            <w:r w:rsidRPr="00C507C2">
              <w:rPr>
                <w:rFonts w:ascii="Garamond" w:hAnsi="Garamond"/>
                <w:sz w:val="20"/>
                <w:szCs w:val="20"/>
              </w:rPr>
              <w:t xml:space="preserve">Gjatë </w:t>
            </w:r>
            <w:r w:rsidR="00A30851" w:rsidRPr="00C507C2">
              <w:rPr>
                <w:rFonts w:ascii="Garamond" w:hAnsi="Garamond"/>
                <w:sz w:val="20"/>
                <w:szCs w:val="20"/>
              </w:rPr>
              <w:t xml:space="preserve">ankandit, të gjitha urdhërporositë e dorëzuara nga koha e hapjes së portës deri në kohën e mbylljes së portës pranohen për ekzekutim </w:t>
            </w:r>
            <w:r w:rsidRPr="00C507C2">
              <w:rPr>
                <w:rFonts w:ascii="Garamond" w:hAnsi="Garamond"/>
                <w:sz w:val="20"/>
                <w:szCs w:val="20"/>
              </w:rPr>
              <w:t xml:space="preserve">nga ETSS-ja. Të gjitha </w:t>
            </w:r>
            <w:r w:rsidR="00A30851" w:rsidRPr="00C507C2">
              <w:rPr>
                <w:rFonts w:ascii="Garamond" w:hAnsi="Garamond"/>
                <w:sz w:val="20"/>
                <w:szCs w:val="20"/>
              </w:rPr>
              <w:t xml:space="preserve">urdhërporositë </w:t>
            </w:r>
            <w:r w:rsidRPr="00C507C2">
              <w:rPr>
                <w:rFonts w:ascii="Garamond" w:hAnsi="Garamond"/>
                <w:sz w:val="20"/>
                <w:szCs w:val="20"/>
              </w:rPr>
              <w:t xml:space="preserve">e pranuara sipas rregullave të aplikueshme të vlefshmërisë, sipas rastit, futen në </w:t>
            </w:r>
            <w:r w:rsidR="00A30851" w:rsidRPr="00C507C2">
              <w:rPr>
                <w:rFonts w:ascii="Garamond" w:hAnsi="Garamond"/>
                <w:sz w:val="20"/>
                <w:szCs w:val="20"/>
              </w:rPr>
              <w:t xml:space="preserve">librin e urdhërporosive </w:t>
            </w:r>
            <w:r w:rsidRPr="00C507C2">
              <w:rPr>
                <w:rFonts w:ascii="Garamond" w:hAnsi="Garamond"/>
                <w:sz w:val="20"/>
                <w:szCs w:val="20"/>
              </w:rPr>
              <w:t>pasi marrin gjurmën e kohës përkatëse</w:t>
            </w:r>
            <w:r w:rsidR="00A30851">
              <w:rPr>
                <w:rFonts w:ascii="Garamond" w:hAnsi="Garamond"/>
                <w:sz w:val="20"/>
                <w:szCs w:val="20"/>
              </w:rPr>
              <w:t>.</w:t>
            </w:r>
          </w:p>
        </w:tc>
      </w:tr>
    </w:tbl>
    <w:p w14:paraId="72CE259A" w14:textId="698573C3" w:rsidR="000918F6" w:rsidRPr="00C507C2" w:rsidRDefault="000918F6" w:rsidP="00C45D3A">
      <w:pPr>
        <w:tabs>
          <w:tab w:val="left" w:pos="1735"/>
        </w:tabs>
        <w:jc w:val="both"/>
        <w:rPr>
          <w:rFonts w:ascii="Garamond" w:hAnsi="Garamond"/>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096"/>
        <w:gridCol w:w="1022"/>
        <w:gridCol w:w="6943"/>
      </w:tblGrid>
      <w:tr w:rsidR="000918F6" w:rsidRPr="00C507C2" w14:paraId="32B64F9F" w14:textId="77777777" w:rsidTr="00912D7B">
        <w:trPr>
          <w:cantSplit/>
          <w:trHeight w:val="20"/>
        </w:trPr>
        <w:tc>
          <w:tcPr>
            <w:tcW w:w="605" w:type="pct"/>
            <w:tcBorders>
              <w:top w:val="dotted" w:sz="4" w:space="0" w:color="auto"/>
              <w:bottom w:val="dotted" w:sz="4" w:space="0" w:color="auto"/>
            </w:tcBorders>
            <w:vAlign w:val="center"/>
          </w:tcPr>
          <w:p w14:paraId="5C7EBE67"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64" w:type="pct"/>
            <w:tcBorders>
              <w:bottom w:val="dotted" w:sz="4" w:space="0" w:color="auto"/>
            </w:tcBorders>
            <w:shd w:val="clear" w:color="auto" w:fill="auto"/>
            <w:vAlign w:val="center"/>
          </w:tcPr>
          <w:p w14:paraId="055B5A46" w14:textId="77777777" w:rsidR="000918F6" w:rsidRPr="00C507C2" w:rsidRDefault="000918F6" w:rsidP="000A5D84">
            <w:pPr>
              <w:jc w:val="both"/>
              <w:rPr>
                <w:rFonts w:ascii="Garamond" w:hAnsi="Garamond"/>
                <w:b/>
                <w:bCs/>
                <w:sz w:val="20"/>
                <w:szCs w:val="20"/>
              </w:rPr>
            </w:pPr>
          </w:p>
        </w:tc>
        <w:tc>
          <w:tcPr>
            <w:tcW w:w="3831" w:type="pct"/>
            <w:tcBorders>
              <w:top w:val="dotted" w:sz="4" w:space="0" w:color="auto"/>
              <w:bottom w:val="dotted" w:sz="4" w:space="0" w:color="auto"/>
            </w:tcBorders>
            <w:shd w:val="clear" w:color="auto" w:fill="auto"/>
            <w:vAlign w:val="center"/>
          </w:tcPr>
          <w:p w14:paraId="1CA2F5A4" w14:textId="5EF9CF0F" w:rsidR="000918F6" w:rsidRPr="00C507C2" w:rsidRDefault="000918F6" w:rsidP="000A5D84">
            <w:pPr>
              <w:jc w:val="both"/>
              <w:rPr>
                <w:rFonts w:ascii="Garamond" w:hAnsi="Garamond"/>
                <w:sz w:val="20"/>
                <w:szCs w:val="20"/>
              </w:rPr>
            </w:pPr>
            <w:r w:rsidRPr="00C507C2">
              <w:rPr>
                <w:rFonts w:ascii="Garamond" w:hAnsi="Garamond"/>
                <w:sz w:val="20"/>
                <w:szCs w:val="20"/>
              </w:rPr>
              <w:t xml:space="preserve">Gjatë </w:t>
            </w:r>
            <w:r w:rsidR="00670631" w:rsidRPr="00C507C2">
              <w:rPr>
                <w:rFonts w:ascii="Garamond" w:hAnsi="Garamond"/>
                <w:sz w:val="20"/>
                <w:szCs w:val="20"/>
              </w:rPr>
              <w:t>ankandit</w:t>
            </w:r>
            <w:r w:rsidRPr="00C507C2">
              <w:rPr>
                <w:rFonts w:ascii="Garamond" w:hAnsi="Garamond"/>
                <w:sz w:val="20"/>
                <w:szCs w:val="20"/>
              </w:rPr>
              <w:t xml:space="preserve">, të gjitha </w:t>
            </w:r>
            <w:r w:rsidR="00A30851" w:rsidRPr="00C507C2">
              <w:rPr>
                <w:rFonts w:ascii="Garamond" w:hAnsi="Garamond"/>
                <w:sz w:val="20"/>
                <w:szCs w:val="20"/>
              </w:rPr>
              <w:t xml:space="preserve">urdhërporositë </w:t>
            </w:r>
            <w:r w:rsidRPr="00C507C2">
              <w:rPr>
                <w:rFonts w:ascii="Garamond" w:hAnsi="Garamond"/>
                <w:sz w:val="20"/>
                <w:szCs w:val="20"/>
              </w:rPr>
              <w:t xml:space="preserve">e dorëzuara sipas Rregullave të Tregut të Energjisë Elektrike nga </w:t>
            </w:r>
            <w:r w:rsidR="00A30851" w:rsidRPr="00C507C2">
              <w:rPr>
                <w:rFonts w:ascii="Garamond" w:hAnsi="Garamond"/>
                <w:sz w:val="20"/>
                <w:szCs w:val="20"/>
              </w:rPr>
              <w:t xml:space="preserve">koha e hapjes së portës deri në kohën e mbylljes së portës pranohen për ekzekutim nga </w:t>
            </w:r>
            <w:r w:rsidRPr="00C507C2">
              <w:rPr>
                <w:rFonts w:ascii="Garamond" w:hAnsi="Garamond"/>
                <w:sz w:val="20"/>
                <w:szCs w:val="20"/>
              </w:rPr>
              <w:t xml:space="preserve">ETSS-ja. Të gjitha </w:t>
            </w:r>
            <w:r w:rsidR="00A30851" w:rsidRPr="00C507C2">
              <w:rPr>
                <w:rFonts w:ascii="Garamond" w:hAnsi="Garamond"/>
                <w:sz w:val="20"/>
                <w:szCs w:val="20"/>
              </w:rPr>
              <w:t xml:space="preserve">urdhërporositë </w:t>
            </w:r>
            <w:r w:rsidRPr="00C507C2">
              <w:rPr>
                <w:rFonts w:ascii="Garamond" w:hAnsi="Garamond"/>
                <w:sz w:val="20"/>
                <w:szCs w:val="20"/>
              </w:rPr>
              <w:t xml:space="preserve">e pranuara sipas rregullave të aplikueshme të vlefshmërisë, sipas rastit, futen në </w:t>
            </w:r>
            <w:r w:rsidR="00A30851" w:rsidRPr="00C507C2">
              <w:rPr>
                <w:rFonts w:ascii="Garamond" w:hAnsi="Garamond"/>
                <w:sz w:val="20"/>
                <w:szCs w:val="20"/>
              </w:rPr>
              <w:t xml:space="preserve">librin e urdhërporosive </w:t>
            </w:r>
            <w:r w:rsidRPr="00C507C2">
              <w:rPr>
                <w:rFonts w:ascii="Garamond" w:hAnsi="Garamond"/>
                <w:sz w:val="20"/>
                <w:szCs w:val="20"/>
              </w:rPr>
              <w:t>pasi marrin gjurmën kohore përkatëse</w:t>
            </w:r>
            <w:r w:rsidR="00A30851">
              <w:rPr>
                <w:rFonts w:ascii="Garamond" w:hAnsi="Garamond"/>
                <w:sz w:val="20"/>
                <w:szCs w:val="20"/>
              </w:rPr>
              <w:t>.</w:t>
            </w:r>
          </w:p>
        </w:tc>
      </w:tr>
      <w:tr w:rsidR="000918F6" w:rsidRPr="00C507C2" w14:paraId="5457BC65" w14:textId="77777777" w:rsidTr="00912D7B">
        <w:trPr>
          <w:cantSplit/>
          <w:trHeight w:val="20"/>
        </w:trPr>
        <w:tc>
          <w:tcPr>
            <w:tcW w:w="605" w:type="pct"/>
            <w:tcBorders>
              <w:bottom w:val="dotted" w:sz="4" w:space="0" w:color="auto"/>
            </w:tcBorders>
            <w:vAlign w:val="center"/>
          </w:tcPr>
          <w:p w14:paraId="171965B3"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është</w:t>
            </w:r>
          </w:p>
        </w:tc>
        <w:tc>
          <w:tcPr>
            <w:tcW w:w="564" w:type="pct"/>
            <w:vMerge w:val="restart"/>
            <w:shd w:val="clear" w:color="auto" w:fill="auto"/>
            <w:vAlign w:val="center"/>
          </w:tcPr>
          <w:p w14:paraId="445F3CD3"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E.2.6.2 (b) </w:t>
            </w:r>
          </w:p>
        </w:tc>
        <w:tc>
          <w:tcPr>
            <w:tcW w:w="3831" w:type="pct"/>
            <w:tcBorders>
              <w:bottom w:val="dotted" w:sz="4" w:space="0" w:color="auto"/>
            </w:tcBorders>
            <w:shd w:val="clear" w:color="auto" w:fill="auto"/>
            <w:vAlign w:val="center"/>
          </w:tcPr>
          <w:p w14:paraId="14AD385B" w14:textId="65F20E68" w:rsidR="000918F6" w:rsidRPr="00C507C2" w:rsidRDefault="000918F6" w:rsidP="000A5D84">
            <w:pPr>
              <w:jc w:val="both"/>
              <w:rPr>
                <w:rFonts w:ascii="Garamond" w:hAnsi="Garamond"/>
                <w:sz w:val="20"/>
                <w:szCs w:val="20"/>
              </w:rPr>
            </w:pPr>
            <w:r w:rsidRPr="00C507C2">
              <w:rPr>
                <w:rFonts w:ascii="Garamond" w:hAnsi="Garamond"/>
                <w:sz w:val="20"/>
                <w:szCs w:val="20"/>
              </w:rPr>
              <w:t xml:space="preserve">me përfundimin e </w:t>
            </w:r>
            <w:r w:rsidR="00670631" w:rsidRPr="00C507C2">
              <w:rPr>
                <w:rFonts w:ascii="Garamond" w:hAnsi="Garamond"/>
                <w:sz w:val="20"/>
                <w:szCs w:val="20"/>
              </w:rPr>
              <w:t xml:space="preserve">kohës së mbylljes së portës së ankandit, të gjitha urdhërporositë </w:t>
            </w:r>
            <w:r w:rsidRPr="00C507C2">
              <w:rPr>
                <w:rFonts w:ascii="Garamond" w:hAnsi="Garamond"/>
                <w:sz w:val="20"/>
                <w:szCs w:val="20"/>
              </w:rPr>
              <w:t xml:space="preserve">e pranuara të blerjes dhe shitjes mblidhen </w:t>
            </w:r>
            <w:r w:rsidR="00670631" w:rsidRPr="00C507C2">
              <w:rPr>
                <w:rFonts w:ascii="Garamond" w:hAnsi="Garamond"/>
                <w:sz w:val="20"/>
                <w:szCs w:val="20"/>
              </w:rPr>
              <w:t xml:space="preserve">nga libri i urdhërporosive dhe </w:t>
            </w:r>
            <w:r w:rsidRPr="00C507C2">
              <w:rPr>
                <w:rFonts w:ascii="Garamond" w:hAnsi="Garamond"/>
                <w:sz w:val="20"/>
                <w:szCs w:val="20"/>
              </w:rPr>
              <w:t xml:space="preserve">më pas algoritmi llogarit balancimin e energjise elektrike të tregtuar, sasitë e pranuara të </w:t>
            </w:r>
            <w:r w:rsidR="00670631" w:rsidRPr="00C507C2">
              <w:rPr>
                <w:rFonts w:ascii="Garamond" w:hAnsi="Garamond"/>
                <w:sz w:val="20"/>
                <w:szCs w:val="20"/>
              </w:rPr>
              <w:t xml:space="preserve">urdhërporosive </w:t>
            </w:r>
            <w:r w:rsidRPr="00C507C2">
              <w:rPr>
                <w:rFonts w:ascii="Garamond" w:hAnsi="Garamond"/>
                <w:sz w:val="20"/>
                <w:szCs w:val="20"/>
              </w:rPr>
              <w:t xml:space="preserve">të </w:t>
            </w:r>
            <w:r w:rsidR="00670631" w:rsidRPr="00C507C2">
              <w:rPr>
                <w:rFonts w:ascii="Garamond" w:hAnsi="Garamond"/>
                <w:sz w:val="20"/>
                <w:szCs w:val="20"/>
              </w:rPr>
              <w:t xml:space="preserve">blerjes </w:t>
            </w:r>
            <w:r w:rsidRPr="00C507C2">
              <w:rPr>
                <w:rFonts w:ascii="Garamond" w:hAnsi="Garamond"/>
                <w:sz w:val="20"/>
                <w:szCs w:val="20"/>
              </w:rPr>
              <w:t xml:space="preserve">dhe </w:t>
            </w:r>
            <w:r w:rsidR="00670631" w:rsidRPr="00C507C2">
              <w:rPr>
                <w:rFonts w:ascii="Garamond" w:hAnsi="Garamond"/>
                <w:sz w:val="20"/>
                <w:szCs w:val="20"/>
              </w:rPr>
              <w:t xml:space="preserve">shitjes </w:t>
            </w:r>
            <w:r w:rsidRPr="00C507C2">
              <w:rPr>
                <w:rFonts w:ascii="Garamond" w:hAnsi="Garamond"/>
                <w:sz w:val="20"/>
                <w:szCs w:val="20"/>
              </w:rPr>
              <w:t xml:space="preserve">dhe çmimin e balancuar në çdo </w:t>
            </w:r>
            <w:r w:rsidR="00670631" w:rsidRPr="00C507C2">
              <w:rPr>
                <w:rFonts w:ascii="Garamond" w:hAnsi="Garamond"/>
                <w:sz w:val="20"/>
                <w:szCs w:val="20"/>
              </w:rPr>
              <w:t>ankand</w:t>
            </w:r>
            <w:r w:rsidR="00A30851">
              <w:rPr>
                <w:rFonts w:ascii="Garamond" w:hAnsi="Garamond"/>
                <w:sz w:val="20"/>
                <w:szCs w:val="20"/>
              </w:rPr>
              <w:t>.</w:t>
            </w:r>
          </w:p>
        </w:tc>
      </w:tr>
      <w:tr w:rsidR="000918F6" w:rsidRPr="00C507C2" w14:paraId="7AFE8ECE" w14:textId="77777777" w:rsidTr="00912D7B">
        <w:trPr>
          <w:cantSplit/>
          <w:trHeight w:val="20"/>
        </w:trPr>
        <w:tc>
          <w:tcPr>
            <w:tcW w:w="605" w:type="pct"/>
            <w:tcBorders>
              <w:top w:val="dotted" w:sz="4" w:space="0" w:color="auto"/>
              <w:bottom w:val="dotted" w:sz="4" w:space="0" w:color="auto"/>
            </w:tcBorders>
            <w:vAlign w:val="center"/>
          </w:tcPr>
          <w:p w14:paraId="44E35784"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64" w:type="pct"/>
            <w:vMerge/>
            <w:tcBorders>
              <w:bottom w:val="dotted" w:sz="4" w:space="0" w:color="auto"/>
            </w:tcBorders>
            <w:shd w:val="clear" w:color="auto" w:fill="auto"/>
            <w:vAlign w:val="center"/>
          </w:tcPr>
          <w:p w14:paraId="60A14136" w14:textId="77777777" w:rsidR="000918F6" w:rsidRPr="00C507C2" w:rsidRDefault="000918F6" w:rsidP="000A5D84">
            <w:pPr>
              <w:jc w:val="both"/>
              <w:rPr>
                <w:rFonts w:ascii="Garamond" w:hAnsi="Garamond"/>
                <w:b/>
                <w:bCs/>
                <w:sz w:val="20"/>
                <w:szCs w:val="20"/>
              </w:rPr>
            </w:pPr>
          </w:p>
        </w:tc>
        <w:tc>
          <w:tcPr>
            <w:tcW w:w="3831" w:type="pct"/>
            <w:tcBorders>
              <w:top w:val="dotted" w:sz="4" w:space="0" w:color="auto"/>
              <w:bottom w:val="dotted" w:sz="4" w:space="0" w:color="auto"/>
            </w:tcBorders>
            <w:shd w:val="clear" w:color="auto" w:fill="auto"/>
            <w:vAlign w:val="center"/>
          </w:tcPr>
          <w:p w14:paraId="254FA1CA" w14:textId="30896D7C" w:rsidR="000918F6" w:rsidRPr="00C507C2" w:rsidRDefault="000918F6" w:rsidP="000A5D84">
            <w:pPr>
              <w:jc w:val="both"/>
              <w:rPr>
                <w:rFonts w:ascii="Garamond" w:hAnsi="Garamond"/>
                <w:sz w:val="20"/>
                <w:szCs w:val="20"/>
              </w:rPr>
            </w:pPr>
            <w:r w:rsidRPr="00C507C2">
              <w:rPr>
                <w:rFonts w:ascii="Garamond" w:hAnsi="Garamond"/>
                <w:sz w:val="20"/>
                <w:szCs w:val="20"/>
              </w:rPr>
              <w:t xml:space="preserve">me përfundimin e </w:t>
            </w:r>
            <w:r w:rsidR="00670631" w:rsidRPr="00C507C2">
              <w:rPr>
                <w:rFonts w:ascii="Garamond" w:hAnsi="Garamond"/>
                <w:sz w:val="20"/>
                <w:szCs w:val="20"/>
              </w:rPr>
              <w:t>kohës së mbylljes së portës së ankandit, të gjitha urdhërporositë e pranuara të blerjes dhe shitjes mblidhen nga libri i urdhërporosive dhe më pas algoritmi llogarit balancimin e energjisë elektrike të tregtuar, sasitë e pranuara të urdhërporosive të blerjes dhe shitjes dhe çmimin klerues në çdo ankan</w:t>
            </w:r>
            <w:r w:rsidRPr="00C507C2">
              <w:rPr>
                <w:rFonts w:ascii="Garamond" w:hAnsi="Garamond"/>
                <w:sz w:val="20"/>
                <w:szCs w:val="20"/>
              </w:rPr>
              <w:t>d</w:t>
            </w:r>
            <w:r w:rsidR="00670631">
              <w:rPr>
                <w:rFonts w:ascii="Garamond" w:hAnsi="Garamond"/>
                <w:sz w:val="20"/>
                <w:szCs w:val="20"/>
              </w:rPr>
              <w:t>.</w:t>
            </w:r>
          </w:p>
        </w:tc>
      </w:tr>
      <w:tr w:rsidR="000918F6" w:rsidRPr="00C507C2" w14:paraId="427C9B39" w14:textId="77777777" w:rsidTr="00912D7B">
        <w:trPr>
          <w:cantSplit/>
          <w:trHeight w:val="20"/>
        </w:trPr>
        <w:tc>
          <w:tcPr>
            <w:tcW w:w="605" w:type="pct"/>
            <w:vAlign w:val="center"/>
          </w:tcPr>
          <w:p w14:paraId="12B97F88"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është</w:t>
            </w:r>
          </w:p>
        </w:tc>
        <w:tc>
          <w:tcPr>
            <w:tcW w:w="564" w:type="pct"/>
            <w:vMerge w:val="restart"/>
            <w:shd w:val="clear" w:color="auto" w:fill="auto"/>
            <w:vAlign w:val="center"/>
          </w:tcPr>
          <w:p w14:paraId="715E4045"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E.2.6.3 (a)</w:t>
            </w:r>
          </w:p>
        </w:tc>
        <w:tc>
          <w:tcPr>
            <w:tcW w:w="3831" w:type="pct"/>
            <w:tcBorders>
              <w:bottom w:val="dotted" w:sz="4" w:space="0" w:color="auto"/>
            </w:tcBorders>
            <w:shd w:val="clear" w:color="auto" w:fill="auto"/>
            <w:vAlign w:val="center"/>
          </w:tcPr>
          <w:p w14:paraId="47D49C4A" w14:textId="143A1C14" w:rsidR="000918F6" w:rsidRPr="00C507C2" w:rsidRDefault="000918F6" w:rsidP="000A5D84">
            <w:pPr>
              <w:jc w:val="both"/>
              <w:rPr>
                <w:rFonts w:ascii="Garamond" w:hAnsi="Garamond"/>
                <w:sz w:val="20"/>
                <w:szCs w:val="20"/>
              </w:rPr>
            </w:pPr>
            <w:r w:rsidRPr="00C507C2">
              <w:rPr>
                <w:rFonts w:ascii="Garamond" w:hAnsi="Garamond"/>
                <w:sz w:val="20"/>
                <w:szCs w:val="20"/>
              </w:rPr>
              <w:t xml:space="preserve">Gjatë </w:t>
            </w:r>
            <w:r w:rsidR="00670631" w:rsidRPr="00C507C2">
              <w:rPr>
                <w:rFonts w:ascii="Garamond" w:hAnsi="Garamond"/>
                <w:sz w:val="20"/>
                <w:szCs w:val="20"/>
              </w:rPr>
              <w:t xml:space="preserve">tregtimit të vazhdueshëm, të gjitha urdhërporositë që janë dorëzuar nga koha e hapjes së portës deri në kohën e mbylljes së portës pranohen </w:t>
            </w:r>
            <w:r w:rsidRPr="00C507C2">
              <w:rPr>
                <w:rFonts w:ascii="Garamond" w:hAnsi="Garamond"/>
                <w:sz w:val="20"/>
                <w:szCs w:val="20"/>
              </w:rPr>
              <w:t xml:space="preserve">për ekzekutim nga ETSS-ja. Me dorëzimin e tyre në ETSS, </w:t>
            </w:r>
            <w:r w:rsidR="00670631" w:rsidRPr="00C507C2">
              <w:rPr>
                <w:rFonts w:ascii="Garamond" w:hAnsi="Garamond"/>
                <w:sz w:val="20"/>
                <w:szCs w:val="20"/>
              </w:rPr>
              <w:t>urdhërporositë e pranuara sipas metodës së tregtimit të vazhdueshëm, regjistrohen në librin e urdhërporosive pasi marrin gjurmën e kohës përkatëse</w:t>
            </w:r>
            <w:r w:rsidR="00670631">
              <w:rPr>
                <w:rFonts w:ascii="Garamond" w:hAnsi="Garamond"/>
                <w:sz w:val="20"/>
                <w:szCs w:val="20"/>
              </w:rPr>
              <w:t>.</w:t>
            </w:r>
            <w:r w:rsidR="002B1A03">
              <w:rPr>
                <w:rFonts w:ascii="Garamond" w:hAnsi="Garamond"/>
                <w:sz w:val="20"/>
                <w:szCs w:val="20"/>
              </w:rPr>
              <w:t xml:space="preserve"> </w:t>
            </w:r>
            <w:r w:rsidR="00670631" w:rsidRPr="00C507C2">
              <w:rPr>
                <w:rFonts w:ascii="Garamond" w:hAnsi="Garamond"/>
                <w:sz w:val="20"/>
                <w:szCs w:val="20"/>
              </w:rPr>
              <w:t xml:space="preserve"> </w:t>
            </w:r>
          </w:p>
        </w:tc>
      </w:tr>
      <w:tr w:rsidR="000918F6" w:rsidRPr="00C507C2" w14:paraId="522DDD5A" w14:textId="77777777" w:rsidTr="00912D7B">
        <w:trPr>
          <w:cantSplit/>
          <w:trHeight w:val="20"/>
        </w:trPr>
        <w:tc>
          <w:tcPr>
            <w:tcW w:w="605" w:type="pct"/>
            <w:tcBorders>
              <w:bottom w:val="dotted" w:sz="4" w:space="0" w:color="auto"/>
            </w:tcBorders>
            <w:vAlign w:val="center"/>
          </w:tcPr>
          <w:p w14:paraId="415BB977"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64" w:type="pct"/>
            <w:vMerge/>
            <w:tcBorders>
              <w:bottom w:val="dotted" w:sz="4" w:space="0" w:color="auto"/>
            </w:tcBorders>
            <w:shd w:val="clear" w:color="auto" w:fill="auto"/>
            <w:vAlign w:val="center"/>
          </w:tcPr>
          <w:p w14:paraId="76E6E950" w14:textId="77777777" w:rsidR="000918F6" w:rsidRPr="00C507C2" w:rsidRDefault="000918F6" w:rsidP="000A5D84">
            <w:pPr>
              <w:jc w:val="both"/>
              <w:rPr>
                <w:rFonts w:ascii="Garamond" w:hAnsi="Garamond"/>
                <w:sz w:val="20"/>
                <w:szCs w:val="20"/>
              </w:rPr>
            </w:pPr>
          </w:p>
        </w:tc>
        <w:tc>
          <w:tcPr>
            <w:tcW w:w="3831" w:type="pct"/>
            <w:tcBorders>
              <w:top w:val="dotted" w:sz="4" w:space="0" w:color="auto"/>
              <w:bottom w:val="dotted" w:sz="4" w:space="0" w:color="auto"/>
            </w:tcBorders>
            <w:shd w:val="clear" w:color="auto" w:fill="auto"/>
            <w:vAlign w:val="center"/>
          </w:tcPr>
          <w:p w14:paraId="13918F29" w14:textId="6C3058B6" w:rsidR="000918F6" w:rsidRPr="00C507C2" w:rsidRDefault="000918F6" w:rsidP="000A5D84">
            <w:pPr>
              <w:jc w:val="both"/>
              <w:rPr>
                <w:rFonts w:ascii="Garamond" w:hAnsi="Garamond"/>
                <w:sz w:val="20"/>
                <w:szCs w:val="20"/>
              </w:rPr>
            </w:pPr>
            <w:r w:rsidRPr="00C507C2">
              <w:rPr>
                <w:rFonts w:ascii="Garamond" w:hAnsi="Garamond"/>
                <w:sz w:val="20"/>
                <w:szCs w:val="20"/>
              </w:rPr>
              <w:t xml:space="preserve">Gjatë </w:t>
            </w:r>
            <w:r w:rsidR="00670631" w:rsidRPr="00C507C2">
              <w:rPr>
                <w:rFonts w:ascii="Garamond" w:hAnsi="Garamond"/>
                <w:sz w:val="20"/>
                <w:szCs w:val="20"/>
              </w:rPr>
              <w:t xml:space="preserve">tregtimit të vazhdueshëm, të gjitha urdhërporositë </w:t>
            </w:r>
            <w:r w:rsidRPr="00C507C2">
              <w:rPr>
                <w:rFonts w:ascii="Garamond" w:hAnsi="Garamond"/>
                <w:sz w:val="20"/>
                <w:szCs w:val="20"/>
              </w:rPr>
              <w:t xml:space="preserve">që janë dorëzuar sipas Rregullave të Tregut të Energjisë Elektrike nga </w:t>
            </w:r>
            <w:r w:rsidR="00670631" w:rsidRPr="00C507C2">
              <w:rPr>
                <w:rFonts w:ascii="Garamond" w:hAnsi="Garamond"/>
                <w:sz w:val="20"/>
                <w:szCs w:val="20"/>
              </w:rPr>
              <w:t>koha e hapjes së portës deri në kohën e mbylljes së portës pranohen për ekzekuti</w:t>
            </w:r>
            <w:r w:rsidRPr="00C507C2">
              <w:rPr>
                <w:rFonts w:ascii="Garamond" w:hAnsi="Garamond"/>
                <w:sz w:val="20"/>
                <w:szCs w:val="20"/>
              </w:rPr>
              <w:t xml:space="preserve">m nga ETSS-ja. Me dorëzimin e tyre në ETSS, </w:t>
            </w:r>
            <w:r w:rsidR="00670631" w:rsidRPr="00C507C2">
              <w:rPr>
                <w:rFonts w:ascii="Garamond" w:hAnsi="Garamond"/>
                <w:sz w:val="20"/>
                <w:szCs w:val="20"/>
              </w:rPr>
              <w:t xml:space="preserve">urdhërporositë e pranuara sipas metodës së tregtimit të vazhdueshëm, regjistrohen në librin e urdhërporosive pasi marrin gjurmën </w:t>
            </w:r>
            <w:r w:rsidRPr="00C507C2">
              <w:rPr>
                <w:rFonts w:ascii="Garamond" w:hAnsi="Garamond"/>
                <w:sz w:val="20"/>
                <w:szCs w:val="20"/>
              </w:rPr>
              <w:t>kohore përkatëse</w:t>
            </w:r>
            <w:r w:rsidR="00670631">
              <w:rPr>
                <w:rFonts w:ascii="Garamond" w:hAnsi="Garamond"/>
                <w:sz w:val="20"/>
                <w:szCs w:val="20"/>
              </w:rPr>
              <w:t>.</w:t>
            </w:r>
          </w:p>
        </w:tc>
      </w:tr>
      <w:tr w:rsidR="000918F6" w:rsidRPr="00C507C2" w14:paraId="5EB478D0" w14:textId="77777777" w:rsidTr="00912D7B">
        <w:trPr>
          <w:cantSplit/>
          <w:trHeight w:val="20"/>
        </w:trPr>
        <w:tc>
          <w:tcPr>
            <w:tcW w:w="605" w:type="pct"/>
            <w:tcBorders>
              <w:bottom w:val="dotted" w:sz="4" w:space="0" w:color="auto"/>
            </w:tcBorders>
            <w:vAlign w:val="center"/>
          </w:tcPr>
          <w:p w14:paraId="4491AE25"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është</w:t>
            </w:r>
          </w:p>
        </w:tc>
        <w:tc>
          <w:tcPr>
            <w:tcW w:w="564" w:type="pct"/>
            <w:tcBorders>
              <w:bottom w:val="dotted" w:sz="4" w:space="0" w:color="auto"/>
            </w:tcBorders>
            <w:shd w:val="clear" w:color="auto" w:fill="auto"/>
            <w:vAlign w:val="center"/>
          </w:tcPr>
          <w:p w14:paraId="23D2A33A"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F.2.2.2</w:t>
            </w:r>
          </w:p>
        </w:tc>
        <w:tc>
          <w:tcPr>
            <w:tcW w:w="3831" w:type="pct"/>
            <w:tcBorders>
              <w:bottom w:val="dotted" w:sz="4" w:space="0" w:color="auto"/>
            </w:tcBorders>
            <w:shd w:val="clear" w:color="auto" w:fill="auto"/>
            <w:vAlign w:val="center"/>
          </w:tcPr>
          <w:p w14:paraId="62CC9D1E" w14:textId="1ADF113B" w:rsidR="000918F6" w:rsidRPr="00C507C2" w:rsidRDefault="000918F6" w:rsidP="000A5D84">
            <w:pPr>
              <w:jc w:val="both"/>
              <w:rPr>
                <w:rFonts w:ascii="Garamond" w:hAnsi="Garamond"/>
                <w:sz w:val="20"/>
                <w:szCs w:val="20"/>
              </w:rPr>
            </w:pPr>
            <w:r w:rsidRPr="00C507C2">
              <w:rPr>
                <w:rFonts w:ascii="Garamond" w:hAnsi="Garamond"/>
                <w:sz w:val="20"/>
                <w:szCs w:val="20"/>
              </w:rPr>
              <w:t xml:space="preserve">Alokimi i </w:t>
            </w:r>
            <w:r w:rsidR="00670631">
              <w:rPr>
                <w:rFonts w:ascii="Garamond" w:hAnsi="Garamond"/>
                <w:sz w:val="20"/>
                <w:szCs w:val="20"/>
              </w:rPr>
              <w:t>p</w:t>
            </w:r>
            <w:r w:rsidRPr="00C507C2">
              <w:rPr>
                <w:rFonts w:ascii="Garamond" w:hAnsi="Garamond"/>
                <w:sz w:val="20"/>
                <w:szCs w:val="20"/>
              </w:rPr>
              <w:t>ortofolit (p.sh</w:t>
            </w:r>
            <w:r w:rsidR="00670631">
              <w:rPr>
                <w:rFonts w:ascii="Garamond" w:hAnsi="Garamond"/>
                <w:sz w:val="20"/>
                <w:szCs w:val="20"/>
              </w:rPr>
              <w:t>.</w:t>
            </w:r>
            <w:r w:rsidRPr="00C507C2">
              <w:rPr>
                <w:rFonts w:ascii="Garamond" w:hAnsi="Garamond"/>
                <w:sz w:val="20"/>
                <w:szCs w:val="20"/>
              </w:rPr>
              <w:t xml:space="preserve"> Rregulli i Pranimit të Urdhërporosive) duhet të përfshihet në </w:t>
            </w:r>
            <w:r w:rsidR="00670631" w:rsidRPr="00C507C2">
              <w:rPr>
                <w:rFonts w:ascii="Garamond" w:hAnsi="Garamond"/>
                <w:sz w:val="20"/>
                <w:szCs w:val="20"/>
              </w:rPr>
              <w:t>procedurën e tregtimit</w:t>
            </w:r>
            <w:r w:rsidR="00670631">
              <w:rPr>
                <w:rFonts w:ascii="Garamond" w:hAnsi="Garamond"/>
                <w:sz w:val="20"/>
                <w:szCs w:val="20"/>
              </w:rPr>
              <w:t>.</w:t>
            </w:r>
          </w:p>
        </w:tc>
      </w:tr>
      <w:tr w:rsidR="000918F6" w:rsidRPr="00C507C2" w14:paraId="4C8E42A6" w14:textId="77777777" w:rsidTr="00912D7B">
        <w:trPr>
          <w:cantSplit/>
          <w:trHeight w:val="20"/>
        </w:trPr>
        <w:tc>
          <w:tcPr>
            <w:tcW w:w="605" w:type="pct"/>
            <w:tcBorders>
              <w:top w:val="dotted" w:sz="4" w:space="0" w:color="auto"/>
              <w:bottom w:val="dotted" w:sz="4" w:space="0" w:color="auto"/>
            </w:tcBorders>
            <w:vAlign w:val="center"/>
          </w:tcPr>
          <w:p w14:paraId="4C8BB980"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64" w:type="pct"/>
            <w:tcBorders>
              <w:top w:val="dotted" w:sz="4" w:space="0" w:color="auto"/>
              <w:bottom w:val="dotted" w:sz="4" w:space="0" w:color="auto"/>
            </w:tcBorders>
            <w:shd w:val="clear" w:color="auto" w:fill="auto"/>
            <w:vAlign w:val="center"/>
          </w:tcPr>
          <w:p w14:paraId="27583998" w14:textId="77777777" w:rsidR="000918F6" w:rsidRPr="00C507C2" w:rsidRDefault="000918F6" w:rsidP="000A5D84">
            <w:pPr>
              <w:jc w:val="both"/>
              <w:rPr>
                <w:rFonts w:ascii="Garamond" w:hAnsi="Garamond"/>
                <w:b/>
                <w:bCs/>
                <w:sz w:val="20"/>
                <w:szCs w:val="20"/>
              </w:rPr>
            </w:pPr>
          </w:p>
        </w:tc>
        <w:tc>
          <w:tcPr>
            <w:tcW w:w="3831" w:type="pct"/>
            <w:tcBorders>
              <w:top w:val="dotted" w:sz="4" w:space="0" w:color="auto"/>
              <w:bottom w:val="dotted" w:sz="4" w:space="0" w:color="auto"/>
            </w:tcBorders>
            <w:shd w:val="clear" w:color="auto" w:fill="auto"/>
            <w:vAlign w:val="center"/>
          </w:tcPr>
          <w:p w14:paraId="7EA64ABD" w14:textId="77777777" w:rsidR="000918F6" w:rsidRPr="00C507C2" w:rsidRDefault="000918F6" w:rsidP="000A5D84">
            <w:pPr>
              <w:jc w:val="both"/>
              <w:rPr>
                <w:rFonts w:ascii="Garamond" w:hAnsi="Garamond"/>
                <w:b/>
                <w:bCs/>
                <w:i/>
                <w:iCs/>
                <w:sz w:val="20"/>
                <w:szCs w:val="20"/>
              </w:rPr>
            </w:pPr>
            <w:r w:rsidRPr="00C507C2">
              <w:rPr>
                <w:rFonts w:ascii="Garamond" w:hAnsi="Garamond"/>
                <w:b/>
                <w:bCs/>
                <w:i/>
                <w:iCs/>
                <w:sz w:val="20"/>
                <w:szCs w:val="20"/>
              </w:rPr>
              <w:t>Shfuqizohet</w:t>
            </w:r>
          </w:p>
        </w:tc>
      </w:tr>
      <w:tr w:rsidR="000918F6" w:rsidRPr="00C507C2" w14:paraId="60B97E4B" w14:textId="77777777" w:rsidTr="00912D7B">
        <w:trPr>
          <w:cantSplit/>
          <w:trHeight w:val="20"/>
        </w:trPr>
        <w:tc>
          <w:tcPr>
            <w:tcW w:w="605" w:type="pct"/>
            <w:tcBorders>
              <w:bottom w:val="dotted" w:sz="4" w:space="0" w:color="auto"/>
            </w:tcBorders>
            <w:vAlign w:val="center"/>
          </w:tcPr>
          <w:p w14:paraId="089FBC3D"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është</w:t>
            </w:r>
          </w:p>
        </w:tc>
        <w:tc>
          <w:tcPr>
            <w:tcW w:w="564" w:type="pct"/>
            <w:tcBorders>
              <w:bottom w:val="dotted" w:sz="4" w:space="0" w:color="auto"/>
            </w:tcBorders>
            <w:shd w:val="clear" w:color="auto" w:fill="auto"/>
            <w:vAlign w:val="center"/>
          </w:tcPr>
          <w:p w14:paraId="73053325"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F.2.2.6 </w:t>
            </w:r>
          </w:p>
        </w:tc>
        <w:tc>
          <w:tcPr>
            <w:tcW w:w="3831" w:type="pct"/>
            <w:tcBorders>
              <w:bottom w:val="dotted" w:sz="4" w:space="0" w:color="auto"/>
            </w:tcBorders>
            <w:shd w:val="clear" w:color="auto" w:fill="auto"/>
            <w:vAlign w:val="center"/>
          </w:tcPr>
          <w:p w14:paraId="2987FB1E" w14:textId="115CCAB9" w:rsidR="000918F6" w:rsidRPr="00C507C2" w:rsidRDefault="000918F6" w:rsidP="000A5D84">
            <w:pPr>
              <w:jc w:val="both"/>
              <w:rPr>
                <w:rFonts w:ascii="Garamond" w:hAnsi="Garamond"/>
                <w:sz w:val="20"/>
                <w:szCs w:val="20"/>
              </w:rPr>
            </w:pPr>
            <w:r w:rsidRPr="00C507C2">
              <w:rPr>
                <w:rFonts w:ascii="Garamond" w:hAnsi="Garamond"/>
                <w:sz w:val="20"/>
                <w:szCs w:val="20"/>
              </w:rPr>
              <w:t xml:space="preserve">Orët e tregtimit në </w:t>
            </w:r>
            <w:r w:rsidR="00670631">
              <w:rPr>
                <w:rFonts w:ascii="Garamond" w:hAnsi="Garamond"/>
                <w:sz w:val="20"/>
                <w:szCs w:val="20"/>
              </w:rPr>
              <w:t>t</w:t>
            </w:r>
            <w:r w:rsidRPr="00C507C2">
              <w:rPr>
                <w:rFonts w:ascii="Garamond" w:hAnsi="Garamond"/>
                <w:sz w:val="20"/>
                <w:szCs w:val="20"/>
              </w:rPr>
              <w:t xml:space="preserve">regjet e ALPEX-it shpallen në </w:t>
            </w:r>
            <w:r w:rsidR="00670631" w:rsidRPr="00C507C2">
              <w:rPr>
                <w:rFonts w:ascii="Garamond" w:hAnsi="Garamond"/>
                <w:sz w:val="20"/>
                <w:szCs w:val="20"/>
              </w:rPr>
              <w:t xml:space="preserve">kalendarin e tregtimit </w:t>
            </w:r>
            <w:r w:rsidRPr="00C507C2">
              <w:rPr>
                <w:rFonts w:ascii="Garamond" w:hAnsi="Garamond"/>
                <w:sz w:val="20"/>
                <w:szCs w:val="20"/>
              </w:rPr>
              <w:t xml:space="preserve">nga ALPEX-i në faqen e tij zyrtare të internetit. Kalendari i </w:t>
            </w:r>
            <w:r w:rsidR="00670631">
              <w:rPr>
                <w:rFonts w:ascii="Garamond" w:hAnsi="Garamond"/>
                <w:sz w:val="20"/>
                <w:szCs w:val="20"/>
              </w:rPr>
              <w:t>t</w:t>
            </w:r>
            <w:r w:rsidRPr="00C507C2">
              <w:rPr>
                <w:rFonts w:ascii="Garamond" w:hAnsi="Garamond"/>
                <w:sz w:val="20"/>
                <w:szCs w:val="20"/>
              </w:rPr>
              <w:t xml:space="preserve">regtimit shpallet </w:t>
            </w:r>
            <w:r w:rsidR="00670631" w:rsidRPr="00C507C2">
              <w:rPr>
                <w:rFonts w:ascii="Garamond" w:hAnsi="Garamond"/>
                <w:sz w:val="20"/>
                <w:szCs w:val="20"/>
              </w:rPr>
              <w:t>2</w:t>
            </w:r>
            <w:r w:rsidR="00670631">
              <w:rPr>
                <w:rFonts w:ascii="Garamond" w:hAnsi="Garamond"/>
                <w:sz w:val="20"/>
                <w:szCs w:val="20"/>
              </w:rPr>
              <w:t xml:space="preserve"> </w:t>
            </w:r>
            <w:r w:rsidRPr="00C507C2">
              <w:rPr>
                <w:rFonts w:ascii="Garamond" w:hAnsi="Garamond"/>
                <w:sz w:val="20"/>
                <w:szCs w:val="20"/>
              </w:rPr>
              <w:t>(</w:t>
            </w:r>
            <w:r w:rsidR="00670631" w:rsidRPr="00C507C2">
              <w:rPr>
                <w:rFonts w:ascii="Garamond" w:hAnsi="Garamond"/>
                <w:sz w:val="20"/>
                <w:szCs w:val="20"/>
              </w:rPr>
              <w:t>dy</w:t>
            </w:r>
            <w:r w:rsidRPr="00C507C2">
              <w:rPr>
                <w:rFonts w:ascii="Garamond" w:hAnsi="Garamond"/>
                <w:sz w:val="20"/>
                <w:szCs w:val="20"/>
              </w:rPr>
              <w:t xml:space="preserve">) muaj para përfundimit të çdo viti për vitin pasardhës dhe përditësohet, nëse kërkohet, me </w:t>
            </w:r>
            <w:r w:rsidR="00670631">
              <w:rPr>
                <w:rFonts w:ascii="Garamond" w:hAnsi="Garamond"/>
                <w:sz w:val="20"/>
                <w:szCs w:val="20"/>
              </w:rPr>
              <w:t>v</w:t>
            </w:r>
            <w:r w:rsidRPr="00C507C2">
              <w:rPr>
                <w:rFonts w:ascii="Garamond" w:hAnsi="Garamond"/>
                <w:sz w:val="20"/>
                <w:szCs w:val="20"/>
              </w:rPr>
              <w:t xml:space="preserve">endim </w:t>
            </w:r>
            <w:r w:rsidR="00670631">
              <w:rPr>
                <w:rFonts w:ascii="Garamond" w:hAnsi="Garamond"/>
                <w:sz w:val="20"/>
                <w:szCs w:val="20"/>
              </w:rPr>
              <w:t>t</w:t>
            </w:r>
            <w:r w:rsidRPr="00C507C2">
              <w:rPr>
                <w:rFonts w:ascii="Garamond" w:hAnsi="Garamond"/>
                <w:sz w:val="20"/>
                <w:szCs w:val="20"/>
              </w:rPr>
              <w:t xml:space="preserve">eknik të ALPEX-it të lëshuar në të njëjtën </w:t>
            </w:r>
            <w:r w:rsidR="00670631">
              <w:rPr>
                <w:rFonts w:ascii="Garamond" w:hAnsi="Garamond"/>
                <w:sz w:val="20"/>
                <w:szCs w:val="20"/>
              </w:rPr>
              <w:t>d</w:t>
            </w:r>
            <w:r w:rsidRPr="00C507C2">
              <w:rPr>
                <w:rFonts w:ascii="Garamond" w:hAnsi="Garamond"/>
                <w:sz w:val="20"/>
                <w:szCs w:val="20"/>
              </w:rPr>
              <w:t xml:space="preserve">itë kur ALPEX-i vihet në dijeni të arsyes për përditësimin e </w:t>
            </w:r>
            <w:r w:rsidR="00670631" w:rsidRPr="00C507C2">
              <w:rPr>
                <w:rFonts w:ascii="Garamond" w:hAnsi="Garamond"/>
                <w:sz w:val="20"/>
                <w:szCs w:val="20"/>
              </w:rPr>
              <w:t>kalendarit të tregtimit</w:t>
            </w:r>
            <w:r w:rsidR="00670631">
              <w:rPr>
                <w:rFonts w:ascii="Garamond" w:hAnsi="Garamond"/>
                <w:sz w:val="20"/>
                <w:szCs w:val="20"/>
              </w:rPr>
              <w:t>.</w:t>
            </w:r>
          </w:p>
        </w:tc>
      </w:tr>
      <w:tr w:rsidR="000918F6" w:rsidRPr="00C507C2" w14:paraId="085F2AA9" w14:textId="77777777" w:rsidTr="00912D7B">
        <w:trPr>
          <w:cantSplit/>
          <w:trHeight w:val="20"/>
        </w:trPr>
        <w:tc>
          <w:tcPr>
            <w:tcW w:w="605" w:type="pct"/>
            <w:tcBorders>
              <w:top w:val="dotted" w:sz="4" w:space="0" w:color="auto"/>
              <w:bottom w:val="dotted" w:sz="4" w:space="0" w:color="auto"/>
            </w:tcBorders>
            <w:vAlign w:val="center"/>
          </w:tcPr>
          <w:p w14:paraId="472EFFA0"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64" w:type="pct"/>
            <w:tcBorders>
              <w:top w:val="dotted" w:sz="4" w:space="0" w:color="auto"/>
              <w:bottom w:val="dotted" w:sz="4" w:space="0" w:color="auto"/>
            </w:tcBorders>
            <w:shd w:val="clear" w:color="auto" w:fill="auto"/>
            <w:vAlign w:val="center"/>
          </w:tcPr>
          <w:p w14:paraId="71118B0B" w14:textId="77777777" w:rsidR="000918F6" w:rsidRPr="00C507C2" w:rsidRDefault="000918F6" w:rsidP="000A5D84">
            <w:pPr>
              <w:jc w:val="both"/>
              <w:rPr>
                <w:rFonts w:ascii="Garamond" w:hAnsi="Garamond"/>
                <w:sz w:val="20"/>
                <w:szCs w:val="20"/>
              </w:rPr>
            </w:pPr>
          </w:p>
        </w:tc>
        <w:tc>
          <w:tcPr>
            <w:tcW w:w="3831" w:type="pct"/>
            <w:tcBorders>
              <w:top w:val="dotted" w:sz="4" w:space="0" w:color="auto"/>
              <w:bottom w:val="dotted" w:sz="4" w:space="0" w:color="auto"/>
            </w:tcBorders>
            <w:shd w:val="clear" w:color="auto" w:fill="auto"/>
            <w:vAlign w:val="center"/>
          </w:tcPr>
          <w:p w14:paraId="491010BE" w14:textId="77777777" w:rsidR="000918F6" w:rsidRPr="00C507C2" w:rsidRDefault="000918F6" w:rsidP="000A5D84">
            <w:pPr>
              <w:jc w:val="both"/>
              <w:rPr>
                <w:rFonts w:ascii="Garamond" w:hAnsi="Garamond"/>
                <w:sz w:val="20"/>
                <w:szCs w:val="20"/>
              </w:rPr>
            </w:pPr>
            <w:r w:rsidRPr="00C507C2">
              <w:rPr>
                <w:rFonts w:ascii="Garamond" w:hAnsi="Garamond"/>
                <w:b/>
                <w:bCs/>
                <w:i/>
                <w:iCs/>
                <w:sz w:val="20"/>
                <w:szCs w:val="20"/>
              </w:rPr>
              <w:t>Shfuqizohet</w:t>
            </w:r>
          </w:p>
        </w:tc>
      </w:tr>
      <w:tr w:rsidR="000918F6" w:rsidRPr="00C507C2" w14:paraId="707E2E7F" w14:textId="77777777" w:rsidTr="00912D7B">
        <w:trPr>
          <w:cantSplit/>
          <w:trHeight w:val="20"/>
        </w:trPr>
        <w:tc>
          <w:tcPr>
            <w:tcW w:w="605" w:type="pct"/>
            <w:tcBorders>
              <w:bottom w:val="dotted" w:sz="4" w:space="0" w:color="auto"/>
            </w:tcBorders>
            <w:vAlign w:val="center"/>
          </w:tcPr>
          <w:p w14:paraId="45F43C82"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është</w:t>
            </w:r>
          </w:p>
        </w:tc>
        <w:tc>
          <w:tcPr>
            <w:tcW w:w="564" w:type="pct"/>
            <w:tcBorders>
              <w:bottom w:val="dotted" w:sz="4" w:space="0" w:color="auto"/>
            </w:tcBorders>
            <w:shd w:val="clear" w:color="auto" w:fill="auto"/>
            <w:vAlign w:val="center"/>
          </w:tcPr>
          <w:p w14:paraId="45C21A06"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F.2.5.1 </w:t>
            </w:r>
          </w:p>
        </w:tc>
        <w:tc>
          <w:tcPr>
            <w:tcW w:w="3831" w:type="pct"/>
            <w:tcBorders>
              <w:bottom w:val="dotted" w:sz="4" w:space="0" w:color="auto"/>
            </w:tcBorders>
            <w:shd w:val="clear" w:color="auto" w:fill="auto"/>
            <w:vAlign w:val="center"/>
          </w:tcPr>
          <w:p w14:paraId="426D2701" w14:textId="2515DA9B" w:rsidR="000918F6" w:rsidRPr="00C507C2" w:rsidRDefault="000918F6" w:rsidP="000A5D84">
            <w:pPr>
              <w:jc w:val="both"/>
              <w:rPr>
                <w:rFonts w:ascii="Garamond" w:hAnsi="Garamond"/>
                <w:sz w:val="20"/>
                <w:szCs w:val="20"/>
              </w:rPr>
            </w:pPr>
            <w:r w:rsidRPr="00C507C2">
              <w:rPr>
                <w:rFonts w:ascii="Garamond" w:hAnsi="Garamond"/>
                <w:sz w:val="20"/>
                <w:szCs w:val="20"/>
              </w:rPr>
              <w:t xml:space="preserve">Libri i </w:t>
            </w:r>
            <w:r w:rsidR="00670631" w:rsidRPr="00C507C2">
              <w:rPr>
                <w:rFonts w:ascii="Garamond" w:hAnsi="Garamond"/>
                <w:sz w:val="20"/>
                <w:szCs w:val="20"/>
              </w:rPr>
              <w:t xml:space="preserve">urdhërporosisë është një listë elektronike e urdhërporosive </w:t>
            </w:r>
            <w:r w:rsidRPr="00C507C2">
              <w:rPr>
                <w:rFonts w:ascii="Garamond" w:hAnsi="Garamond"/>
                <w:sz w:val="20"/>
                <w:szCs w:val="20"/>
              </w:rPr>
              <w:t xml:space="preserve">të blerjeve dhe shitjeve. Librat e </w:t>
            </w:r>
            <w:r w:rsidR="00670631" w:rsidRPr="00C507C2">
              <w:rPr>
                <w:rFonts w:ascii="Garamond" w:hAnsi="Garamond"/>
                <w:sz w:val="20"/>
                <w:szCs w:val="20"/>
              </w:rPr>
              <w:t xml:space="preserve">urdhërporosive </w:t>
            </w:r>
            <w:r w:rsidRPr="00C507C2">
              <w:rPr>
                <w:rFonts w:ascii="Garamond" w:hAnsi="Garamond"/>
                <w:sz w:val="20"/>
                <w:szCs w:val="20"/>
              </w:rPr>
              <w:t xml:space="preserve">mbahen nga ALPEX-i për çdo </w:t>
            </w:r>
            <w:r w:rsidR="00670631" w:rsidRPr="00C507C2">
              <w:rPr>
                <w:rFonts w:ascii="Garamond" w:hAnsi="Garamond"/>
                <w:sz w:val="20"/>
                <w:szCs w:val="20"/>
              </w:rPr>
              <w:t>segment tregu, njësi kohore tregu dhe ditë livrimi.</w:t>
            </w:r>
            <w:r w:rsidR="002B1A03">
              <w:rPr>
                <w:rFonts w:ascii="Garamond" w:hAnsi="Garamond"/>
                <w:sz w:val="20"/>
                <w:szCs w:val="20"/>
              </w:rPr>
              <w:t xml:space="preserve">  </w:t>
            </w:r>
            <w:r w:rsidR="00670631" w:rsidRPr="00C507C2">
              <w:rPr>
                <w:rFonts w:ascii="Garamond" w:hAnsi="Garamond"/>
                <w:sz w:val="20"/>
                <w:szCs w:val="20"/>
              </w:rPr>
              <w:t xml:space="preserve"> </w:t>
            </w:r>
          </w:p>
        </w:tc>
      </w:tr>
      <w:tr w:rsidR="000918F6" w:rsidRPr="00C507C2" w14:paraId="1B69582C" w14:textId="77777777" w:rsidTr="00912D7B">
        <w:trPr>
          <w:cantSplit/>
          <w:trHeight w:val="20"/>
        </w:trPr>
        <w:tc>
          <w:tcPr>
            <w:tcW w:w="605" w:type="pct"/>
            <w:tcBorders>
              <w:top w:val="dotted" w:sz="4" w:space="0" w:color="auto"/>
              <w:bottom w:val="dotted" w:sz="4" w:space="0" w:color="auto"/>
            </w:tcBorders>
            <w:vAlign w:val="center"/>
          </w:tcPr>
          <w:p w14:paraId="33CAB5E0"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lastRenderedPageBreak/>
              <w:t>bëhet</w:t>
            </w:r>
          </w:p>
        </w:tc>
        <w:tc>
          <w:tcPr>
            <w:tcW w:w="564" w:type="pct"/>
            <w:tcBorders>
              <w:top w:val="dotted" w:sz="4" w:space="0" w:color="auto"/>
              <w:bottom w:val="dotted" w:sz="4" w:space="0" w:color="auto"/>
            </w:tcBorders>
            <w:shd w:val="clear" w:color="auto" w:fill="auto"/>
            <w:vAlign w:val="center"/>
          </w:tcPr>
          <w:p w14:paraId="02B0100C" w14:textId="77777777" w:rsidR="000918F6" w:rsidRPr="00C507C2" w:rsidRDefault="000918F6" w:rsidP="000A5D84">
            <w:pPr>
              <w:jc w:val="both"/>
              <w:rPr>
                <w:rFonts w:ascii="Garamond" w:hAnsi="Garamond"/>
                <w:b/>
                <w:bCs/>
                <w:sz w:val="20"/>
                <w:szCs w:val="20"/>
              </w:rPr>
            </w:pPr>
          </w:p>
        </w:tc>
        <w:tc>
          <w:tcPr>
            <w:tcW w:w="3831" w:type="pct"/>
            <w:tcBorders>
              <w:top w:val="dotted" w:sz="4" w:space="0" w:color="auto"/>
              <w:bottom w:val="dotted" w:sz="4" w:space="0" w:color="auto"/>
            </w:tcBorders>
            <w:shd w:val="clear" w:color="auto" w:fill="auto"/>
            <w:vAlign w:val="center"/>
          </w:tcPr>
          <w:p w14:paraId="37643C48" w14:textId="5BEB08A9" w:rsidR="000918F6" w:rsidRPr="00C507C2" w:rsidRDefault="000918F6" w:rsidP="000A5D84">
            <w:pPr>
              <w:jc w:val="both"/>
              <w:rPr>
                <w:rFonts w:ascii="Garamond" w:hAnsi="Garamond"/>
                <w:sz w:val="20"/>
                <w:szCs w:val="20"/>
              </w:rPr>
            </w:pPr>
            <w:r w:rsidRPr="00C507C2">
              <w:rPr>
                <w:rFonts w:ascii="Garamond" w:hAnsi="Garamond"/>
                <w:sz w:val="20"/>
                <w:szCs w:val="20"/>
              </w:rPr>
              <w:t xml:space="preserve">Libri i </w:t>
            </w:r>
            <w:r w:rsidR="00670631" w:rsidRPr="00C507C2">
              <w:rPr>
                <w:rFonts w:ascii="Garamond" w:hAnsi="Garamond"/>
                <w:sz w:val="20"/>
                <w:szCs w:val="20"/>
              </w:rPr>
              <w:t xml:space="preserve">urdhërporosisë </w:t>
            </w:r>
            <w:r w:rsidRPr="00C507C2">
              <w:rPr>
                <w:rFonts w:ascii="Garamond" w:hAnsi="Garamond"/>
                <w:sz w:val="20"/>
                <w:szCs w:val="20"/>
              </w:rPr>
              <w:t xml:space="preserve">është një listë elektronike e </w:t>
            </w:r>
            <w:r w:rsidR="00670631" w:rsidRPr="00C507C2">
              <w:rPr>
                <w:rFonts w:ascii="Garamond" w:hAnsi="Garamond"/>
                <w:sz w:val="20"/>
                <w:szCs w:val="20"/>
              </w:rPr>
              <w:t xml:space="preserve">urdhërporosive </w:t>
            </w:r>
            <w:r w:rsidRPr="00C507C2">
              <w:rPr>
                <w:rFonts w:ascii="Garamond" w:hAnsi="Garamond"/>
                <w:sz w:val="20"/>
                <w:szCs w:val="20"/>
              </w:rPr>
              <w:t xml:space="preserve">të blerjeve dhe shitjeve. Librat e </w:t>
            </w:r>
            <w:r w:rsidR="00670631" w:rsidRPr="00C507C2">
              <w:rPr>
                <w:rFonts w:ascii="Garamond" w:hAnsi="Garamond"/>
                <w:sz w:val="20"/>
                <w:szCs w:val="20"/>
              </w:rPr>
              <w:t xml:space="preserve">urdhërporosive </w:t>
            </w:r>
            <w:r w:rsidRPr="00C507C2">
              <w:rPr>
                <w:rFonts w:ascii="Garamond" w:hAnsi="Garamond"/>
                <w:sz w:val="20"/>
                <w:szCs w:val="20"/>
              </w:rPr>
              <w:t xml:space="preserve">mbahen nga ALPEX-i për çdo </w:t>
            </w:r>
            <w:r w:rsidR="00670631" w:rsidRPr="00C507C2">
              <w:rPr>
                <w:rFonts w:ascii="Garamond" w:hAnsi="Garamond"/>
                <w:sz w:val="20"/>
                <w:szCs w:val="20"/>
              </w:rPr>
              <w:t>segment tregu të ditës përkatëse të livrimit.</w:t>
            </w:r>
            <w:r w:rsidR="002B1A03">
              <w:rPr>
                <w:rFonts w:ascii="Garamond" w:hAnsi="Garamond"/>
                <w:sz w:val="20"/>
                <w:szCs w:val="20"/>
              </w:rPr>
              <w:t xml:space="preserve">  </w:t>
            </w:r>
            <w:r w:rsidR="00670631" w:rsidRPr="00C507C2">
              <w:rPr>
                <w:rFonts w:ascii="Garamond" w:hAnsi="Garamond"/>
                <w:sz w:val="20"/>
                <w:szCs w:val="20"/>
              </w:rPr>
              <w:t xml:space="preserve"> </w:t>
            </w:r>
          </w:p>
        </w:tc>
      </w:tr>
      <w:tr w:rsidR="000918F6" w:rsidRPr="00C507C2" w14:paraId="0D90FDCB" w14:textId="77777777" w:rsidTr="00912D7B">
        <w:trPr>
          <w:cantSplit/>
          <w:trHeight w:val="20"/>
        </w:trPr>
        <w:tc>
          <w:tcPr>
            <w:tcW w:w="605" w:type="pct"/>
            <w:tcBorders>
              <w:bottom w:val="dotted" w:sz="4" w:space="0" w:color="auto"/>
            </w:tcBorders>
            <w:vAlign w:val="center"/>
          </w:tcPr>
          <w:p w14:paraId="33685B70"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është</w:t>
            </w:r>
          </w:p>
        </w:tc>
        <w:tc>
          <w:tcPr>
            <w:tcW w:w="564" w:type="pct"/>
            <w:tcBorders>
              <w:bottom w:val="dotted" w:sz="4" w:space="0" w:color="auto"/>
            </w:tcBorders>
            <w:shd w:val="clear" w:color="auto" w:fill="auto"/>
            <w:vAlign w:val="center"/>
          </w:tcPr>
          <w:p w14:paraId="4588AE28"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F.2.7.4 </w:t>
            </w:r>
          </w:p>
        </w:tc>
        <w:tc>
          <w:tcPr>
            <w:tcW w:w="3831" w:type="pct"/>
            <w:tcBorders>
              <w:bottom w:val="dotted" w:sz="4" w:space="0" w:color="auto"/>
            </w:tcBorders>
            <w:shd w:val="clear" w:color="auto" w:fill="auto"/>
            <w:vAlign w:val="center"/>
          </w:tcPr>
          <w:p w14:paraId="278DFF89" w14:textId="5DBA4C28" w:rsidR="000918F6" w:rsidRPr="00C507C2" w:rsidRDefault="000918F6" w:rsidP="000A5D84">
            <w:pPr>
              <w:jc w:val="both"/>
              <w:rPr>
                <w:rFonts w:ascii="Garamond" w:hAnsi="Garamond"/>
                <w:sz w:val="20"/>
                <w:szCs w:val="20"/>
              </w:rPr>
            </w:pPr>
            <w:r w:rsidRPr="00C507C2">
              <w:rPr>
                <w:rFonts w:ascii="Garamond" w:hAnsi="Garamond"/>
                <w:sz w:val="20"/>
                <w:szCs w:val="20"/>
              </w:rPr>
              <w:t xml:space="preserve">Kur është e nevojshme, ALPEX-i mund të zbatojë rregullat e trajtimit të barabartë në lidhje me rezultatet e </w:t>
            </w:r>
            <w:r w:rsidR="00AD4EF8" w:rsidRPr="00C507C2">
              <w:rPr>
                <w:rFonts w:ascii="Garamond" w:hAnsi="Garamond"/>
                <w:sz w:val="20"/>
                <w:szCs w:val="20"/>
              </w:rPr>
              <w:t>segmenteve të tregut të ankandit të ditës në avancë dhe ankandit brenda së njëjtës ditë, në përputhje me procedurat</w:t>
            </w:r>
            <w:r w:rsidR="00AD4EF8">
              <w:rPr>
                <w:rFonts w:ascii="Garamond" w:hAnsi="Garamond"/>
                <w:sz w:val="20"/>
                <w:szCs w:val="20"/>
              </w:rPr>
              <w:t>.</w:t>
            </w:r>
          </w:p>
        </w:tc>
      </w:tr>
      <w:tr w:rsidR="000918F6" w:rsidRPr="00C507C2" w14:paraId="32E7477B" w14:textId="77777777" w:rsidTr="00912D7B">
        <w:trPr>
          <w:cantSplit/>
          <w:trHeight w:val="20"/>
        </w:trPr>
        <w:tc>
          <w:tcPr>
            <w:tcW w:w="605" w:type="pct"/>
            <w:tcBorders>
              <w:top w:val="dotted" w:sz="4" w:space="0" w:color="auto"/>
              <w:bottom w:val="dotted" w:sz="4" w:space="0" w:color="auto"/>
            </w:tcBorders>
            <w:vAlign w:val="center"/>
          </w:tcPr>
          <w:p w14:paraId="0E65121E"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64" w:type="pct"/>
            <w:tcBorders>
              <w:top w:val="dotted" w:sz="4" w:space="0" w:color="auto"/>
              <w:bottom w:val="dotted" w:sz="4" w:space="0" w:color="auto"/>
            </w:tcBorders>
            <w:shd w:val="clear" w:color="auto" w:fill="auto"/>
            <w:vAlign w:val="center"/>
          </w:tcPr>
          <w:p w14:paraId="5674B34F" w14:textId="77777777" w:rsidR="000918F6" w:rsidRPr="00C507C2" w:rsidRDefault="000918F6" w:rsidP="000A5D84">
            <w:pPr>
              <w:jc w:val="both"/>
              <w:rPr>
                <w:rFonts w:ascii="Garamond" w:hAnsi="Garamond"/>
                <w:b/>
                <w:bCs/>
                <w:sz w:val="20"/>
                <w:szCs w:val="20"/>
              </w:rPr>
            </w:pPr>
          </w:p>
        </w:tc>
        <w:tc>
          <w:tcPr>
            <w:tcW w:w="3831" w:type="pct"/>
            <w:tcBorders>
              <w:top w:val="dotted" w:sz="4" w:space="0" w:color="auto"/>
              <w:bottom w:val="dotted" w:sz="4" w:space="0" w:color="auto"/>
            </w:tcBorders>
            <w:shd w:val="clear" w:color="auto" w:fill="auto"/>
            <w:vAlign w:val="center"/>
          </w:tcPr>
          <w:p w14:paraId="560FB032" w14:textId="77777777" w:rsidR="000918F6" w:rsidRPr="00C507C2" w:rsidRDefault="000918F6" w:rsidP="000A5D84">
            <w:pPr>
              <w:jc w:val="both"/>
              <w:rPr>
                <w:rFonts w:ascii="Garamond" w:hAnsi="Garamond"/>
                <w:sz w:val="20"/>
                <w:szCs w:val="20"/>
              </w:rPr>
            </w:pPr>
            <w:r w:rsidRPr="00C507C2">
              <w:rPr>
                <w:rFonts w:ascii="Garamond" w:hAnsi="Garamond"/>
                <w:b/>
                <w:bCs/>
                <w:i/>
                <w:iCs/>
                <w:sz w:val="20"/>
                <w:szCs w:val="20"/>
              </w:rPr>
              <w:t>Shfuqizohet</w:t>
            </w:r>
          </w:p>
        </w:tc>
      </w:tr>
      <w:tr w:rsidR="000918F6" w:rsidRPr="00C507C2" w14:paraId="275E5AAD" w14:textId="77777777" w:rsidTr="00912D7B">
        <w:trPr>
          <w:cantSplit/>
          <w:trHeight w:val="20"/>
        </w:trPr>
        <w:tc>
          <w:tcPr>
            <w:tcW w:w="605" w:type="pct"/>
            <w:tcBorders>
              <w:top w:val="single" w:sz="4" w:space="0" w:color="auto"/>
              <w:bottom w:val="dotted" w:sz="4" w:space="0" w:color="auto"/>
            </w:tcBorders>
            <w:vAlign w:val="center"/>
          </w:tcPr>
          <w:p w14:paraId="6DAE00F0"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është</w:t>
            </w:r>
          </w:p>
        </w:tc>
        <w:tc>
          <w:tcPr>
            <w:tcW w:w="564" w:type="pct"/>
            <w:vMerge w:val="restart"/>
            <w:tcBorders>
              <w:top w:val="single" w:sz="4" w:space="0" w:color="auto"/>
            </w:tcBorders>
            <w:shd w:val="clear" w:color="auto" w:fill="auto"/>
            <w:vAlign w:val="center"/>
          </w:tcPr>
          <w:p w14:paraId="4766ED6D"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F.2.8.1 </w:t>
            </w:r>
          </w:p>
        </w:tc>
        <w:tc>
          <w:tcPr>
            <w:tcW w:w="3831" w:type="pct"/>
            <w:tcBorders>
              <w:top w:val="single" w:sz="4" w:space="0" w:color="auto"/>
              <w:bottom w:val="dotted" w:sz="4" w:space="0" w:color="auto"/>
            </w:tcBorders>
            <w:shd w:val="clear" w:color="auto" w:fill="auto"/>
            <w:vAlign w:val="center"/>
          </w:tcPr>
          <w:p w14:paraId="52AF3A59" w14:textId="29ABF9C6" w:rsidR="000918F6" w:rsidRPr="00C507C2" w:rsidRDefault="000918F6" w:rsidP="000A5D84">
            <w:pPr>
              <w:jc w:val="both"/>
              <w:rPr>
                <w:rFonts w:ascii="Garamond" w:hAnsi="Garamond"/>
                <w:sz w:val="20"/>
                <w:szCs w:val="20"/>
              </w:rPr>
            </w:pPr>
            <w:r w:rsidRPr="00C507C2">
              <w:rPr>
                <w:rFonts w:ascii="Garamond" w:hAnsi="Garamond"/>
                <w:sz w:val="20"/>
                <w:szCs w:val="20"/>
              </w:rPr>
              <w:t>ALPEX-i duhet t</w:t>
            </w:r>
            <w:r w:rsidR="005B278D">
              <w:rPr>
                <w:rFonts w:ascii="Garamond" w:hAnsi="Garamond"/>
                <w:sz w:val="20"/>
                <w:szCs w:val="20"/>
              </w:rPr>
              <w:t>’</w:t>
            </w:r>
            <w:r w:rsidRPr="00C507C2">
              <w:rPr>
                <w:rFonts w:ascii="Garamond" w:hAnsi="Garamond"/>
                <w:sz w:val="20"/>
                <w:szCs w:val="20"/>
              </w:rPr>
              <w:t xml:space="preserve">i </w:t>
            </w:r>
            <w:r w:rsidR="00AD4EF8" w:rsidRPr="00C507C2">
              <w:rPr>
                <w:rFonts w:ascii="Garamond" w:hAnsi="Garamond"/>
                <w:sz w:val="20"/>
                <w:szCs w:val="20"/>
              </w:rPr>
              <w:t xml:space="preserve">publikojë të dhënat e tregut në përputhje me procedurat për publikimin e tyre. </w:t>
            </w:r>
          </w:p>
        </w:tc>
      </w:tr>
      <w:tr w:rsidR="000918F6" w:rsidRPr="00C507C2" w14:paraId="23DB225C" w14:textId="77777777" w:rsidTr="00912D7B">
        <w:trPr>
          <w:cantSplit/>
          <w:trHeight w:val="20"/>
        </w:trPr>
        <w:tc>
          <w:tcPr>
            <w:tcW w:w="605" w:type="pct"/>
            <w:tcBorders>
              <w:top w:val="dotted" w:sz="4" w:space="0" w:color="auto"/>
              <w:bottom w:val="dotted" w:sz="4" w:space="0" w:color="auto"/>
            </w:tcBorders>
            <w:vAlign w:val="center"/>
          </w:tcPr>
          <w:p w14:paraId="69C9595D"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64" w:type="pct"/>
            <w:vMerge/>
            <w:tcBorders>
              <w:bottom w:val="dotted" w:sz="4" w:space="0" w:color="auto"/>
            </w:tcBorders>
            <w:shd w:val="clear" w:color="auto" w:fill="auto"/>
            <w:vAlign w:val="center"/>
          </w:tcPr>
          <w:p w14:paraId="6C763FAA" w14:textId="77777777" w:rsidR="000918F6" w:rsidRPr="00C507C2" w:rsidRDefault="000918F6" w:rsidP="000A5D84">
            <w:pPr>
              <w:jc w:val="both"/>
              <w:rPr>
                <w:rFonts w:ascii="Garamond" w:hAnsi="Garamond"/>
                <w:b/>
                <w:bCs/>
                <w:sz w:val="20"/>
                <w:szCs w:val="20"/>
              </w:rPr>
            </w:pPr>
          </w:p>
        </w:tc>
        <w:tc>
          <w:tcPr>
            <w:tcW w:w="3831" w:type="pct"/>
            <w:tcBorders>
              <w:top w:val="dotted" w:sz="4" w:space="0" w:color="auto"/>
              <w:bottom w:val="dotted" w:sz="4" w:space="0" w:color="auto"/>
            </w:tcBorders>
            <w:shd w:val="clear" w:color="auto" w:fill="auto"/>
            <w:vAlign w:val="center"/>
          </w:tcPr>
          <w:p w14:paraId="0F7558C4" w14:textId="0AB3186D" w:rsidR="000918F6" w:rsidRPr="00C507C2" w:rsidRDefault="000918F6" w:rsidP="000A5D84">
            <w:pPr>
              <w:jc w:val="both"/>
              <w:rPr>
                <w:rFonts w:ascii="Garamond" w:hAnsi="Garamond"/>
                <w:sz w:val="20"/>
                <w:szCs w:val="20"/>
              </w:rPr>
            </w:pPr>
            <w:r w:rsidRPr="00C507C2">
              <w:rPr>
                <w:rFonts w:ascii="Garamond" w:hAnsi="Garamond"/>
                <w:sz w:val="20"/>
                <w:szCs w:val="20"/>
              </w:rPr>
              <w:t>ALPEX-i duhet t</w:t>
            </w:r>
            <w:r w:rsidR="005B278D">
              <w:rPr>
                <w:rFonts w:ascii="Garamond" w:hAnsi="Garamond"/>
                <w:sz w:val="20"/>
                <w:szCs w:val="20"/>
              </w:rPr>
              <w:t>’</w:t>
            </w:r>
            <w:r w:rsidRPr="00C507C2">
              <w:rPr>
                <w:rFonts w:ascii="Garamond" w:hAnsi="Garamond"/>
                <w:sz w:val="20"/>
                <w:szCs w:val="20"/>
              </w:rPr>
              <w:t xml:space="preserve">i publikojë të </w:t>
            </w:r>
            <w:r w:rsidR="00AD4EF8" w:rsidRPr="00C507C2">
              <w:rPr>
                <w:rFonts w:ascii="Garamond" w:hAnsi="Garamond"/>
                <w:sz w:val="20"/>
                <w:szCs w:val="20"/>
              </w:rPr>
              <w:t>dhënat e tregut në përputhje me parashikimet për publikimin e tyre.</w:t>
            </w:r>
          </w:p>
        </w:tc>
      </w:tr>
      <w:tr w:rsidR="000918F6" w:rsidRPr="00C507C2" w14:paraId="32BDE15B" w14:textId="77777777" w:rsidTr="00C45D3A">
        <w:trPr>
          <w:cantSplit/>
          <w:trHeight w:val="20"/>
        </w:trPr>
        <w:tc>
          <w:tcPr>
            <w:tcW w:w="605" w:type="pct"/>
            <w:vAlign w:val="center"/>
          </w:tcPr>
          <w:p w14:paraId="28C1DE04"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është</w:t>
            </w:r>
          </w:p>
        </w:tc>
        <w:tc>
          <w:tcPr>
            <w:tcW w:w="564" w:type="pct"/>
            <w:shd w:val="clear" w:color="auto" w:fill="auto"/>
            <w:vAlign w:val="center"/>
          </w:tcPr>
          <w:p w14:paraId="306F1AF1"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F.3.1.1 (h) </w:t>
            </w:r>
          </w:p>
        </w:tc>
        <w:tc>
          <w:tcPr>
            <w:tcW w:w="3831" w:type="pct"/>
            <w:shd w:val="clear" w:color="auto" w:fill="auto"/>
            <w:vAlign w:val="center"/>
          </w:tcPr>
          <w:p w14:paraId="31696113" w14:textId="6C78FB19" w:rsidR="000918F6" w:rsidRPr="00C507C2" w:rsidRDefault="000918F6" w:rsidP="000A5D84">
            <w:pPr>
              <w:jc w:val="both"/>
              <w:rPr>
                <w:rFonts w:ascii="Garamond" w:hAnsi="Garamond"/>
                <w:sz w:val="20"/>
                <w:szCs w:val="20"/>
              </w:rPr>
            </w:pPr>
            <w:r w:rsidRPr="00C507C2">
              <w:rPr>
                <w:rFonts w:ascii="Garamond" w:hAnsi="Garamond"/>
                <w:sz w:val="20"/>
                <w:szCs w:val="20"/>
              </w:rPr>
              <w:t xml:space="preserve">pengojnë zhvillimin e një ankandi në rrethana normale dhe dërgimin e rezultateve të </w:t>
            </w:r>
            <w:r w:rsidR="00AD4EF8" w:rsidRPr="00C507C2">
              <w:rPr>
                <w:rFonts w:ascii="Garamond" w:hAnsi="Garamond"/>
                <w:sz w:val="20"/>
                <w:szCs w:val="20"/>
              </w:rPr>
              <w:t>ankandit brenda kufijve minimal ose maksimal të lejuar të çmimit të ankandit</w:t>
            </w:r>
            <w:r w:rsidR="00336D37">
              <w:rPr>
                <w:rFonts w:ascii="Garamond" w:hAnsi="Garamond"/>
                <w:sz w:val="20"/>
                <w:szCs w:val="20"/>
              </w:rPr>
              <w:t>.</w:t>
            </w:r>
          </w:p>
        </w:tc>
      </w:tr>
    </w:tbl>
    <w:p w14:paraId="2F2881BC" w14:textId="4005D92C" w:rsidR="000918F6" w:rsidRPr="00C507C2" w:rsidRDefault="000918F6" w:rsidP="00C45D3A">
      <w:pPr>
        <w:tabs>
          <w:tab w:val="left" w:pos="1735"/>
        </w:tabs>
        <w:jc w:val="both"/>
        <w:rPr>
          <w:rFonts w:ascii="Garamond" w:hAnsi="Garamond"/>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096"/>
        <w:gridCol w:w="1022"/>
        <w:gridCol w:w="6943"/>
      </w:tblGrid>
      <w:tr w:rsidR="000918F6" w:rsidRPr="00C507C2" w14:paraId="78ED5560" w14:textId="77777777" w:rsidTr="00912D7B">
        <w:trPr>
          <w:cantSplit/>
          <w:trHeight w:val="20"/>
        </w:trPr>
        <w:tc>
          <w:tcPr>
            <w:tcW w:w="605" w:type="pct"/>
            <w:tcBorders>
              <w:top w:val="dotted" w:sz="4" w:space="0" w:color="auto"/>
              <w:bottom w:val="dotted" w:sz="4" w:space="0" w:color="auto"/>
            </w:tcBorders>
            <w:vAlign w:val="center"/>
          </w:tcPr>
          <w:p w14:paraId="3699F29A" w14:textId="77777777" w:rsidR="000918F6" w:rsidRPr="00C507C2" w:rsidRDefault="000918F6" w:rsidP="000A5D84">
            <w:pPr>
              <w:jc w:val="both"/>
              <w:rPr>
                <w:rFonts w:ascii="Garamond" w:hAnsi="Garamond"/>
                <w:i/>
                <w:iCs/>
                <w:sz w:val="20"/>
              </w:rPr>
            </w:pPr>
            <w:r w:rsidRPr="00C507C2">
              <w:rPr>
                <w:rFonts w:ascii="Garamond" w:hAnsi="Garamond"/>
                <w:i/>
                <w:iCs/>
                <w:sz w:val="20"/>
              </w:rPr>
              <w:t>bëhet</w:t>
            </w:r>
          </w:p>
        </w:tc>
        <w:tc>
          <w:tcPr>
            <w:tcW w:w="564" w:type="pct"/>
            <w:tcBorders>
              <w:bottom w:val="dotted" w:sz="4" w:space="0" w:color="auto"/>
            </w:tcBorders>
            <w:shd w:val="clear" w:color="auto" w:fill="auto"/>
            <w:vAlign w:val="center"/>
          </w:tcPr>
          <w:p w14:paraId="4AFCD8AF" w14:textId="77777777" w:rsidR="000918F6" w:rsidRPr="00C507C2" w:rsidRDefault="000918F6" w:rsidP="000A5D84">
            <w:pPr>
              <w:jc w:val="both"/>
              <w:rPr>
                <w:rFonts w:ascii="Garamond" w:hAnsi="Garamond"/>
                <w:sz w:val="20"/>
              </w:rPr>
            </w:pPr>
          </w:p>
        </w:tc>
        <w:tc>
          <w:tcPr>
            <w:tcW w:w="3831" w:type="pct"/>
            <w:tcBorders>
              <w:top w:val="dotted" w:sz="4" w:space="0" w:color="auto"/>
              <w:bottom w:val="dotted" w:sz="4" w:space="0" w:color="auto"/>
            </w:tcBorders>
            <w:shd w:val="clear" w:color="auto" w:fill="auto"/>
            <w:vAlign w:val="center"/>
          </w:tcPr>
          <w:p w14:paraId="61118A23" w14:textId="57BC4391" w:rsidR="000918F6" w:rsidRPr="00C507C2" w:rsidRDefault="000918F6" w:rsidP="000A5D84">
            <w:pPr>
              <w:jc w:val="both"/>
              <w:rPr>
                <w:rFonts w:ascii="Garamond" w:hAnsi="Garamond"/>
                <w:sz w:val="20"/>
              </w:rPr>
            </w:pPr>
            <w:r w:rsidRPr="00C507C2">
              <w:rPr>
                <w:rFonts w:ascii="Garamond" w:hAnsi="Garamond"/>
                <w:sz w:val="20"/>
              </w:rPr>
              <w:t xml:space="preserve">pengojnë zhvillimin e një ankandi në rrethana normale dhe dërgimin e rezultateve të </w:t>
            </w:r>
            <w:r w:rsidR="00AD4EF8" w:rsidRPr="00C507C2">
              <w:rPr>
                <w:rFonts w:ascii="Garamond" w:hAnsi="Garamond"/>
                <w:sz w:val="20"/>
              </w:rPr>
              <w:t>ankandit brenda çmimeve kleruese minimal ose maksimal i tregut</w:t>
            </w:r>
            <w:r w:rsidR="00336D37">
              <w:rPr>
                <w:rFonts w:ascii="Garamond" w:hAnsi="Garamond"/>
                <w:sz w:val="20"/>
              </w:rPr>
              <w:t>.</w:t>
            </w:r>
          </w:p>
        </w:tc>
      </w:tr>
      <w:tr w:rsidR="000918F6" w:rsidRPr="00C507C2" w14:paraId="7A3D6CBA" w14:textId="77777777" w:rsidTr="00912D7B">
        <w:trPr>
          <w:cantSplit/>
          <w:trHeight w:val="20"/>
        </w:trPr>
        <w:tc>
          <w:tcPr>
            <w:tcW w:w="605" w:type="pct"/>
            <w:tcBorders>
              <w:bottom w:val="dotted" w:sz="4" w:space="0" w:color="auto"/>
            </w:tcBorders>
            <w:vAlign w:val="center"/>
          </w:tcPr>
          <w:p w14:paraId="43F13CF6" w14:textId="77777777" w:rsidR="000918F6" w:rsidRPr="00C507C2" w:rsidRDefault="000918F6" w:rsidP="000A5D84">
            <w:pPr>
              <w:jc w:val="both"/>
              <w:rPr>
                <w:rFonts w:ascii="Garamond" w:hAnsi="Garamond"/>
                <w:i/>
                <w:iCs/>
                <w:sz w:val="20"/>
              </w:rPr>
            </w:pPr>
            <w:r w:rsidRPr="00C507C2">
              <w:rPr>
                <w:rFonts w:ascii="Garamond" w:hAnsi="Garamond"/>
                <w:i/>
                <w:iCs/>
                <w:sz w:val="20"/>
              </w:rPr>
              <w:t>është</w:t>
            </w:r>
          </w:p>
        </w:tc>
        <w:tc>
          <w:tcPr>
            <w:tcW w:w="564" w:type="pct"/>
            <w:vMerge w:val="restart"/>
            <w:shd w:val="clear" w:color="auto" w:fill="auto"/>
            <w:vAlign w:val="center"/>
          </w:tcPr>
          <w:p w14:paraId="18BC713A" w14:textId="77777777" w:rsidR="000918F6" w:rsidRPr="00C507C2" w:rsidRDefault="000918F6" w:rsidP="000A5D84">
            <w:pPr>
              <w:jc w:val="both"/>
              <w:rPr>
                <w:rFonts w:ascii="Garamond" w:hAnsi="Garamond"/>
                <w:b/>
                <w:bCs/>
                <w:sz w:val="20"/>
              </w:rPr>
            </w:pPr>
            <w:r w:rsidRPr="00C507C2">
              <w:rPr>
                <w:rFonts w:ascii="Garamond" w:hAnsi="Garamond"/>
                <w:b/>
                <w:bCs/>
                <w:sz w:val="20"/>
              </w:rPr>
              <w:t>F.4.3.1</w:t>
            </w:r>
          </w:p>
        </w:tc>
        <w:tc>
          <w:tcPr>
            <w:tcW w:w="3831" w:type="pct"/>
            <w:tcBorders>
              <w:bottom w:val="dotted" w:sz="4" w:space="0" w:color="auto"/>
            </w:tcBorders>
            <w:shd w:val="clear" w:color="auto" w:fill="auto"/>
            <w:vAlign w:val="center"/>
          </w:tcPr>
          <w:p w14:paraId="105078F8" w14:textId="4B05111D" w:rsidR="000918F6" w:rsidRPr="005B278D" w:rsidRDefault="000918F6" w:rsidP="000A5D84">
            <w:pPr>
              <w:jc w:val="both"/>
              <w:rPr>
                <w:rFonts w:ascii="Garamond" w:hAnsi="Garamond"/>
                <w:sz w:val="20"/>
              </w:rPr>
            </w:pPr>
            <w:r w:rsidRPr="005B278D">
              <w:rPr>
                <w:rFonts w:ascii="Garamond" w:hAnsi="Garamond"/>
                <w:sz w:val="20"/>
              </w:rPr>
              <w:t xml:space="preserve">Çdo </w:t>
            </w:r>
            <w:r w:rsidR="0070275D" w:rsidRPr="005B278D">
              <w:rPr>
                <w:rFonts w:ascii="Garamond" w:hAnsi="Garamond"/>
                <w:sz w:val="20"/>
              </w:rPr>
              <w:t>a</w:t>
            </w:r>
            <w:r w:rsidRPr="005B278D">
              <w:rPr>
                <w:rFonts w:ascii="Garamond" w:hAnsi="Garamond"/>
                <w:sz w:val="20"/>
              </w:rPr>
              <w:t xml:space="preserve">nëtar i Bursës duhet që të caktojë </w:t>
            </w:r>
            <w:r w:rsidR="00336D37" w:rsidRPr="005B278D">
              <w:rPr>
                <w:rFonts w:ascii="Garamond" w:hAnsi="Garamond"/>
                <w:sz w:val="20"/>
              </w:rPr>
              <w:t xml:space="preserve">1 </w:t>
            </w:r>
            <w:r w:rsidRPr="005B278D">
              <w:rPr>
                <w:rFonts w:ascii="Garamond" w:hAnsi="Garamond"/>
                <w:sz w:val="20"/>
              </w:rPr>
              <w:t>(</w:t>
            </w:r>
            <w:r w:rsidR="00336D37" w:rsidRPr="005B278D">
              <w:rPr>
                <w:rFonts w:ascii="Garamond" w:hAnsi="Garamond"/>
                <w:sz w:val="20"/>
              </w:rPr>
              <w:t>një</w:t>
            </w:r>
            <w:r w:rsidRPr="005B278D">
              <w:rPr>
                <w:rFonts w:ascii="Garamond" w:hAnsi="Garamond"/>
                <w:sz w:val="20"/>
              </w:rPr>
              <w:t xml:space="preserve">) </w:t>
            </w:r>
            <w:r w:rsidR="00AD4EF8" w:rsidRPr="005B278D">
              <w:rPr>
                <w:rFonts w:ascii="Garamond" w:hAnsi="Garamond"/>
                <w:sz w:val="20"/>
              </w:rPr>
              <w:t xml:space="preserve">agjent tregtar </w:t>
            </w:r>
            <w:r w:rsidRPr="005B278D">
              <w:rPr>
                <w:rFonts w:ascii="Garamond" w:hAnsi="Garamond"/>
                <w:sz w:val="20"/>
              </w:rPr>
              <w:t xml:space="preserve">të </w:t>
            </w:r>
            <w:r w:rsidR="00AD4EF8" w:rsidRPr="005B278D">
              <w:rPr>
                <w:rFonts w:ascii="Garamond" w:hAnsi="Garamond"/>
                <w:sz w:val="20"/>
              </w:rPr>
              <w:t xml:space="preserve">certifikuar </w:t>
            </w:r>
            <w:r w:rsidRPr="005B278D">
              <w:rPr>
                <w:rFonts w:ascii="Garamond" w:hAnsi="Garamond"/>
                <w:sz w:val="20"/>
              </w:rPr>
              <w:t xml:space="preserve">për </w:t>
            </w:r>
            <w:r w:rsidR="0070275D" w:rsidRPr="005B278D">
              <w:rPr>
                <w:rFonts w:ascii="Garamond" w:hAnsi="Garamond"/>
                <w:sz w:val="20"/>
              </w:rPr>
              <w:t>t</w:t>
            </w:r>
            <w:r w:rsidRPr="005B278D">
              <w:rPr>
                <w:rFonts w:ascii="Garamond" w:hAnsi="Garamond"/>
                <w:sz w:val="20"/>
              </w:rPr>
              <w:t xml:space="preserve">regtim në emër të </w:t>
            </w:r>
            <w:r w:rsidR="0070275D" w:rsidRPr="005B278D">
              <w:rPr>
                <w:rFonts w:ascii="Garamond" w:hAnsi="Garamond"/>
                <w:sz w:val="20"/>
              </w:rPr>
              <w:t>a</w:t>
            </w:r>
            <w:r w:rsidRPr="005B278D">
              <w:rPr>
                <w:rFonts w:ascii="Garamond" w:hAnsi="Garamond"/>
                <w:sz w:val="20"/>
              </w:rPr>
              <w:t xml:space="preserve">nëtarit të Bursës në secilin prej </w:t>
            </w:r>
            <w:r w:rsidR="0070275D" w:rsidRPr="005B278D">
              <w:rPr>
                <w:rFonts w:ascii="Garamond" w:hAnsi="Garamond"/>
                <w:sz w:val="20"/>
              </w:rPr>
              <w:t>t</w:t>
            </w:r>
            <w:r w:rsidRPr="005B278D">
              <w:rPr>
                <w:rFonts w:ascii="Garamond" w:hAnsi="Garamond"/>
                <w:sz w:val="20"/>
              </w:rPr>
              <w:t xml:space="preserve">regjeve të ALPEX-it ku </w:t>
            </w:r>
            <w:r w:rsidR="0070275D" w:rsidRPr="005B278D">
              <w:rPr>
                <w:rFonts w:ascii="Garamond" w:hAnsi="Garamond"/>
                <w:sz w:val="20"/>
              </w:rPr>
              <w:t xml:space="preserve">anëtari </w:t>
            </w:r>
            <w:r w:rsidRPr="005B278D">
              <w:rPr>
                <w:rFonts w:ascii="Garamond" w:hAnsi="Garamond"/>
                <w:sz w:val="20"/>
              </w:rPr>
              <w:t xml:space="preserve">merr pjesë, miratimi i të cilit nuk do të ndalohet pa arsye nga ALPEX-i. Anëtari i Bursës mund të caktojë të njëjtin person si </w:t>
            </w:r>
            <w:r w:rsidR="0070275D" w:rsidRPr="005B278D">
              <w:rPr>
                <w:rFonts w:ascii="Garamond" w:hAnsi="Garamond"/>
                <w:sz w:val="20"/>
              </w:rPr>
              <w:t xml:space="preserve">agjent tregtar të certifikuar në disa tregje </w:t>
            </w:r>
            <w:r w:rsidRPr="005B278D">
              <w:rPr>
                <w:rFonts w:ascii="Garamond" w:hAnsi="Garamond"/>
                <w:sz w:val="20"/>
              </w:rPr>
              <w:t>të ALPEX-it.</w:t>
            </w:r>
            <w:r w:rsidR="002B1A03">
              <w:rPr>
                <w:rFonts w:ascii="Garamond" w:hAnsi="Garamond" w:cs="Arial"/>
                <w:sz w:val="20"/>
              </w:rPr>
              <w:t xml:space="preserve"> </w:t>
            </w:r>
          </w:p>
        </w:tc>
      </w:tr>
      <w:tr w:rsidR="000918F6" w:rsidRPr="00C507C2" w14:paraId="43EBC380" w14:textId="77777777" w:rsidTr="00912D7B">
        <w:trPr>
          <w:cantSplit/>
          <w:trHeight w:val="20"/>
        </w:trPr>
        <w:tc>
          <w:tcPr>
            <w:tcW w:w="605" w:type="pct"/>
            <w:tcBorders>
              <w:top w:val="dotted" w:sz="4" w:space="0" w:color="auto"/>
              <w:bottom w:val="dotted" w:sz="4" w:space="0" w:color="auto"/>
            </w:tcBorders>
            <w:vAlign w:val="center"/>
          </w:tcPr>
          <w:p w14:paraId="218102F9" w14:textId="77777777" w:rsidR="000918F6" w:rsidRPr="00C507C2" w:rsidRDefault="000918F6" w:rsidP="000A5D84">
            <w:pPr>
              <w:jc w:val="both"/>
              <w:rPr>
                <w:rFonts w:ascii="Garamond" w:hAnsi="Garamond"/>
                <w:i/>
                <w:iCs/>
                <w:sz w:val="20"/>
              </w:rPr>
            </w:pPr>
            <w:r w:rsidRPr="00C507C2">
              <w:rPr>
                <w:rFonts w:ascii="Garamond" w:hAnsi="Garamond"/>
                <w:i/>
                <w:iCs/>
                <w:sz w:val="20"/>
              </w:rPr>
              <w:t>bëhet</w:t>
            </w:r>
          </w:p>
        </w:tc>
        <w:tc>
          <w:tcPr>
            <w:tcW w:w="564" w:type="pct"/>
            <w:vMerge/>
            <w:tcBorders>
              <w:bottom w:val="dotted" w:sz="4" w:space="0" w:color="auto"/>
            </w:tcBorders>
            <w:shd w:val="clear" w:color="auto" w:fill="auto"/>
            <w:vAlign w:val="center"/>
          </w:tcPr>
          <w:p w14:paraId="6D5BD768" w14:textId="77777777" w:rsidR="000918F6" w:rsidRPr="00C507C2" w:rsidRDefault="000918F6" w:rsidP="000A5D84">
            <w:pPr>
              <w:jc w:val="both"/>
              <w:rPr>
                <w:rFonts w:ascii="Garamond" w:hAnsi="Garamond"/>
                <w:sz w:val="20"/>
              </w:rPr>
            </w:pPr>
          </w:p>
        </w:tc>
        <w:tc>
          <w:tcPr>
            <w:tcW w:w="3831" w:type="pct"/>
            <w:tcBorders>
              <w:top w:val="dotted" w:sz="4" w:space="0" w:color="auto"/>
              <w:bottom w:val="dotted" w:sz="4" w:space="0" w:color="auto"/>
            </w:tcBorders>
            <w:shd w:val="clear" w:color="auto" w:fill="auto"/>
            <w:vAlign w:val="center"/>
          </w:tcPr>
          <w:p w14:paraId="77639F86" w14:textId="77394A63" w:rsidR="000918F6" w:rsidRPr="005B278D" w:rsidRDefault="000918F6" w:rsidP="000A5D84">
            <w:pPr>
              <w:jc w:val="both"/>
              <w:rPr>
                <w:rFonts w:ascii="Garamond" w:hAnsi="Garamond"/>
                <w:sz w:val="20"/>
              </w:rPr>
            </w:pPr>
            <w:r w:rsidRPr="005B278D">
              <w:rPr>
                <w:rFonts w:ascii="Garamond" w:hAnsi="Garamond"/>
                <w:sz w:val="20"/>
              </w:rPr>
              <w:t xml:space="preserve">Çdo </w:t>
            </w:r>
            <w:r w:rsidR="0070275D" w:rsidRPr="005B278D">
              <w:rPr>
                <w:rFonts w:ascii="Garamond" w:hAnsi="Garamond"/>
                <w:sz w:val="20"/>
              </w:rPr>
              <w:t xml:space="preserve">anëtar </w:t>
            </w:r>
            <w:r w:rsidRPr="005B278D">
              <w:rPr>
                <w:rFonts w:ascii="Garamond" w:hAnsi="Garamond"/>
                <w:sz w:val="20"/>
              </w:rPr>
              <w:t xml:space="preserve">i Bursës duhet që të caktojë të paktën një (1) </w:t>
            </w:r>
            <w:r w:rsidR="0070275D" w:rsidRPr="005B278D">
              <w:rPr>
                <w:rFonts w:ascii="Garamond" w:hAnsi="Garamond"/>
                <w:sz w:val="20"/>
              </w:rPr>
              <w:t xml:space="preserve">agjent tregtar të certifikuar </w:t>
            </w:r>
            <w:r w:rsidRPr="005B278D">
              <w:rPr>
                <w:rFonts w:ascii="Garamond" w:hAnsi="Garamond"/>
                <w:sz w:val="20"/>
              </w:rPr>
              <w:t xml:space="preserve">për </w:t>
            </w:r>
            <w:r w:rsidR="0070275D" w:rsidRPr="005B278D">
              <w:rPr>
                <w:rFonts w:ascii="Garamond" w:hAnsi="Garamond"/>
                <w:sz w:val="20"/>
              </w:rPr>
              <w:t xml:space="preserve">tregtim </w:t>
            </w:r>
            <w:r w:rsidRPr="005B278D">
              <w:rPr>
                <w:rFonts w:ascii="Garamond" w:hAnsi="Garamond"/>
                <w:sz w:val="20"/>
              </w:rPr>
              <w:t xml:space="preserve">në emër të </w:t>
            </w:r>
            <w:r w:rsidR="0070275D" w:rsidRPr="005B278D">
              <w:rPr>
                <w:rFonts w:ascii="Garamond" w:hAnsi="Garamond"/>
                <w:sz w:val="20"/>
              </w:rPr>
              <w:t xml:space="preserve">anëtarit </w:t>
            </w:r>
            <w:r w:rsidRPr="005B278D">
              <w:rPr>
                <w:rFonts w:ascii="Garamond" w:hAnsi="Garamond"/>
                <w:sz w:val="20"/>
              </w:rPr>
              <w:t xml:space="preserve">të Bursës në secilin prej </w:t>
            </w:r>
            <w:r w:rsidR="0070275D" w:rsidRPr="005B278D">
              <w:rPr>
                <w:rFonts w:ascii="Garamond" w:hAnsi="Garamond"/>
                <w:sz w:val="20"/>
              </w:rPr>
              <w:t xml:space="preserve">tregjeve </w:t>
            </w:r>
            <w:r w:rsidRPr="005B278D">
              <w:rPr>
                <w:rFonts w:ascii="Garamond" w:hAnsi="Garamond"/>
                <w:sz w:val="20"/>
              </w:rPr>
              <w:t xml:space="preserve">të ALPEX-it ku </w:t>
            </w:r>
            <w:r w:rsidR="0070275D" w:rsidRPr="005B278D">
              <w:rPr>
                <w:rFonts w:ascii="Garamond" w:hAnsi="Garamond"/>
                <w:sz w:val="20"/>
              </w:rPr>
              <w:t xml:space="preserve">anëtari </w:t>
            </w:r>
            <w:r w:rsidRPr="005B278D">
              <w:rPr>
                <w:rFonts w:ascii="Garamond" w:hAnsi="Garamond"/>
                <w:sz w:val="20"/>
              </w:rPr>
              <w:t xml:space="preserve">merr pjesë, miratimi i të cilit nuk do të ndalohet pa arsye nga ALPEX-i. Anëtari i Bursës mund të caktojë të njëjtin person si </w:t>
            </w:r>
            <w:r w:rsidR="0070275D" w:rsidRPr="005B278D">
              <w:rPr>
                <w:rFonts w:ascii="Garamond" w:hAnsi="Garamond"/>
                <w:sz w:val="20"/>
              </w:rPr>
              <w:t xml:space="preserve">agjent tregtar të certifikuar në disa tregje </w:t>
            </w:r>
            <w:r w:rsidRPr="005B278D">
              <w:rPr>
                <w:rFonts w:ascii="Garamond" w:hAnsi="Garamond"/>
                <w:sz w:val="20"/>
              </w:rPr>
              <w:t>të ALPEX-it.</w:t>
            </w:r>
            <w:r w:rsidR="002B1A03">
              <w:rPr>
                <w:rFonts w:ascii="Garamond" w:hAnsi="Garamond"/>
                <w:sz w:val="20"/>
              </w:rPr>
              <w:t xml:space="preserve"> </w:t>
            </w:r>
          </w:p>
        </w:tc>
      </w:tr>
      <w:tr w:rsidR="000918F6" w:rsidRPr="00C507C2" w14:paraId="0D62F80C" w14:textId="77777777" w:rsidTr="00912D7B">
        <w:trPr>
          <w:cantSplit/>
          <w:trHeight w:val="20"/>
        </w:trPr>
        <w:tc>
          <w:tcPr>
            <w:tcW w:w="605" w:type="pct"/>
            <w:tcBorders>
              <w:bottom w:val="dotted" w:sz="4" w:space="0" w:color="auto"/>
            </w:tcBorders>
            <w:vAlign w:val="center"/>
          </w:tcPr>
          <w:p w14:paraId="46B7EE06" w14:textId="77777777" w:rsidR="000918F6" w:rsidRPr="00C507C2" w:rsidRDefault="000918F6" w:rsidP="000A5D84">
            <w:pPr>
              <w:jc w:val="both"/>
              <w:rPr>
                <w:rFonts w:ascii="Garamond" w:hAnsi="Garamond"/>
                <w:i/>
                <w:iCs/>
                <w:sz w:val="20"/>
              </w:rPr>
            </w:pPr>
            <w:r w:rsidRPr="00C507C2">
              <w:rPr>
                <w:rFonts w:ascii="Garamond" w:hAnsi="Garamond"/>
                <w:i/>
                <w:iCs/>
                <w:sz w:val="20"/>
              </w:rPr>
              <w:t>është</w:t>
            </w:r>
          </w:p>
        </w:tc>
        <w:tc>
          <w:tcPr>
            <w:tcW w:w="564" w:type="pct"/>
            <w:vMerge w:val="restart"/>
            <w:shd w:val="clear" w:color="auto" w:fill="auto"/>
            <w:vAlign w:val="center"/>
          </w:tcPr>
          <w:p w14:paraId="193344EF" w14:textId="77777777" w:rsidR="000918F6" w:rsidRPr="00C507C2" w:rsidRDefault="000918F6" w:rsidP="000A5D84">
            <w:pPr>
              <w:jc w:val="both"/>
              <w:rPr>
                <w:rFonts w:ascii="Garamond" w:hAnsi="Garamond"/>
                <w:b/>
                <w:bCs/>
                <w:sz w:val="20"/>
              </w:rPr>
            </w:pPr>
            <w:r w:rsidRPr="00C507C2">
              <w:rPr>
                <w:rFonts w:ascii="Garamond" w:hAnsi="Garamond"/>
                <w:b/>
                <w:bCs/>
                <w:sz w:val="20"/>
              </w:rPr>
              <w:t>F.4.3.2</w:t>
            </w:r>
          </w:p>
        </w:tc>
        <w:tc>
          <w:tcPr>
            <w:tcW w:w="3831" w:type="pct"/>
            <w:tcBorders>
              <w:bottom w:val="dotted" w:sz="4" w:space="0" w:color="auto"/>
            </w:tcBorders>
            <w:shd w:val="clear" w:color="auto" w:fill="auto"/>
            <w:vAlign w:val="center"/>
          </w:tcPr>
          <w:p w14:paraId="5EE835C0" w14:textId="04490EB7" w:rsidR="000918F6" w:rsidRPr="00C507C2" w:rsidRDefault="000918F6" w:rsidP="000A5D84">
            <w:pPr>
              <w:jc w:val="both"/>
              <w:rPr>
                <w:rFonts w:ascii="Garamond" w:hAnsi="Garamond"/>
                <w:sz w:val="20"/>
              </w:rPr>
            </w:pPr>
            <w:r w:rsidRPr="00C507C2">
              <w:rPr>
                <w:rFonts w:ascii="Garamond" w:hAnsi="Garamond"/>
                <w:sz w:val="20"/>
              </w:rPr>
              <w:t xml:space="preserve">Përveçse kur është rënë dakord ndryshe me ALPEX-in, </w:t>
            </w:r>
            <w:r w:rsidR="00A6493E" w:rsidRPr="00C507C2">
              <w:rPr>
                <w:rFonts w:ascii="Garamond" w:hAnsi="Garamond"/>
                <w:sz w:val="20"/>
              </w:rPr>
              <w:t xml:space="preserve">agjenti tregtar i certifikuar </w:t>
            </w:r>
            <w:r w:rsidRPr="00C507C2">
              <w:rPr>
                <w:rFonts w:ascii="Garamond" w:hAnsi="Garamond"/>
                <w:sz w:val="20"/>
              </w:rPr>
              <w:t xml:space="preserve">do të ketë qasje të plotë në ETSS në lidhje me të </w:t>
            </w:r>
            <w:r w:rsidR="00A6493E" w:rsidRPr="00C507C2">
              <w:rPr>
                <w:rFonts w:ascii="Garamond" w:hAnsi="Garamond"/>
                <w:sz w:val="20"/>
              </w:rPr>
              <w:t>gjith</w:t>
            </w:r>
            <w:r w:rsidR="00A6493E">
              <w:rPr>
                <w:rFonts w:ascii="Garamond" w:hAnsi="Garamond"/>
                <w:sz w:val="20"/>
              </w:rPr>
              <w:t>ë</w:t>
            </w:r>
            <w:r w:rsidRPr="00C507C2">
              <w:rPr>
                <w:rFonts w:ascii="Garamond" w:hAnsi="Garamond"/>
                <w:sz w:val="20"/>
              </w:rPr>
              <w:t xml:space="preserve"> </w:t>
            </w:r>
            <w:r w:rsidR="00A6493E" w:rsidRPr="00C507C2">
              <w:rPr>
                <w:rFonts w:ascii="Garamond" w:hAnsi="Garamond"/>
                <w:sz w:val="20"/>
              </w:rPr>
              <w:t xml:space="preserve">portofolat e tregtimit të anëtarit </w:t>
            </w:r>
            <w:r w:rsidRPr="00C507C2">
              <w:rPr>
                <w:rFonts w:ascii="Garamond" w:hAnsi="Garamond"/>
                <w:sz w:val="20"/>
              </w:rPr>
              <w:t xml:space="preserve">respektive të Bursës për secilin nga </w:t>
            </w:r>
            <w:r w:rsidR="00E43E0B" w:rsidRPr="00C507C2">
              <w:rPr>
                <w:rFonts w:ascii="Garamond" w:hAnsi="Garamond"/>
                <w:sz w:val="20"/>
              </w:rPr>
              <w:t xml:space="preserve">tregjet </w:t>
            </w:r>
            <w:r w:rsidRPr="00C507C2">
              <w:rPr>
                <w:rFonts w:ascii="Garamond" w:hAnsi="Garamond"/>
                <w:sz w:val="20"/>
              </w:rPr>
              <w:t xml:space="preserve">e ALPEX-it për të cilët ai është caktuar. Çdo </w:t>
            </w:r>
            <w:r w:rsidR="00832F54">
              <w:rPr>
                <w:rFonts w:ascii="Garamond" w:hAnsi="Garamond"/>
                <w:sz w:val="20"/>
              </w:rPr>
              <w:t>a</w:t>
            </w:r>
            <w:r w:rsidRPr="00C507C2">
              <w:rPr>
                <w:rFonts w:ascii="Garamond" w:hAnsi="Garamond"/>
                <w:sz w:val="20"/>
              </w:rPr>
              <w:t xml:space="preserve">nëtar i Bursës duhet të sigurojë që </w:t>
            </w:r>
            <w:r w:rsidR="00E43E0B" w:rsidRPr="00C507C2">
              <w:rPr>
                <w:rFonts w:ascii="Garamond" w:hAnsi="Garamond"/>
                <w:sz w:val="20"/>
              </w:rPr>
              <w:t xml:space="preserve">agjenti i tij tregtar i certifikuar </w:t>
            </w:r>
            <w:r w:rsidRPr="00C507C2">
              <w:rPr>
                <w:rFonts w:ascii="Garamond" w:hAnsi="Garamond"/>
                <w:sz w:val="20"/>
              </w:rPr>
              <w:t xml:space="preserve">të jetë plotësisht i autorizuar të përfaqësojë </w:t>
            </w:r>
            <w:r w:rsidR="00A6493E" w:rsidRPr="00C507C2">
              <w:rPr>
                <w:rFonts w:ascii="Garamond" w:hAnsi="Garamond"/>
                <w:sz w:val="20"/>
              </w:rPr>
              <w:t xml:space="preserve">anëtarin </w:t>
            </w:r>
            <w:r w:rsidRPr="00C507C2">
              <w:rPr>
                <w:rFonts w:ascii="Garamond" w:hAnsi="Garamond"/>
                <w:sz w:val="20"/>
              </w:rPr>
              <w:t xml:space="preserve">e Bursës në ALPEX në të gjitha çështjet që lidhen me </w:t>
            </w:r>
            <w:r w:rsidR="00A6493E" w:rsidRPr="00C507C2">
              <w:rPr>
                <w:rFonts w:ascii="Garamond" w:hAnsi="Garamond"/>
                <w:sz w:val="20"/>
              </w:rPr>
              <w:t xml:space="preserve">tregtimin </w:t>
            </w:r>
            <w:r w:rsidRPr="00C507C2">
              <w:rPr>
                <w:rFonts w:ascii="Garamond" w:hAnsi="Garamond"/>
                <w:sz w:val="20"/>
              </w:rPr>
              <w:t xml:space="preserve">e </w:t>
            </w:r>
            <w:r w:rsidR="00A6493E" w:rsidRPr="00C507C2">
              <w:rPr>
                <w:rFonts w:ascii="Garamond" w:hAnsi="Garamond"/>
                <w:sz w:val="20"/>
              </w:rPr>
              <w:t xml:space="preserve">anëtarit </w:t>
            </w:r>
            <w:r w:rsidRPr="00C507C2">
              <w:rPr>
                <w:rFonts w:ascii="Garamond" w:hAnsi="Garamond"/>
                <w:sz w:val="20"/>
              </w:rPr>
              <w:t xml:space="preserve">të Bursës në secilin </w:t>
            </w:r>
            <w:r w:rsidR="00A6493E" w:rsidRPr="00C507C2">
              <w:rPr>
                <w:rFonts w:ascii="Garamond" w:hAnsi="Garamond"/>
                <w:sz w:val="20"/>
              </w:rPr>
              <w:t xml:space="preserve">treg </w:t>
            </w:r>
            <w:r w:rsidRPr="00C507C2">
              <w:rPr>
                <w:rFonts w:ascii="Garamond" w:hAnsi="Garamond"/>
                <w:sz w:val="20"/>
              </w:rPr>
              <w:t xml:space="preserve">të ALPEX-it për të cilën ai është emëruar. Agjenti </w:t>
            </w:r>
            <w:r w:rsidR="00A6493E" w:rsidRPr="00C507C2">
              <w:rPr>
                <w:rFonts w:ascii="Garamond" w:hAnsi="Garamond"/>
                <w:sz w:val="20"/>
              </w:rPr>
              <w:t xml:space="preserve">tregtar i certifikuar </w:t>
            </w:r>
            <w:r w:rsidRPr="00C507C2">
              <w:rPr>
                <w:rFonts w:ascii="Garamond" w:hAnsi="Garamond"/>
                <w:sz w:val="20"/>
              </w:rPr>
              <w:t>do të jetë në gjendje të ndërmarrë një veprim në mënyrën e duhur në lidhje me afatet kohore ditore dhe kërkesat e tjera në përputhje me Rregullat e Tregut të Energjisë Elektrike në tërësinë e tyre.</w:t>
            </w:r>
            <w:r w:rsidR="002B1A03">
              <w:rPr>
                <w:rFonts w:ascii="Garamond" w:hAnsi="Garamond"/>
                <w:sz w:val="20"/>
              </w:rPr>
              <w:t xml:space="preserve">  </w:t>
            </w:r>
          </w:p>
        </w:tc>
      </w:tr>
      <w:tr w:rsidR="000918F6" w:rsidRPr="00C507C2" w14:paraId="7771BD78" w14:textId="77777777" w:rsidTr="00912D7B">
        <w:trPr>
          <w:cantSplit/>
          <w:trHeight w:val="20"/>
        </w:trPr>
        <w:tc>
          <w:tcPr>
            <w:tcW w:w="605" w:type="pct"/>
            <w:tcBorders>
              <w:top w:val="dotted" w:sz="4" w:space="0" w:color="auto"/>
              <w:bottom w:val="dotted" w:sz="4" w:space="0" w:color="auto"/>
            </w:tcBorders>
            <w:vAlign w:val="center"/>
          </w:tcPr>
          <w:p w14:paraId="28D28A0D" w14:textId="77777777" w:rsidR="000918F6" w:rsidRPr="00C507C2" w:rsidRDefault="000918F6" w:rsidP="000A5D84">
            <w:pPr>
              <w:jc w:val="both"/>
              <w:rPr>
                <w:rFonts w:ascii="Garamond" w:hAnsi="Garamond"/>
                <w:i/>
                <w:iCs/>
                <w:sz w:val="20"/>
              </w:rPr>
            </w:pPr>
            <w:r w:rsidRPr="00C507C2">
              <w:rPr>
                <w:rFonts w:ascii="Garamond" w:hAnsi="Garamond"/>
                <w:i/>
                <w:iCs/>
                <w:sz w:val="20"/>
              </w:rPr>
              <w:t>bëhet</w:t>
            </w:r>
          </w:p>
        </w:tc>
        <w:tc>
          <w:tcPr>
            <w:tcW w:w="564" w:type="pct"/>
            <w:vMerge/>
            <w:tcBorders>
              <w:bottom w:val="dotted" w:sz="4" w:space="0" w:color="auto"/>
            </w:tcBorders>
            <w:shd w:val="clear" w:color="auto" w:fill="auto"/>
            <w:vAlign w:val="center"/>
          </w:tcPr>
          <w:p w14:paraId="3006D636" w14:textId="77777777" w:rsidR="000918F6" w:rsidRPr="00C507C2" w:rsidRDefault="000918F6" w:rsidP="000A5D84">
            <w:pPr>
              <w:jc w:val="both"/>
              <w:rPr>
                <w:rFonts w:ascii="Garamond" w:hAnsi="Garamond"/>
                <w:b/>
                <w:bCs/>
                <w:sz w:val="20"/>
              </w:rPr>
            </w:pPr>
          </w:p>
        </w:tc>
        <w:tc>
          <w:tcPr>
            <w:tcW w:w="3831" w:type="pct"/>
            <w:tcBorders>
              <w:top w:val="dotted" w:sz="4" w:space="0" w:color="auto"/>
              <w:bottom w:val="dotted" w:sz="4" w:space="0" w:color="auto"/>
            </w:tcBorders>
            <w:shd w:val="clear" w:color="auto" w:fill="auto"/>
            <w:vAlign w:val="center"/>
          </w:tcPr>
          <w:p w14:paraId="1154A605" w14:textId="2DE55499" w:rsidR="000918F6" w:rsidRPr="00C507C2" w:rsidRDefault="000918F6" w:rsidP="000A5D84">
            <w:pPr>
              <w:jc w:val="both"/>
              <w:rPr>
                <w:rFonts w:ascii="Garamond" w:hAnsi="Garamond"/>
                <w:sz w:val="20"/>
              </w:rPr>
            </w:pPr>
            <w:r w:rsidRPr="00C507C2">
              <w:rPr>
                <w:rFonts w:ascii="Garamond" w:hAnsi="Garamond"/>
                <w:sz w:val="20"/>
              </w:rPr>
              <w:t xml:space="preserve">Agjenti </w:t>
            </w:r>
            <w:r w:rsidR="00A97CC8" w:rsidRPr="00C507C2">
              <w:rPr>
                <w:rFonts w:ascii="Garamond" w:hAnsi="Garamond"/>
                <w:sz w:val="20"/>
              </w:rPr>
              <w:t xml:space="preserve">tregtar i certifikuar do të ketë </w:t>
            </w:r>
            <w:r w:rsidRPr="00C507C2">
              <w:rPr>
                <w:rFonts w:ascii="Garamond" w:hAnsi="Garamond"/>
                <w:sz w:val="20"/>
              </w:rPr>
              <w:t xml:space="preserve">qasje të plotë në ETSS në lidhje me të </w:t>
            </w:r>
            <w:r w:rsidR="005B278D" w:rsidRPr="00C507C2">
              <w:rPr>
                <w:rFonts w:ascii="Garamond" w:hAnsi="Garamond"/>
                <w:sz w:val="20"/>
              </w:rPr>
              <w:t>gjith</w:t>
            </w:r>
            <w:r w:rsidR="005B278D">
              <w:rPr>
                <w:rFonts w:ascii="Garamond" w:hAnsi="Garamond"/>
                <w:sz w:val="20"/>
              </w:rPr>
              <w:t>ë</w:t>
            </w:r>
            <w:r w:rsidRPr="00C507C2">
              <w:rPr>
                <w:rFonts w:ascii="Garamond" w:hAnsi="Garamond"/>
                <w:sz w:val="20"/>
              </w:rPr>
              <w:t xml:space="preserve"> </w:t>
            </w:r>
            <w:r w:rsidR="00A97CC8" w:rsidRPr="00C507C2">
              <w:rPr>
                <w:rFonts w:ascii="Garamond" w:hAnsi="Garamond"/>
                <w:sz w:val="20"/>
              </w:rPr>
              <w:t xml:space="preserve">portofolat e tregtimit të anëtarit respektiv </w:t>
            </w:r>
            <w:r w:rsidRPr="00C507C2">
              <w:rPr>
                <w:rFonts w:ascii="Garamond" w:hAnsi="Garamond"/>
                <w:sz w:val="20"/>
              </w:rPr>
              <w:t xml:space="preserve">të Bursës për secilin nga </w:t>
            </w:r>
            <w:r w:rsidR="00A97CC8" w:rsidRPr="00C507C2">
              <w:rPr>
                <w:rFonts w:ascii="Garamond" w:hAnsi="Garamond"/>
                <w:sz w:val="20"/>
              </w:rPr>
              <w:t xml:space="preserve">tregjet </w:t>
            </w:r>
            <w:r w:rsidRPr="00C507C2">
              <w:rPr>
                <w:rFonts w:ascii="Garamond" w:hAnsi="Garamond"/>
                <w:sz w:val="20"/>
              </w:rPr>
              <w:t xml:space="preserve">e ALPEX-it. Çdo </w:t>
            </w:r>
            <w:r w:rsidR="0070275D">
              <w:rPr>
                <w:rFonts w:ascii="Garamond" w:hAnsi="Garamond"/>
                <w:sz w:val="20"/>
              </w:rPr>
              <w:t>a</w:t>
            </w:r>
            <w:r w:rsidRPr="00C507C2">
              <w:rPr>
                <w:rFonts w:ascii="Garamond" w:hAnsi="Garamond"/>
                <w:sz w:val="20"/>
              </w:rPr>
              <w:t xml:space="preserve">nëtar i Bursës duhet të sigurojë që </w:t>
            </w:r>
            <w:r w:rsidR="00A97CC8" w:rsidRPr="00C507C2">
              <w:rPr>
                <w:rFonts w:ascii="Garamond" w:hAnsi="Garamond"/>
                <w:sz w:val="20"/>
              </w:rPr>
              <w:t xml:space="preserve">agjenti i tij tregtar i certifikuar </w:t>
            </w:r>
            <w:r w:rsidRPr="00C507C2">
              <w:rPr>
                <w:rFonts w:ascii="Garamond" w:hAnsi="Garamond"/>
                <w:sz w:val="20"/>
              </w:rPr>
              <w:t xml:space="preserve">të jetë plotësisht i autorizuar të përfaqësojë </w:t>
            </w:r>
            <w:r w:rsidR="00352B2A" w:rsidRPr="00C507C2">
              <w:rPr>
                <w:rFonts w:ascii="Garamond" w:hAnsi="Garamond"/>
                <w:sz w:val="20"/>
              </w:rPr>
              <w:t xml:space="preserve">anëtarin </w:t>
            </w:r>
            <w:r w:rsidRPr="00C507C2">
              <w:rPr>
                <w:rFonts w:ascii="Garamond" w:hAnsi="Garamond"/>
                <w:sz w:val="20"/>
              </w:rPr>
              <w:t xml:space="preserve">e Bursës në ALPEX në të gjitha çështjet që lidhen me </w:t>
            </w:r>
            <w:r w:rsidR="00352B2A" w:rsidRPr="00C507C2">
              <w:rPr>
                <w:rFonts w:ascii="Garamond" w:hAnsi="Garamond"/>
                <w:sz w:val="20"/>
              </w:rPr>
              <w:t xml:space="preserve">tregtimin e anëtarit të </w:t>
            </w:r>
            <w:r w:rsidRPr="00C507C2">
              <w:rPr>
                <w:rFonts w:ascii="Garamond" w:hAnsi="Garamond"/>
                <w:sz w:val="20"/>
              </w:rPr>
              <w:t xml:space="preserve">Bursës në secilin </w:t>
            </w:r>
            <w:r w:rsidR="00352B2A" w:rsidRPr="00C507C2">
              <w:rPr>
                <w:rFonts w:ascii="Garamond" w:hAnsi="Garamond"/>
                <w:sz w:val="20"/>
              </w:rPr>
              <w:t xml:space="preserve">treg </w:t>
            </w:r>
            <w:r w:rsidRPr="00C507C2">
              <w:rPr>
                <w:rFonts w:ascii="Garamond" w:hAnsi="Garamond"/>
                <w:sz w:val="20"/>
              </w:rPr>
              <w:t xml:space="preserve">të ALPEX-it. Agjenti </w:t>
            </w:r>
            <w:r w:rsidR="00352B2A" w:rsidRPr="00C507C2">
              <w:rPr>
                <w:rFonts w:ascii="Garamond" w:hAnsi="Garamond"/>
                <w:sz w:val="20"/>
              </w:rPr>
              <w:t xml:space="preserve">tregtar </w:t>
            </w:r>
            <w:r w:rsidRPr="00C507C2">
              <w:rPr>
                <w:rFonts w:ascii="Garamond" w:hAnsi="Garamond"/>
                <w:sz w:val="20"/>
              </w:rPr>
              <w:t xml:space="preserve">i </w:t>
            </w:r>
            <w:r w:rsidR="00352B2A" w:rsidRPr="00C507C2">
              <w:rPr>
                <w:rFonts w:ascii="Garamond" w:hAnsi="Garamond"/>
                <w:sz w:val="20"/>
              </w:rPr>
              <w:t xml:space="preserve">certifikuar </w:t>
            </w:r>
            <w:r w:rsidRPr="00C507C2">
              <w:rPr>
                <w:rFonts w:ascii="Garamond" w:hAnsi="Garamond"/>
                <w:sz w:val="20"/>
              </w:rPr>
              <w:t>do të jetë në gjendje të ndërmarrë një veprim në mënyrën e duhur në lidhje me afatet kohore ditore dhe kërkesat e tjera në përputhje me Rregullat e Tregut të Energjisë Elektrike në tërësinë e tyre.</w:t>
            </w:r>
            <w:r w:rsidR="002B1A03">
              <w:rPr>
                <w:rFonts w:ascii="Garamond" w:hAnsi="Garamond"/>
                <w:sz w:val="20"/>
              </w:rPr>
              <w:t xml:space="preserve">  </w:t>
            </w:r>
          </w:p>
        </w:tc>
      </w:tr>
      <w:tr w:rsidR="000918F6" w:rsidRPr="00C507C2" w14:paraId="5C13CC00" w14:textId="77777777" w:rsidTr="00912D7B">
        <w:trPr>
          <w:cantSplit/>
          <w:trHeight w:val="20"/>
        </w:trPr>
        <w:tc>
          <w:tcPr>
            <w:tcW w:w="605" w:type="pct"/>
            <w:vAlign w:val="center"/>
          </w:tcPr>
          <w:p w14:paraId="617E9283" w14:textId="77777777" w:rsidR="000918F6" w:rsidRPr="00C507C2" w:rsidRDefault="000918F6" w:rsidP="000A5D84">
            <w:pPr>
              <w:jc w:val="both"/>
              <w:rPr>
                <w:rFonts w:ascii="Garamond" w:hAnsi="Garamond"/>
                <w:i/>
                <w:iCs/>
                <w:sz w:val="20"/>
              </w:rPr>
            </w:pPr>
            <w:r w:rsidRPr="00C507C2">
              <w:rPr>
                <w:rFonts w:ascii="Garamond" w:hAnsi="Garamond"/>
                <w:i/>
                <w:iCs/>
                <w:sz w:val="20"/>
              </w:rPr>
              <w:t>është</w:t>
            </w:r>
          </w:p>
        </w:tc>
        <w:tc>
          <w:tcPr>
            <w:tcW w:w="564" w:type="pct"/>
            <w:vMerge w:val="restart"/>
            <w:shd w:val="clear" w:color="auto" w:fill="auto"/>
            <w:vAlign w:val="center"/>
          </w:tcPr>
          <w:p w14:paraId="4FC79769" w14:textId="77777777" w:rsidR="000918F6" w:rsidRPr="00C507C2" w:rsidRDefault="000918F6" w:rsidP="000A5D84">
            <w:pPr>
              <w:jc w:val="both"/>
              <w:rPr>
                <w:rFonts w:ascii="Garamond" w:hAnsi="Garamond"/>
                <w:b/>
                <w:bCs/>
                <w:sz w:val="20"/>
              </w:rPr>
            </w:pPr>
            <w:r w:rsidRPr="00C507C2">
              <w:rPr>
                <w:rFonts w:ascii="Garamond" w:hAnsi="Garamond"/>
                <w:b/>
                <w:bCs/>
                <w:sz w:val="20"/>
              </w:rPr>
              <w:t xml:space="preserve">F.4.3.4 </w:t>
            </w:r>
          </w:p>
        </w:tc>
        <w:tc>
          <w:tcPr>
            <w:tcW w:w="3831" w:type="pct"/>
            <w:tcBorders>
              <w:bottom w:val="dotted" w:sz="4" w:space="0" w:color="auto"/>
            </w:tcBorders>
            <w:shd w:val="clear" w:color="auto" w:fill="auto"/>
            <w:vAlign w:val="center"/>
          </w:tcPr>
          <w:p w14:paraId="37087F98" w14:textId="2394CA16" w:rsidR="000918F6" w:rsidRPr="00C507C2" w:rsidRDefault="000918F6" w:rsidP="000A5D84">
            <w:pPr>
              <w:jc w:val="both"/>
              <w:rPr>
                <w:rFonts w:ascii="Garamond" w:hAnsi="Garamond"/>
                <w:sz w:val="20"/>
              </w:rPr>
            </w:pPr>
            <w:r w:rsidRPr="00C507C2">
              <w:rPr>
                <w:rFonts w:ascii="Garamond" w:hAnsi="Garamond"/>
                <w:sz w:val="20"/>
              </w:rPr>
              <w:t xml:space="preserve">Në rast se </w:t>
            </w:r>
            <w:r w:rsidR="00352B2A" w:rsidRPr="00C507C2">
              <w:rPr>
                <w:rFonts w:ascii="Garamond" w:hAnsi="Garamond"/>
                <w:sz w:val="20"/>
              </w:rPr>
              <w:t xml:space="preserve">agjenti tregtar i certifikuar </w:t>
            </w:r>
            <w:r w:rsidRPr="00C507C2">
              <w:rPr>
                <w:rFonts w:ascii="Garamond" w:hAnsi="Garamond"/>
                <w:sz w:val="20"/>
              </w:rPr>
              <w:t>është revokuar,</w:t>
            </w:r>
            <w:r w:rsidR="002B1A03">
              <w:rPr>
                <w:rFonts w:ascii="Garamond" w:hAnsi="Garamond"/>
                <w:sz w:val="20"/>
              </w:rPr>
              <w:t xml:space="preserve"> </w:t>
            </w:r>
            <w:r w:rsidRPr="00C507C2">
              <w:rPr>
                <w:rFonts w:ascii="Garamond" w:hAnsi="Garamond"/>
                <w:sz w:val="20"/>
              </w:rPr>
              <w:t>ALPEX-i do t</w:t>
            </w:r>
            <w:r w:rsidR="000172E6">
              <w:rPr>
                <w:rFonts w:ascii="Garamond" w:hAnsi="Garamond"/>
                <w:sz w:val="20"/>
              </w:rPr>
              <w:t>’</w:t>
            </w:r>
            <w:r w:rsidRPr="00C507C2">
              <w:rPr>
                <w:rFonts w:ascii="Garamond" w:hAnsi="Garamond"/>
                <w:sz w:val="20"/>
              </w:rPr>
              <w:t xml:space="preserve">i dorëzojë </w:t>
            </w:r>
            <w:r w:rsidR="00352B2A" w:rsidRPr="00C507C2">
              <w:rPr>
                <w:rFonts w:ascii="Garamond" w:hAnsi="Garamond"/>
                <w:sz w:val="20"/>
              </w:rPr>
              <w:t xml:space="preserve">anëtarit </w:t>
            </w:r>
            <w:r w:rsidRPr="00C507C2">
              <w:rPr>
                <w:rFonts w:ascii="Garamond" w:hAnsi="Garamond"/>
                <w:sz w:val="20"/>
              </w:rPr>
              <w:t xml:space="preserve">të Bursës një </w:t>
            </w:r>
            <w:r w:rsidR="00352B2A" w:rsidRPr="00C507C2">
              <w:rPr>
                <w:rFonts w:ascii="Garamond" w:hAnsi="Garamond"/>
                <w:sz w:val="20"/>
              </w:rPr>
              <w:t xml:space="preserve">llogari përdoruesi të re për hyrjen </w:t>
            </w:r>
            <w:r w:rsidRPr="00C507C2">
              <w:rPr>
                <w:rFonts w:ascii="Garamond" w:hAnsi="Garamond"/>
                <w:sz w:val="20"/>
              </w:rPr>
              <w:t xml:space="preserve">në ETSS për një </w:t>
            </w:r>
            <w:r w:rsidR="00352B2A" w:rsidRPr="00C507C2">
              <w:rPr>
                <w:rFonts w:ascii="Garamond" w:hAnsi="Garamond"/>
                <w:sz w:val="20"/>
              </w:rPr>
              <w:t xml:space="preserve">treg </w:t>
            </w:r>
            <w:r w:rsidRPr="00C507C2">
              <w:rPr>
                <w:rFonts w:ascii="Garamond" w:hAnsi="Garamond"/>
                <w:sz w:val="20"/>
              </w:rPr>
              <w:t xml:space="preserve">të caktuar të ALPEX-it, vetëm pasi </w:t>
            </w:r>
            <w:r w:rsidR="00352B2A" w:rsidRPr="00C507C2">
              <w:rPr>
                <w:rFonts w:ascii="Garamond" w:hAnsi="Garamond"/>
                <w:sz w:val="20"/>
              </w:rPr>
              <w:t xml:space="preserve">anëtari </w:t>
            </w:r>
            <w:r w:rsidRPr="00C507C2">
              <w:rPr>
                <w:rFonts w:ascii="Garamond" w:hAnsi="Garamond"/>
                <w:sz w:val="20"/>
              </w:rPr>
              <w:t xml:space="preserve">i Bursës të ketë emëruar një </w:t>
            </w:r>
            <w:r w:rsidR="00352B2A" w:rsidRPr="00C507C2">
              <w:rPr>
                <w:rFonts w:ascii="Garamond" w:hAnsi="Garamond"/>
                <w:sz w:val="20"/>
              </w:rPr>
              <w:t xml:space="preserve">agjent të ri tregtar </w:t>
            </w:r>
            <w:r w:rsidRPr="00C507C2">
              <w:rPr>
                <w:rFonts w:ascii="Garamond" w:hAnsi="Garamond"/>
                <w:sz w:val="20"/>
              </w:rPr>
              <w:t>që duhet Certifikuar nga ALPEX-i.</w:t>
            </w:r>
            <w:r w:rsidR="002B1A03">
              <w:rPr>
                <w:rFonts w:ascii="Garamond" w:hAnsi="Garamond"/>
                <w:sz w:val="20"/>
              </w:rPr>
              <w:t xml:space="preserve"> </w:t>
            </w:r>
          </w:p>
        </w:tc>
      </w:tr>
      <w:tr w:rsidR="000918F6" w:rsidRPr="00C507C2" w14:paraId="70557500" w14:textId="77777777" w:rsidTr="00912D7B">
        <w:trPr>
          <w:cantSplit/>
          <w:trHeight w:val="20"/>
        </w:trPr>
        <w:tc>
          <w:tcPr>
            <w:tcW w:w="605" w:type="pct"/>
            <w:tcBorders>
              <w:bottom w:val="dotted" w:sz="4" w:space="0" w:color="auto"/>
            </w:tcBorders>
            <w:vAlign w:val="center"/>
          </w:tcPr>
          <w:p w14:paraId="7E85F769" w14:textId="77777777" w:rsidR="000918F6" w:rsidRPr="00C507C2" w:rsidRDefault="000918F6" w:rsidP="000A5D84">
            <w:pPr>
              <w:jc w:val="both"/>
              <w:rPr>
                <w:rFonts w:ascii="Garamond" w:hAnsi="Garamond"/>
                <w:i/>
                <w:iCs/>
                <w:sz w:val="20"/>
              </w:rPr>
            </w:pPr>
            <w:r w:rsidRPr="00C507C2">
              <w:rPr>
                <w:rFonts w:ascii="Garamond" w:hAnsi="Garamond"/>
                <w:i/>
                <w:iCs/>
                <w:sz w:val="20"/>
              </w:rPr>
              <w:t>bëhet</w:t>
            </w:r>
          </w:p>
        </w:tc>
        <w:tc>
          <w:tcPr>
            <w:tcW w:w="564" w:type="pct"/>
            <w:vMerge/>
            <w:tcBorders>
              <w:bottom w:val="dotted" w:sz="4" w:space="0" w:color="auto"/>
            </w:tcBorders>
            <w:shd w:val="clear" w:color="auto" w:fill="auto"/>
            <w:vAlign w:val="center"/>
          </w:tcPr>
          <w:p w14:paraId="7471680F" w14:textId="77777777" w:rsidR="000918F6" w:rsidRPr="00C507C2" w:rsidRDefault="000918F6" w:rsidP="000A5D84">
            <w:pPr>
              <w:jc w:val="both"/>
              <w:rPr>
                <w:rFonts w:ascii="Garamond" w:hAnsi="Garamond"/>
                <w:sz w:val="20"/>
              </w:rPr>
            </w:pPr>
          </w:p>
        </w:tc>
        <w:tc>
          <w:tcPr>
            <w:tcW w:w="3831" w:type="pct"/>
            <w:tcBorders>
              <w:top w:val="dotted" w:sz="4" w:space="0" w:color="auto"/>
              <w:bottom w:val="dotted" w:sz="4" w:space="0" w:color="auto"/>
            </w:tcBorders>
            <w:shd w:val="clear" w:color="auto" w:fill="auto"/>
            <w:vAlign w:val="center"/>
          </w:tcPr>
          <w:p w14:paraId="3DB1FD76" w14:textId="14531871" w:rsidR="000918F6" w:rsidRPr="00C507C2" w:rsidRDefault="000918F6" w:rsidP="000A5D84">
            <w:pPr>
              <w:jc w:val="both"/>
              <w:rPr>
                <w:rFonts w:ascii="Garamond" w:hAnsi="Garamond"/>
                <w:sz w:val="20"/>
              </w:rPr>
            </w:pPr>
            <w:r w:rsidRPr="00C507C2">
              <w:rPr>
                <w:rFonts w:ascii="Garamond" w:hAnsi="Garamond"/>
                <w:sz w:val="20"/>
              </w:rPr>
              <w:t xml:space="preserve">Në rast se </w:t>
            </w:r>
            <w:r w:rsidR="00352B2A" w:rsidRPr="00C507C2">
              <w:rPr>
                <w:rFonts w:ascii="Garamond" w:hAnsi="Garamond"/>
                <w:sz w:val="20"/>
              </w:rPr>
              <w:t xml:space="preserve">agjenti tregtar i certifikuar </w:t>
            </w:r>
            <w:r w:rsidRPr="00C507C2">
              <w:rPr>
                <w:rFonts w:ascii="Garamond" w:hAnsi="Garamond"/>
                <w:sz w:val="20"/>
              </w:rPr>
              <w:t xml:space="preserve">është revokuar si përfaqësues i </w:t>
            </w:r>
            <w:r w:rsidR="00352B2A" w:rsidRPr="00C507C2">
              <w:rPr>
                <w:rFonts w:ascii="Garamond" w:hAnsi="Garamond"/>
                <w:sz w:val="20"/>
              </w:rPr>
              <w:t xml:space="preserve">anëtarit </w:t>
            </w:r>
            <w:r w:rsidRPr="00C507C2">
              <w:rPr>
                <w:rFonts w:ascii="Garamond" w:hAnsi="Garamond"/>
                <w:sz w:val="20"/>
              </w:rPr>
              <w:t>të Bursës, ALPEX</w:t>
            </w:r>
            <w:r w:rsidR="00352B2A">
              <w:rPr>
                <w:rFonts w:ascii="Garamond" w:hAnsi="Garamond"/>
                <w:sz w:val="20"/>
              </w:rPr>
              <w:t>-i</w:t>
            </w:r>
            <w:r w:rsidRPr="00C507C2">
              <w:rPr>
                <w:rFonts w:ascii="Garamond" w:hAnsi="Garamond"/>
                <w:sz w:val="20"/>
              </w:rPr>
              <w:t xml:space="preserve"> do të çaktivizojë llogarinë e tij në ETSS. ALPEX-i do t</w:t>
            </w:r>
            <w:r w:rsidR="000172E6">
              <w:rPr>
                <w:rFonts w:ascii="Garamond" w:hAnsi="Garamond"/>
                <w:sz w:val="20"/>
              </w:rPr>
              <w:t>’</w:t>
            </w:r>
            <w:r w:rsidRPr="00C507C2">
              <w:rPr>
                <w:rFonts w:ascii="Garamond" w:hAnsi="Garamond"/>
                <w:sz w:val="20"/>
              </w:rPr>
              <w:t xml:space="preserve">i dorëzojë </w:t>
            </w:r>
            <w:r w:rsidR="00352B2A" w:rsidRPr="00C507C2">
              <w:rPr>
                <w:rFonts w:ascii="Garamond" w:hAnsi="Garamond"/>
                <w:sz w:val="20"/>
              </w:rPr>
              <w:t xml:space="preserve">anëtarit </w:t>
            </w:r>
            <w:r w:rsidRPr="00C507C2">
              <w:rPr>
                <w:rFonts w:ascii="Garamond" w:hAnsi="Garamond"/>
                <w:sz w:val="20"/>
              </w:rPr>
              <w:t xml:space="preserve">të Bursës një llogari përdoruesi të re për hyrjen në ETSS për një </w:t>
            </w:r>
            <w:r w:rsidR="00352B2A" w:rsidRPr="00C507C2">
              <w:rPr>
                <w:rFonts w:ascii="Garamond" w:hAnsi="Garamond"/>
                <w:sz w:val="20"/>
              </w:rPr>
              <w:t xml:space="preserve">treg </w:t>
            </w:r>
            <w:r w:rsidRPr="00C507C2">
              <w:rPr>
                <w:rFonts w:ascii="Garamond" w:hAnsi="Garamond"/>
                <w:sz w:val="20"/>
              </w:rPr>
              <w:t xml:space="preserve">të caktuar të ALPEX-it, vetëm pasi </w:t>
            </w:r>
            <w:r w:rsidR="00352B2A" w:rsidRPr="00C507C2">
              <w:rPr>
                <w:rFonts w:ascii="Garamond" w:hAnsi="Garamond"/>
                <w:sz w:val="20"/>
              </w:rPr>
              <w:t xml:space="preserve">anëtari </w:t>
            </w:r>
            <w:r w:rsidRPr="00C507C2">
              <w:rPr>
                <w:rFonts w:ascii="Garamond" w:hAnsi="Garamond"/>
                <w:sz w:val="20"/>
              </w:rPr>
              <w:t xml:space="preserve">i Bursës të ketë emëruar një </w:t>
            </w:r>
            <w:r w:rsidR="00352B2A" w:rsidRPr="00C507C2">
              <w:rPr>
                <w:rFonts w:ascii="Garamond" w:hAnsi="Garamond"/>
                <w:sz w:val="20"/>
              </w:rPr>
              <w:t>agjent tjetër tregtar të</w:t>
            </w:r>
            <w:r w:rsidR="002B1A03">
              <w:rPr>
                <w:rFonts w:ascii="Garamond" w:hAnsi="Garamond"/>
                <w:sz w:val="20"/>
              </w:rPr>
              <w:t xml:space="preserve"> </w:t>
            </w:r>
            <w:r w:rsidR="00352B2A" w:rsidRPr="00C507C2">
              <w:rPr>
                <w:rFonts w:ascii="Garamond" w:hAnsi="Garamond"/>
                <w:sz w:val="20"/>
              </w:rPr>
              <w:t xml:space="preserve">certifikuar </w:t>
            </w:r>
            <w:r w:rsidRPr="00C507C2">
              <w:rPr>
                <w:rFonts w:ascii="Garamond" w:hAnsi="Garamond"/>
                <w:sz w:val="20"/>
              </w:rPr>
              <w:t>dhe të informoj ALPEX-in.</w:t>
            </w:r>
            <w:r w:rsidR="002B1A03">
              <w:rPr>
                <w:rFonts w:ascii="Garamond" w:hAnsi="Garamond" w:cs="Arial"/>
                <w:sz w:val="20"/>
              </w:rPr>
              <w:t xml:space="preserve"> </w:t>
            </w:r>
          </w:p>
        </w:tc>
      </w:tr>
      <w:tr w:rsidR="000918F6" w:rsidRPr="00C507C2" w14:paraId="4027CEA2" w14:textId="77777777" w:rsidTr="00912D7B">
        <w:trPr>
          <w:cantSplit/>
          <w:trHeight w:val="20"/>
        </w:trPr>
        <w:tc>
          <w:tcPr>
            <w:tcW w:w="605" w:type="pct"/>
            <w:tcBorders>
              <w:bottom w:val="dotted" w:sz="4" w:space="0" w:color="auto"/>
            </w:tcBorders>
            <w:vAlign w:val="center"/>
          </w:tcPr>
          <w:p w14:paraId="197678BD" w14:textId="77777777" w:rsidR="000918F6" w:rsidRPr="00C507C2" w:rsidRDefault="000918F6" w:rsidP="000A5D84">
            <w:pPr>
              <w:jc w:val="both"/>
              <w:rPr>
                <w:rFonts w:ascii="Garamond" w:hAnsi="Garamond"/>
                <w:i/>
                <w:iCs/>
                <w:sz w:val="20"/>
              </w:rPr>
            </w:pPr>
            <w:r w:rsidRPr="00C507C2">
              <w:rPr>
                <w:rFonts w:ascii="Garamond" w:hAnsi="Garamond"/>
                <w:i/>
                <w:iCs/>
                <w:sz w:val="20"/>
              </w:rPr>
              <w:t>është</w:t>
            </w:r>
          </w:p>
        </w:tc>
        <w:tc>
          <w:tcPr>
            <w:tcW w:w="564" w:type="pct"/>
            <w:shd w:val="clear" w:color="auto" w:fill="auto"/>
            <w:vAlign w:val="center"/>
          </w:tcPr>
          <w:p w14:paraId="7102A853" w14:textId="77777777" w:rsidR="000918F6" w:rsidRPr="00C507C2" w:rsidRDefault="000918F6" w:rsidP="000A5D84">
            <w:pPr>
              <w:jc w:val="both"/>
              <w:rPr>
                <w:rFonts w:ascii="Garamond" w:hAnsi="Garamond"/>
                <w:b/>
                <w:bCs/>
                <w:sz w:val="20"/>
              </w:rPr>
            </w:pPr>
            <w:r w:rsidRPr="00C507C2">
              <w:rPr>
                <w:rFonts w:ascii="Garamond" w:hAnsi="Garamond"/>
                <w:b/>
                <w:bCs/>
                <w:sz w:val="20"/>
              </w:rPr>
              <w:t xml:space="preserve">G.2.1.4 </w:t>
            </w:r>
          </w:p>
        </w:tc>
        <w:tc>
          <w:tcPr>
            <w:tcW w:w="3831" w:type="pct"/>
            <w:tcBorders>
              <w:bottom w:val="dotted" w:sz="4" w:space="0" w:color="auto"/>
            </w:tcBorders>
            <w:shd w:val="clear" w:color="auto" w:fill="auto"/>
            <w:vAlign w:val="center"/>
          </w:tcPr>
          <w:p w14:paraId="0E0064CD" w14:textId="712742B8" w:rsidR="000918F6" w:rsidRPr="00C507C2" w:rsidRDefault="00242E6E" w:rsidP="000A5D84">
            <w:pPr>
              <w:jc w:val="both"/>
              <w:rPr>
                <w:rFonts w:ascii="Garamond" w:hAnsi="Garamond"/>
                <w:sz w:val="20"/>
              </w:rPr>
            </w:pPr>
            <w:bookmarkStart w:id="0" w:name="_Ref461454978"/>
            <w:r>
              <w:rPr>
                <w:rFonts w:ascii="Garamond" w:hAnsi="Garamond"/>
                <w:sz w:val="20"/>
              </w:rPr>
              <w:t>“</w:t>
            </w:r>
            <w:r w:rsidR="000918F6" w:rsidRPr="00C507C2">
              <w:rPr>
                <w:rFonts w:ascii="Garamond" w:hAnsi="Garamond"/>
                <w:sz w:val="20"/>
              </w:rPr>
              <w:t xml:space="preserve">Kalendari i </w:t>
            </w:r>
            <w:r w:rsidR="00352B2A" w:rsidRPr="00C507C2">
              <w:rPr>
                <w:rFonts w:ascii="Garamond" w:hAnsi="Garamond"/>
                <w:sz w:val="20"/>
              </w:rPr>
              <w:t>procesit të zgjidhjes së mosmarrëveshjes</w:t>
            </w:r>
            <w:r>
              <w:rPr>
                <w:rFonts w:ascii="Garamond" w:hAnsi="Garamond"/>
                <w:sz w:val="20"/>
              </w:rPr>
              <w:t>”</w:t>
            </w:r>
            <w:r w:rsidR="000918F6" w:rsidRPr="00C507C2">
              <w:rPr>
                <w:rFonts w:ascii="Garamond" w:hAnsi="Garamond"/>
                <w:sz w:val="20"/>
              </w:rPr>
              <w:t xml:space="preserve"> në lidhje me secilën kategori </w:t>
            </w:r>
            <w:r w:rsidR="00A6493E" w:rsidRPr="00C507C2">
              <w:rPr>
                <w:rFonts w:ascii="Garamond" w:hAnsi="Garamond"/>
                <w:sz w:val="20"/>
              </w:rPr>
              <w:t xml:space="preserve">mosmarrëveshjesh </w:t>
            </w:r>
            <w:r w:rsidR="000918F6" w:rsidRPr="00C507C2">
              <w:rPr>
                <w:rFonts w:ascii="Garamond" w:hAnsi="Garamond"/>
                <w:sz w:val="20"/>
              </w:rPr>
              <w:t>do të jetë procesi dhe orari i përcaktuar nga ALPEX</w:t>
            </w:r>
            <w:r w:rsidR="00352B2A">
              <w:rPr>
                <w:rFonts w:ascii="Garamond" w:hAnsi="Garamond"/>
                <w:sz w:val="20"/>
              </w:rPr>
              <w:t>-i,</w:t>
            </w:r>
            <w:r w:rsidR="000918F6" w:rsidRPr="00C507C2">
              <w:rPr>
                <w:rFonts w:ascii="Garamond" w:hAnsi="Garamond"/>
                <w:sz w:val="20"/>
              </w:rPr>
              <w:t xml:space="preserve"> i cili do të specifikojë afatet dhe programin kohor për marrjen e veprimeve sipas këtij seksioni G.2, në lidhje me një </w:t>
            </w:r>
            <w:r w:rsidR="00A6493E" w:rsidRPr="00C507C2">
              <w:rPr>
                <w:rFonts w:ascii="Garamond" w:hAnsi="Garamond"/>
                <w:sz w:val="20"/>
              </w:rPr>
              <w:t xml:space="preserve">mosmarrëveshje </w:t>
            </w:r>
            <w:r w:rsidR="000918F6" w:rsidRPr="00C507C2">
              <w:rPr>
                <w:rFonts w:ascii="Garamond" w:hAnsi="Garamond"/>
                <w:sz w:val="20"/>
              </w:rPr>
              <w:t>në secilën kategori.</w:t>
            </w:r>
            <w:bookmarkEnd w:id="0"/>
            <w:r w:rsidR="000918F6" w:rsidRPr="00C507C2">
              <w:rPr>
                <w:rFonts w:ascii="Garamond" w:hAnsi="Garamond"/>
                <w:sz w:val="20"/>
              </w:rPr>
              <w:t xml:space="preserve"> ALPEX-i do të hartojë </w:t>
            </w:r>
            <w:r w:rsidRPr="00C507C2">
              <w:rPr>
                <w:rFonts w:ascii="Garamond" w:hAnsi="Garamond"/>
                <w:sz w:val="20"/>
              </w:rPr>
              <w:t xml:space="preserve">kalendarin e procesit të zgjidhjes së mosmarrëveshjes, duke u bazuar </w:t>
            </w:r>
            <w:r w:rsidR="000918F6" w:rsidRPr="00C507C2">
              <w:rPr>
                <w:rFonts w:ascii="Garamond" w:hAnsi="Garamond"/>
                <w:sz w:val="20"/>
              </w:rPr>
              <w:t xml:space="preserve">në parimin </w:t>
            </w:r>
            <w:r>
              <w:rPr>
                <w:rFonts w:ascii="Garamond" w:hAnsi="Garamond"/>
                <w:sz w:val="20"/>
              </w:rPr>
              <w:t>“</w:t>
            </w:r>
            <w:r w:rsidR="000918F6" w:rsidRPr="00C507C2">
              <w:rPr>
                <w:rFonts w:ascii="Garamond" w:hAnsi="Garamond"/>
                <w:sz w:val="20"/>
              </w:rPr>
              <w:t>I pari në radhë, i pari në shërbime</w:t>
            </w:r>
            <w:r>
              <w:rPr>
                <w:rFonts w:ascii="Garamond" w:hAnsi="Garamond"/>
                <w:sz w:val="20"/>
              </w:rPr>
              <w:t>”</w:t>
            </w:r>
            <w:r w:rsidR="000918F6" w:rsidRPr="00C507C2">
              <w:rPr>
                <w:rFonts w:ascii="Garamond" w:hAnsi="Garamond"/>
                <w:sz w:val="20"/>
              </w:rPr>
              <w:t xml:space="preserve"> dhe do të publikojë kalendarin në faqen e tij të internetit. </w:t>
            </w:r>
          </w:p>
        </w:tc>
      </w:tr>
    </w:tbl>
    <w:p w14:paraId="172A55AA" w14:textId="4E250FF5" w:rsidR="000918F6" w:rsidRPr="00C507C2" w:rsidRDefault="000918F6" w:rsidP="000A5D84">
      <w:pPr>
        <w:tabs>
          <w:tab w:val="left" w:pos="1735"/>
        </w:tabs>
        <w:ind w:firstLine="284"/>
        <w:jc w:val="both"/>
        <w:rPr>
          <w:rFonts w:ascii="Garamond" w:hAnsi="Garamond"/>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096"/>
        <w:gridCol w:w="1022"/>
        <w:gridCol w:w="6943"/>
      </w:tblGrid>
      <w:tr w:rsidR="000918F6" w:rsidRPr="00C507C2" w14:paraId="6BE41F3B" w14:textId="77777777" w:rsidTr="000A5D84">
        <w:trPr>
          <w:cantSplit/>
          <w:trHeight w:val="20"/>
        </w:trPr>
        <w:tc>
          <w:tcPr>
            <w:tcW w:w="605" w:type="pct"/>
            <w:tcBorders>
              <w:top w:val="dotted" w:sz="4" w:space="0" w:color="auto"/>
              <w:bottom w:val="dotted" w:sz="4" w:space="0" w:color="auto"/>
            </w:tcBorders>
            <w:vAlign w:val="center"/>
          </w:tcPr>
          <w:p w14:paraId="343DF2A8" w14:textId="77777777" w:rsidR="000918F6" w:rsidRPr="00C507C2" w:rsidRDefault="000918F6" w:rsidP="000A5D84">
            <w:pPr>
              <w:jc w:val="both"/>
              <w:rPr>
                <w:rFonts w:ascii="Garamond" w:hAnsi="Garamond"/>
                <w:i/>
                <w:iCs/>
                <w:sz w:val="20"/>
              </w:rPr>
            </w:pPr>
            <w:r w:rsidRPr="00C507C2">
              <w:rPr>
                <w:rFonts w:ascii="Garamond" w:hAnsi="Garamond"/>
                <w:i/>
                <w:iCs/>
                <w:sz w:val="20"/>
              </w:rPr>
              <w:lastRenderedPageBreak/>
              <w:t>bëhet</w:t>
            </w:r>
          </w:p>
        </w:tc>
        <w:tc>
          <w:tcPr>
            <w:tcW w:w="564" w:type="pct"/>
            <w:tcBorders>
              <w:bottom w:val="dotted" w:sz="4" w:space="0" w:color="auto"/>
            </w:tcBorders>
            <w:shd w:val="clear" w:color="auto" w:fill="auto"/>
            <w:vAlign w:val="center"/>
          </w:tcPr>
          <w:p w14:paraId="4792F78A" w14:textId="77777777" w:rsidR="000918F6" w:rsidRPr="00C507C2" w:rsidRDefault="000918F6" w:rsidP="000A5D84">
            <w:pPr>
              <w:jc w:val="both"/>
              <w:rPr>
                <w:rFonts w:ascii="Garamond" w:hAnsi="Garamond"/>
                <w:b/>
                <w:bCs/>
                <w:sz w:val="20"/>
              </w:rPr>
            </w:pPr>
          </w:p>
        </w:tc>
        <w:tc>
          <w:tcPr>
            <w:tcW w:w="3831" w:type="pct"/>
            <w:tcBorders>
              <w:top w:val="dotted" w:sz="4" w:space="0" w:color="auto"/>
              <w:bottom w:val="dotted" w:sz="4" w:space="0" w:color="auto"/>
            </w:tcBorders>
            <w:shd w:val="clear" w:color="auto" w:fill="auto"/>
            <w:vAlign w:val="center"/>
          </w:tcPr>
          <w:p w14:paraId="6C2F412C" w14:textId="104DC0DB" w:rsidR="000918F6" w:rsidRPr="00C507C2" w:rsidRDefault="00242E6E" w:rsidP="000A5D84">
            <w:pPr>
              <w:jc w:val="both"/>
              <w:rPr>
                <w:rFonts w:ascii="Garamond" w:hAnsi="Garamond"/>
                <w:sz w:val="20"/>
              </w:rPr>
            </w:pPr>
            <w:r>
              <w:rPr>
                <w:rFonts w:ascii="Garamond" w:hAnsi="Garamond"/>
                <w:sz w:val="20"/>
              </w:rPr>
              <w:t>“</w:t>
            </w:r>
            <w:r w:rsidR="000918F6" w:rsidRPr="00C507C2">
              <w:rPr>
                <w:rFonts w:ascii="Garamond" w:hAnsi="Garamond"/>
                <w:sz w:val="20"/>
              </w:rPr>
              <w:t xml:space="preserve">Kalendari i </w:t>
            </w:r>
            <w:r w:rsidRPr="00C507C2">
              <w:rPr>
                <w:rFonts w:ascii="Garamond" w:hAnsi="Garamond"/>
                <w:sz w:val="20"/>
              </w:rPr>
              <w:t>procesit të zgjidhjes së mosmarrëveshjes</w:t>
            </w:r>
            <w:r>
              <w:rPr>
                <w:rFonts w:ascii="Garamond" w:hAnsi="Garamond"/>
                <w:sz w:val="20"/>
              </w:rPr>
              <w:t>”</w:t>
            </w:r>
            <w:r w:rsidR="000918F6" w:rsidRPr="00C507C2">
              <w:rPr>
                <w:rFonts w:ascii="Garamond" w:hAnsi="Garamond"/>
                <w:sz w:val="20"/>
              </w:rPr>
              <w:t xml:space="preserve"> në lidhje me secilën kategori </w:t>
            </w:r>
            <w:r w:rsidR="00A6493E" w:rsidRPr="00C507C2">
              <w:rPr>
                <w:rFonts w:ascii="Garamond" w:hAnsi="Garamond"/>
                <w:sz w:val="20"/>
              </w:rPr>
              <w:t xml:space="preserve">mosmarrëveshjesh </w:t>
            </w:r>
            <w:r w:rsidR="000918F6" w:rsidRPr="00C507C2">
              <w:rPr>
                <w:rFonts w:ascii="Garamond" w:hAnsi="Garamond"/>
                <w:sz w:val="20"/>
              </w:rPr>
              <w:t>do të jetë procesi dhe orari i përcaktuar nga ALPEX</w:t>
            </w:r>
            <w:r w:rsidR="009658AC">
              <w:rPr>
                <w:rFonts w:ascii="Garamond" w:hAnsi="Garamond"/>
                <w:sz w:val="20"/>
              </w:rPr>
              <w:t>-i,</w:t>
            </w:r>
            <w:r w:rsidR="000918F6" w:rsidRPr="00C507C2">
              <w:rPr>
                <w:rFonts w:ascii="Garamond" w:hAnsi="Garamond"/>
                <w:sz w:val="20"/>
              </w:rPr>
              <w:t xml:space="preserve"> i cili do të specifikojë afatet dhe programin kohor për marrjen e veprimeve sipas këtij seksioni G.2, në lidhje me një </w:t>
            </w:r>
            <w:r w:rsidR="00A6493E" w:rsidRPr="00C507C2">
              <w:rPr>
                <w:rFonts w:ascii="Garamond" w:hAnsi="Garamond"/>
                <w:sz w:val="20"/>
              </w:rPr>
              <w:t xml:space="preserve">mosmarrëveshje </w:t>
            </w:r>
            <w:r w:rsidR="000918F6" w:rsidRPr="00C507C2">
              <w:rPr>
                <w:rFonts w:ascii="Garamond" w:hAnsi="Garamond"/>
                <w:sz w:val="20"/>
              </w:rPr>
              <w:t xml:space="preserve">në secilën kategori. ALPEX-i do të hartojë </w:t>
            </w:r>
            <w:r w:rsidR="00A6493E" w:rsidRPr="00C507C2">
              <w:rPr>
                <w:rFonts w:ascii="Garamond" w:hAnsi="Garamond"/>
                <w:sz w:val="20"/>
              </w:rPr>
              <w:t>kalendarin e procesit të zgjidhjes së mosmarrëves</w:t>
            </w:r>
            <w:r w:rsidR="000918F6" w:rsidRPr="00C507C2">
              <w:rPr>
                <w:rFonts w:ascii="Garamond" w:hAnsi="Garamond"/>
                <w:sz w:val="20"/>
              </w:rPr>
              <w:t xml:space="preserve">hjes, duke u bazuar në parimin </w:t>
            </w:r>
            <w:r>
              <w:rPr>
                <w:rFonts w:ascii="Garamond" w:hAnsi="Garamond"/>
                <w:sz w:val="20"/>
              </w:rPr>
              <w:t>“</w:t>
            </w:r>
            <w:r w:rsidR="000918F6" w:rsidRPr="00C507C2">
              <w:rPr>
                <w:rFonts w:ascii="Garamond" w:hAnsi="Garamond"/>
                <w:sz w:val="20"/>
              </w:rPr>
              <w:t>I pari në radhë, i pari në shërbime</w:t>
            </w:r>
            <w:r>
              <w:rPr>
                <w:rFonts w:ascii="Garamond" w:hAnsi="Garamond"/>
                <w:sz w:val="20"/>
              </w:rPr>
              <w:t>”</w:t>
            </w:r>
            <w:r w:rsidR="000918F6" w:rsidRPr="00C507C2">
              <w:rPr>
                <w:rFonts w:ascii="Garamond" w:hAnsi="Garamond"/>
                <w:sz w:val="20"/>
              </w:rPr>
              <w:t>.</w:t>
            </w:r>
            <w:r w:rsidR="002B1A03">
              <w:rPr>
                <w:rFonts w:ascii="Garamond" w:hAnsi="Garamond"/>
                <w:sz w:val="20"/>
              </w:rPr>
              <w:t xml:space="preserve"> </w:t>
            </w:r>
          </w:p>
        </w:tc>
      </w:tr>
      <w:tr w:rsidR="000918F6" w:rsidRPr="00C507C2" w14:paraId="23D29638" w14:textId="77777777" w:rsidTr="000A5D84">
        <w:trPr>
          <w:cantSplit/>
          <w:trHeight w:val="20"/>
        </w:trPr>
        <w:tc>
          <w:tcPr>
            <w:tcW w:w="605" w:type="pct"/>
            <w:tcBorders>
              <w:bottom w:val="dotted" w:sz="4" w:space="0" w:color="auto"/>
            </w:tcBorders>
            <w:vAlign w:val="center"/>
          </w:tcPr>
          <w:p w14:paraId="298F0A27" w14:textId="77777777" w:rsidR="000918F6" w:rsidRPr="00C507C2" w:rsidRDefault="000918F6" w:rsidP="000A5D84">
            <w:pPr>
              <w:jc w:val="both"/>
              <w:rPr>
                <w:rFonts w:ascii="Garamond" w:hAnsi="Garamond"/>
                <w:i/>
                <w:iCs/>
                <w:sz w:val="20"/>
              </w:rPr>
            </w:pPr>
            <w:r w:rsidRPr="00C507C2">
              <w:rPr>
                <w:rFonts w:ascii="Garamond" w:hAnsi="Garamond"/>
                <w:i/>
                <w:iCs/>
                <w:sz w:val="20"/>
              </w:rPr>
              <w:t>është</w:t>
            </w:r>
          </w:p>
        </w:tc>
        <w:tc>
          <w:tcPr>
            <w:tcW w:w="564" w:type="pct"/>
            <w:tcBorders>
              <w:bottom w:val="dotted" w:sz="4" w:space="0" w:color="auto"/>
            </w:tcBorders>
            <w:shd w:val="clear" w:color="auto" w:fill="auto"/>
            <w:vAlign w:val="center"/>
          </w:tcPr>
          <w:p w14:paraId="6F854D69" w14:textId="77777777" w:rsidR="000918F6" w:rsidRPr="00C507C2" w:rsidRDefault="000918F6" w:rsidP="000A5D84">
            <w:pPr>
              <w:jc w:val="both"/>
              <w:rPr>
                <w:rFonts w:ascii="Garamond" w:hAnsi="Garamond"/>
                <w:b/>
                <w:bCs/>
                <w:sz w:val="20"/>
                <w:highlight w:val="yellow"/>
              </w:rPr>
            </w:pPr>
            <w:r w:rsidRPr="00C507C2">
              <w:rPr>
                <w:rFonts w:ascii="Garamond" w:hAnsi="Garamond"/>
                <w:b/>
                <w:bCs/>
                <w:sz w:val="20"/>
              </w:rPr>
              <w:t>G.2.3.2</w:t>
            </w:r>
          </w:p>
        </w:tc>
        <w:tc>
          <w:tcPr>
            <w:tcW w:w="3831" w:type="pct"/>
            <w:tcBorders>
              <w:bottom w:val="dotted" w:sz="4" w:space="0" w:color="auto"/>
            </w:tcBorders>
            <w:shd w:val="clear" w:color="auto" w:fill="auto"/>
            <w:vAlign w:val="center"/>
          </w:tcPr>
          <w:p w14:paraId="67F7ADC7" w14:textId="436F0D97" w:rsidR="000918F6" w:rsidRPr="00C507C2" w:rsidRDefault="000918F6" w:rsidP="000A5D84">
            <w:pPr>
              <w:pStyle w:val="CERLEVEL4"/>
              <w:spacing w:before="0" w:after="0"/>
              <w:rPr>
                <w:rFonts w:ascii="Garamond" w:eastAsiaTheme="minorHAnsi" w:hAnsi="Garamond"/>
                <w:kern w:val="2"/>
                <w:sz w:val="20"/>
                <w:szCs w:val="24"/>
                <w:highlight w:val="yellow"/>
                <w:lang w:val="sq-AL"/>
                <w14:ligatures w14:val="standardContextual"/>
              </w:rPr>
            </w:pPr>
            <w:r w:rsidRPr="00C507C2">
              <w:rPr>
                <w:rFonts w:ascii="Garamond" w:eastAsiaTheme="minorHAnsi" w:hAnsi="Garamond"/>
                <w:kern w:val="2"/>
                <w:sz w:val="20"/>
                <w:szCs w:val="24"/>
                <w:lang w:val="sq-AL"/>
                <w14:ligatures w14:val="standardContextual"/>
              </w:rPr>
              <w:t xml:space="preserve">Kur një </w:t>
            </w:r>
            <w:r w:rsidR="00242E6E" w:rsidRPr="00C507C2">
              <w:rPr>
                <w:rFonts w:ascii="Garamond" w:eastAsiaTheme="minorHAnsi" w:hAnsi="Garamond"/>
                <w:kern w:val="2"/>
                <w:sz w:val="20"/>
                <w:szCs w:val="24"/>
                <w:lang w:val="sq-AL"/>
                <w14:ligatures w14:val="standardContextual"/>
              </w:rPr>
              <w:t xml:space="preserve">njoftim për mosmarrëveshje </w:t>
            </w:r>
            <w:r w:rsidRPr="00C507C2">
              <w:rPr>
                <w:rFonts w:ascii="Garamond" w:eastAsiaTheme="minorHAnsi" w:hAnsi="Garamond"/>
                <w:kern w:val="2"/>
                <w:sz w:val="20"/>
                <w:szCs w:val="24"/>
                <w:lang w:val="sq-AL"/>
                <w14:ligatures w14:val="standardContextual"/>
              </w:rPr>
              <w:t xml:space="preserve">është dërguar, një përfaqësues i secilës nga Palët në </w:t>
            </w:r>
            <w:r w:rsidR="00242E6E">
              <w:rPr>
                <w:rFonts w:ascii="Garamond" w:eastAsiaTheme="minorHAnsi" w:hAnsi="Garamond"/>
                <w:kern w:val="2"/>
                <w:sz w:val="20"/>
                <w:szCs w:val="24"/>
                <w:lang w:val="sq-AL"/>
                <w14:ligatures w14:val="standardContextual"/>
              </w:rPr>
              <w:t>m</w:t>
            </w:r>
            <w:r w:rsidRPr="00C507C2">
              <w:rPr>
                <w:rFonts w:ascii="Garamond" w:eastAsiaTheme="minorHAnsi" w:hAnsi="Garamond"/>
                <w:kern w:val="2"/>
                <w:sz w:val="20"/>
                <w:szCs w:val="24"/>
                <w:lang w:val="sq-AL"/>
                <w14:ligatures w14:val="standardContextual"/>
              </w:rPr>
              <w:t xml:space="preserve">osmarrëveshje, i ngarkuar me autoritetin për të zgjidhur </w:t>
            </w:r>
            <w:r w:rsidR="00242E6E" w:rsidRPr="00C507C2">
              <w:rPr>
                <w:rFonts w:ascii="Garamond" w:eastAsiaTheme="minorHAnsi" w:hAnsi="Garamond"/>
                <w:kern w:val="2"/>
                <w:sz w:val="20"/>
                <w:szCs w:val="24"/>
                <w:lang w:val="sq-AL"/>
                <w14:ligatures w14:val="standardContextual"/>
              </w:rPr>
              <w:t>mosmarrëveshjen</w:t>
            </w:r>
            <w:r w:rsidRPr="00C507C2">
              <w:rPr>
                <w:rFonts w:ascii="Garamond" w:eastAsiaTheme="minorHAnsi" w:hAnsi="Garamond"/>
                <w:kern w:val="2"/>
                <w:sz w:val="20"/>
                <w:szCs w:val="24"/>
                <w:lang w:val="sq-AL"/>
                <w14:ligatures w14:val="standardContextual"/>
              </w:rPr>
              <w:t xml:space="preserve">, do të takohet në përputhje me afatin kohor të përcaktuar në </w:t>
            </w:r>
            <w:r w:rsidR="00242E6E" w:rsidRPr="00C507C2">
              <w:rPr>
                <w:rFonts w:ascii="Garamond" w:eastAsiaTheme="minorHAnsi" w:hAnsi="Garamond"/>
                <w:kern w:val="2"/>
                <w:sz w:val="20"/>
                <w:szCs w:val="24"/>
                <w:lang w:val="sq-AL"/>
                <w14:ligatures w14:val="standardContextual"/>
              </w:rPr>
              <w:t xml:space="preserve">kalendarin e procesit të zgjidhjes </w:t>
            </w:r>
            <w:r w:rsidRPr="00C507C2">
              <w:rPr>
                <w:rFonts w:ascii="Garamond" w:eastAsiaTheme="minorHAnsi" w:hAnsi="Garamond"/>
                <w:kern w:val="2"/>
                <w:sz w:val="20"/>
                <w:szCs w:val="24"/>
                <w:lang w:val="sq-AL"/>
                <w14:ligatures w14:val="standardContextual"/>
              </w:rPr>
              <w:t xml:space="preserve">së </w:t>
            </w:r>
            <w:r w:rsidR="00242E6E">
              <w:rPr>
                <w:rFonts w:ascii="Garamond" w:eastAsiaTheme="minorHAnsi" w:hAnsi="Garamond"/>
                <w:kern w:val="2"/>
                <w:sz w:val="20"/>
                <w:szCs w:val="24"/>
                <w:lang w:val="sq-AL"/>
                <w14:ligatures w14:val="standardContextual"/>
              </w:rPr>
              <w:t>m</w:t>
            </w:r>
            <w:r w:rsidRPr="00C507C2">
              <w:rPr>
                <w:rFonts w:ascii="Garamond" w:eastAsiaTheme="minorHAnsi" w:hAnsi="Garamond"/>
                <w:kern w:val="2"/>
                <w:sz w:val="20"/>
                <w:szCs w:val="24"/>
                <w:lang w:val="sq-AL"/>
                <w14:ligatures w14:val="standardContextual"/>
              </w:rPr>
              <w:t xml:space="preserve">osmarrëveshjes për të kërkuar një zgjidhje në mirëbesim të </w:t>
            </w:r>
            <w:r w:rsidR="00242E6E" w:rsidRPr="00C507C2">
              <w:rPr>
                <w:rFonts w:ascii="Garamond" w:eastAsiaTheme="minorHAnsi" w:hAnsi="Garamond"/>
                <w:kern w:val="2"/>
                <w:sz w:val="20"/>
                <w:szCs w:val="24"/>
                <w:lang w:val="sq-AL"/>
                <w14:ligatures w14:val="standardContextual"/>
              </w:rPr>
              <w:t>mosmarrëveshjes</w:t>
            </w:r>
            <w:r w:rsidR="00242E6E">
              <w:rPr>
                <w:rFonts w:ascii="Garamond" w:eastAsiaTheme="minorHAnsi" w:hAnsi="Garamond"/>
                <w:kern w:val="2"/>
                <w:sz w:val="20"/>
                <w:szCs w:val="24"/>
                <w:lang w:val="sq-AL"/>
                <w14:ligatures w14:val="standardContextual"/>
              </w:rPr>
              <w:t>.</w:t>
            </w:r>
          </w:p>
        </w:tc>
      </w:tr>
      <w:tr w:rsidR="000918F6" w:rsidRPr="00C507C2" w14:paraId="5F437D96" w14:textId="77777777" w:rsidTr="000A5D84">
        <w:trPr>
          <w:cantSplit/>
          <w:trHeight w:val="20"/>
        </w:trPr>
        <w:tc>
          <w:tcPr>
            <w:tcW w:w="605" w:type="pct"/>
            <w:tcBorders>
              <w:top w:val="dotted" w:sz="4" w:space="0" w:color="auto"/>
              <w:bottom w:val="dotted" w:sz="4" w:space="0" w:color="auto"/>
            </w:tcBorders>
            <w:vAlign w:val="center"/>
          </w:tcPr>
          <w:p w14:paraId="60D99D89" w14:textId="77777777" w:rsidR="000918F6" w:rsidRPr="00C507C2" w:rsidRDefault="000918F6" w:rsidP="000A5D84">
            <w:pPr>
              <w:jc w:val="both"/>
              <w:rPr>
                <w:rFonts w:ascii="Garamond" w:hAnsi="Garamond"/>
                <w:i/>
                <w:iCs/>
                <w:sz w:val="20"/>
              </w:rPr>
            </w:pPr>
            <w:r w:rsidRPr="00C507C2">
              <w:rPr>
                <w:rFonts w:ascii="Garamond" w:hAnsi="Garamond"/>
                <w:i/>
                <w:iCs/>
                <w:sz w:val="20"/>
              </w:rPr>
              <w:t>Bëhet</w:t>
            </w:r>
          </w:p>
        </w:tc>
        <w:tc>
          <w:tcPr>
            <w:tcW w:w="564" w:type="pct"/>
            <w:tcBorders>
              <w:top w:val="dotted" w:sz="4" w:space="0" w:color="auto"/>
              <w:bottom w:val="dotted" w:sz="4" w:space="0" w:color="auto"/>
            </w:tcBorders>
            <w:shd w:val="clear" w:color="auto" w:fill="auto"/>
            <w:vAlign w:val="center"/>
          </w:tcPr>
          <w:p w14:paraId="177D7DA5" w14:textId="77777777" w:rsidR="000918F6" w:rsidRPr="00C507C2" w:rsidRDefault="000918F6" w:rsidP="000A5D84">
            <w:pPr>
              <w:jc w:val="both"/>
              <w:rPr>
                <w:rFonts w:ascii="Garamond" w:hAnsi="Garamond"/>
                <w:b/>
                <w:bCs/>
                <w:sz w:val="20"/>
                <w:highlight w:val="yellow"/>
              </w:rPr>
            </w:pPr>
            <w:r w:rsidRPr="00C507C2">
              <w:rPr>
                <w:rFonts w:ascii="Garamond" w:hAnsi="Garamond"/>
                <w:b/>
                <w:bCs/>
                <w:sz w:val="20"/>
              </w:rPr>
              <w:t>G.2.2.5</w:t>
            </w:r>
          </w:p>
        </w:tc>
        <w:tc>
          <w:tcPr>
            <w:tcW w:w="3831" w:type="pct"/>
            <w:tcBorders>
              <w:top w:val="dotted" w:sz="4" w:space="0" w:color="auto"/>
              <w:bottom w:val="dotted" w:sz="4" w:space="0" w:color="auto"/>
            </w:tcBorders>
            <w:shd w:val="clear" w:color="auto" w:fill="auto"/>
            <w:vAlign w:val="center"/>
          </w:tcPr>
          <w:p w14:paraId="4449D37F" w14:textId="16692037" w:rsidR="000918F6" w:rsidRPr="00C507C2" w:rsidRDefault="000918F6" w:rsidP="000A5D84">
            <w:pPr>
              <w:pStyle w:val="CERLEVEL4"/>
              <w:spacing w:before="0" w:after="0"/>
              <w:rPr>
                <w:rFonts w:ascii="Garamond" w:eastAsiaTheme="minorHAnsi" w:hAnsi="Garamond"/>
                <w:kern w:val="2"/>
                <w:sz w:val="20"/>
                <w:szCs w:val="24"/>
                <w:highlight w:val="yellow"/>
                <w:lang w:val="sq-AL"/>
                <w14:ligatures w14:val="standardContextual"/>
              </w:rPr>
            </w:pPr>
            <w:r w:rsidRPr="00C507C2">
              <w:rPr>
                <w:rFonts w:ascii="Garamond" w:eastAsiaTheme="minorHAnsi" w:hAnsi="Garamond"/>
                <w:kern w:val="2"/>
                <w:sz w:val="20"/>
                <w:szCs w:val="24"/>
                <w:lang w:val="sq-AL"/>
                <w14:ligatures w14:val="standardContextual"/>
              </w:rPr>
              <w:t xml:space="preserve">Kur një </w:t>
            </w:r>
            <w:r w:rsidR="00242E6E" w:rsidRPr="00C507C2">
              <w:rPr>
                <w:rFonts w:ascii="Garamond" w:eastAsiaTheme="minorHAnsi" w:hAnsi="Garamond"/>
                <w:kern w:val="2"/>
                <w:sz w:val="20"/>
                <w:szCs w:val="24"/>
                <w:lang w:val="sq-AL"/>
                <w14:ligatures w14:val="standardContextual"/>
              </w:rPr>
              <w:t xml:space="preserve">njoftim për </w:t>
            </w:r>
            <w:r w:rsidR="00242E6E">
              <w:rPr>
                <w:rFonts w:ascii="Garamond" w:eastAsiaTheme="minorHAnsi" w:hAnsi="Garamond"/>
                <w:kern w:val="2"/>
                <w:sz w:val="20"/>
                <w:szCs w:val="24"/>
                <w:lang w:val="sq-AL"/>
                <w14:ligatures w14:val="standardContextual"/>
              </w:rPr>
              <w:t>m</w:t>
            </w:r>
            <w:r w:rsidRPr="00C507C2">
              <w:rPr>
                <w:rFonts w:ascii="Garamond" w:eastAsiaTheme="minorHAnsi" w:hAnsi="Garamond"/>
                <w:kern w:val="2"/>
                <w:sz w:val="20"/>
                <w:szCs w:val="24"/>
                <w:lang w:val="sq-AL"/>
                <w14:ligatures w14:val="standardContextual"/>
              </w:rPr>
              <w:t xml:space="preserve">osmarrëveshje është dërguar, një përfaqësues i secilës nga Palët në </w:t>
            </w:r>
            <w:r w:rsidR="00242E6E" w:rsidRPr="00C507C2">
              <w:rPr>
                <w:rFonts w:ascii="Garamond" w:eastAsiaTheme="minorHAnsi" w:hAnsi="Garamond"/>
                <w:kern w:val="2"/>
                <w:sz w:val="20"/>
                <w:szCs w:val="24"/>
                <w:lang w:val="sq-AL"/>
                <w14:ligatures w14:val="standardContextual"/>
              </w:rPr>
              <w:t>mosmarrëveshje</w:t>
            </w:r>
            <w:r w:rsidRPr="00C507C2">
              <w:rPr>
                <w:rFonts w:ascii="Garamond" w:eastAsiaTheme="minorHAnsi" w:hAnsi="Garamond"/>
                <w:kern w:val="2"/>
                <w:sz w:val="20"/>
                <w:szCs w:val="24"/>
                <w:lang w:val="sq-AL"/>
                <w14:ligatures w14:val="standardContextual"/>
              </w:rPr>
              <w:t xml:space="preserve">, i ngarkuar me autoritetin për të zgjidhur </w:t>
            </w:r>
            <w:r w:rsidR="00242E6E" w:rsidRPr="00C507C2">
              <w:rPr>
                <w:rFonts w:ascii="Garamond" w:eastAsiaTheme="minorHAnsi" w:hAnsi="Garamond"/>
                <w:kern w:val="2"/>
                <w:sz w:val="20"/>
                <w:szCs w:val="24"/>
                <w:lang w:val="sq-AL"/>
                <w14:ligatures w14:val="standardContextual"/>
              </w:rPr>
              <w:t>mosmarrëveshjen</w:t>
            </w:r>
            <w:r w:rsidRPr="00C507C2">
              <w:rPr>
                <w:rFonts w:ascii="Garamond" w:eastAsiaTheme="minorHAnsi" w:hAnsi="Garamond"/>
                <w:kern w:val="2"/>
                <w:sz w:val="20"/>
                <w:szCs w:val="24"/>
                <w:lang w:val="sq-AL"/>
                <w14:ligatures w14:val="standardContextual"/>
              </w:rPr>
              <w:t xml:space="preserve">, do të takohet në përputhje me afatin kohor të përcaktuar në </w:t>
            </w:r>
            <w:r w:rsidR="00242E6E" w:rsidRPr="00C507C2">
              <w:rPr>
                <w:rFonts w:ascii="Garamond" w:eastAsiaTheme="minorHAnsi" w:hAnsi="Garamond"/>
                <w:kern w:val="2"/>
                <w:sz w:val="20"/>
                <w:szCs w:val="24"/>
                <w:lang w:val="sq-AL"/>
                <w14:ligatures w14:val="standardContextual"/>
              </w:rPr>
              <w:t xml:space="preserve">kalendarin e procesit të zgjidhjes së mosmarrëveshjes për të </w:t>
            </w:r>
            <w:r w:rsidRPr="00C507C2">
              <w:rPr>
                <w:rFonts w:ascii="Garamond" w:eastAsiaTheme="minorHAnsi" w:hAnsi="Garamond"/>
                <w:kern w:val="2"/>
                <w:sz w:val="20"/>
                <w:szCs w:val="24"/>
                <w:lang w:val="sq-AL"/>
                <w14:ligatures w14:val="standardContextual"/>
              </w:rPr>
              <w:t xml:space="preserve">kërkuar një zgjidhje në mirëbesim të </w:t>
            </w:r>
            <w:r w:rsidR="00242E6E" w:rsidRPr="00C507C2">
              <w:rPr>
                <w:rFonts w:ascii="Garamond" w:eastAsiaTheme="minorHAnsi" w:hAnsi="Garamond"/>
                <w:kern w:val="2"/>
                <w:sz w:val="20"/>
                <w:szCs w:val="24"/>
                <w:lang w:val="sq-AL"/>
                <w14:ligatures w14:val="standardContextual"/>
              </w:rPr>
              <w:t>mosmarrëveshjes</w:t>
            </w:r>
            <w:r w:rsidR="00242E6E">
              <w:rPr>
                <w:rFonts w:ascii="Garamond" w:eastAsiaTheme="minorHAnsi" w:hAnsi="Garamond"/>
                <w:kern w:val="2"/>
                <w:sz w:val="20"/>
                <w:szCs w:val="24"/>
                <w:lang w:val="sq-AL"/>
                <w14:ligatures w14:val="standardContextual"/>
              </w:rPr>
              <w:t>.</w:t>
            </w:r>
          </w:p>
        </w:tc>
      </w:tr>
      <w:tr w:rsidR="000918F6" w:rsidRPr="00C507C2" w14:paraId="2F53D8B7" w14:textId="77777777" w:rsidTr="000A5D84">
        <w:trPr>
          <w:cantSplit/>
          <w:trHeight w:val="20"/>
        </w:trPr>
        <w:tc>
          <w:tcPr>
            <w:tcW w:w="605" w:type="pct"/>
            <w:tcBorders>
              <w:bottom w:val="dotted" w:sz="4" w:space="0" w:color="auto"/>
            </w:tcBorders>
            <w:vAlign w:val="center"/>
          </w:tcPr>
          <w:p w14:paraId="3B35C426" w14:textId="77777777" w:rsidR="000918F6" w:rsidRPr="00C507C2" w:rsidRDefault="000918F6" w:rsidP="000A5D84">
            <w:pPr>
              <w:jc w:val="both"/>
              <w:rPr>
                <w:rFonts w:ascii="Garamond" w:hAnsi="Garamond"/>
                <w:i/>
                <w:iCs/>
                <w:sz w:val="20"/>
              </w:rPr>
            </w:pPr>
            <w:r w:rsidRPr="00C507C2">
              <w:rPr>
                <w:rFonts w:ascii="Garamond" w:hAnsi="Garamond"/>
                <w:i/>
                <w:iCs/>
                <w:sz w:val="20"/>
              </w:rPr>
              <w:t>është</w:t>
            </w:r>
          </w:p>
        </w:tc>
        <w:tc>
          <w:tcPr>
            <w:tcW w:w="564" w:type="pct"/>
            <w:tcBorders>
              <w:bottom w:val="dotted" w:sz="4" w:space="0" w:color="auto"/>
            </w:tcBorders>
            <w:shd w:val="clear" w:color="auto" w:fill="auto"/>
            <w:vAlign w:val="center"/>
          </w:tcPr>
          <w:p w14:paraId="18B2CBC9" w14:textId="77777777" w:rsidR="000918F6" w:rsidRPr="00C507C2" w:rsidRDefault="000918F6" w:rsidP="000A5D84">
            <w:pPr>
              <w:jc w:val="both"/>
              <w:rPr>
                <w:rFonts w:ascii="Garamond" w:hAnsi="Garamond"/>
                <w:b/>
                <w:bCs/>
                <w:sz w:val="20"/>
              </w:rPr>
            </w:pPr>
            <w:r w:rsidRPr="00C507C2">
              <w:rPr>
                <w:rFonts w:ascii="Garamond" w:hAnsi="Garamond"/>
                <w:b/>
                <w:bCs/>
                <w:sz w:val="20"/>
              </w:rPr>
              <w:t>G.2.3.3</w:t>
            </w:r>
          </w:p>
        </w:tc>
        <w:tc>
          <w:tcPr>
            <w:tcW w:w="3831" w:type="pct"/>
            <w:tcBorders>
              <w:bottom w:val="dotted" w:sz="4" w:space="0" w:color="auto"/>
            </w:tcBorders>
            <w:shd w:val="clear" w:color="auto" w:fill="auto"/>
            <w:vAlign w:val="center"/>
          </w:tcPr>
          <w:p w14:paraId="1E4099AA" w14:textId="77777777" w:rsidR="000918F6" w:rsidRPr="00C507C2" w:rsidRDefault="000918F6" w:rsidP="000A5D84">
            <w:pPr>
              <w:pStyle w:val="CERLEVEL4"/>
              <w:spacing w:before="0" w:after="0"/>
              <w:rPr>
                <w:rFonts w:ascii="Garamond" w:eastAsiaTheme="minorHAnsi" w:hAnsi="Garamond"/>
                <w:kern w:val="2"/>
                <w:sz w:val="20"/>
                <w:szCs w:val="24"/>
                <w:lang w:val="sq-AL"/>
                <w14:ligatures w14:val="standardContextual"/>
              </w:rPr>
            </w:pPr>
          </w:p>
        </w:tc>
      </w:tr>
      <w:tr w:rsidR="000918F6" w:rsidRPr="00C507C2" w14:paraId="40D86862" w14:textId="77777777" w:rsidTr="000A5D84">
        <w:trPr>
          <w:cantSplit/>
          <w:trHeight w:val="20"/>
        </w:trPr>
        <w:tc>
          <w:tcPr>
            <w:tcW w:w="605" w:type="pct"/>
            <w:tcBorders>
              <w:top w:val="dotted" w:sz="4" w:space="0" w:color="auto"/>
              <w:bottom w:val="dotted" w:sz="4" w:space="0" w:color="auto"/>
            </w:tcBorders>
            <w:vAlign w:val="center"/>
          </w:tcPr>
          <w:p w14:paraId="3EADA2AC" w14:textId="77777777" w:rsidR="000918F6" w:rsidRPr="00C507C2" w:rsidRDefault="000918F6" w:rsidP="000A5D84">
            <w:pPr>
              <w:jc w:val="both"/>
              <w:rPr>
                <w:rFonts w:ascii="Garamond" w:hAnsi="Garamond"/>
                <w:i/>
                <w:iCs/>
                <w:sz w:val="20"/>
              </w:rPr>
            </w:pPr>
            <w:r w:rsidRPr="00C507C2">
              <w:rPr>
                <w:rFonts w:ascii="Garamond" w:hAnsi="Garamond"/>
                <w:i/>
                <w:iCs/>
                <w:sz w:val="20"/>
              </w:rPr>
              <w:t>bëhet</w:t>
            </w:r>
          </w:p>
        </w:tc>
        <w:tc>
          <w:tcPr>
            <w:tcW w:w="564" w:type="pct"/>
            <w:tcBorders>
              <w:top w:val="dotted" w:sz="4" w:space="0" w:color="auto"/>
              <w:bottom w:val="dotted" w:sz="4" w:space="0" w:color="auto"/>
            </w:tcBorders>
            <w:shd w:val="clear" w:color="auto" w:fill="auto"/>
            <w:vAlign w:val="center"/>
          </w:tcPr>
          <w:p w14:paraId="2646712F" w14:textId="77777777" w:rsidR="000918F6" w:rsidRPr="00C507C2" w:rsidRDefault="000918F6" w:rsidP="000A5D84">
            <w:pPr>
              <w:jc w:val="both"/>
              <w:rPr>
                <w:rFonts w:ascii="Garamond" w:hAnsi="Garamond"/>
                <w:b/>
                <w:bCs/>
                <w:sz w:val="20"/>
              </w:rPr>
            </w:pPr>
            <w:r w:rsidRPr="00C507C2">
              <w:rPr>
                <w:rFonts w:ascii="Garamond" w:hAnsi="Garamond"/>
                <w:b/>
                <w:bCs/>
                <w:sz w:val="20"/>
              </w:rPr>
              <w:t>G.2.3.2</w:t>
            </w:r>
          </w:p>
        </w:tc>
        <w:tc>
          <w:tcPr>
            <w:tcW w:w="3831" w:type="pct"/>
            <w:tcBorders>
              <w:top w:val="dotted" w:sz="4" w:space="0" w:color="auto"/>
              <w:bottom w:val="dotted" w:sz="4" w:space="0" w:color="auto"/>
            </w:tcBorders>
            <w:shd w:val="clear" w:color="auto" w:fill="auto"/>
            <w:vAlign w:val="center"/>
          </w:tcPr>
          <w:p w14:paraId="7770E399" w14:textId="77777777" w:rsidR="000918F6" w:rsidRPr="00C507C2" w:rsidRDefault="000918F6" w:rsidP="000A5D84">
            <w:pPr>
              <w:pStyle w:val="CERLEVEL4"/>
              <w:spacing w:before="0" w:after="0"/>
              <w:rPr>
                <w:rFonts w:ascii="Garamond" w:eastAsiaTheme="minorHAnsi" w:hAnsi="Garamond"/>
                <w:kern w:val="2"/>
                <w:sz w:val="20"/>
                <w:szCs w:val="24"/>
                <w:lang w:val="sq-AL"/>
                <w14:ligatures w14:val="standardContextual"/>
              </w:rPr>
            </w:pPr>
          </w:p>
        </w:tc>
      </w:tr>
      <w:tr w:rsidR="000918F6" w:rsidRPr="00C507C2" w14:paraId="38A027B6" w14:textId="77777777" w:rsidTr="000A5D84">
        <w:trPr>
          <w:cantSplit/>
          <w:trHeight w:val="20"/>
        </w:trPr>
        <w:tc>
          <w:tcPr>
            <w:tcW w:w="605" w:type="pct"/>
            <w:tcBorders>
              <w:bottom w:val="dotted" w:sz="4" w:space="0" w:color="auto"/>
            </w:tcBorders>
            <w:vAlign w:val="center"/>
          </w:tcPr>
          <w:p w14:paraId="49293E8F" w14:textId="77777777" w:rsidR="000918F6" w:rsidRPr="00C507C2" w:rsidRDefault="000918F6" w:rsidP="000A5D84">
            <w:pPr>
              <w:jc w:val="both"/>
              <w:rPr>
                <w:rFonts w:ascii="Garamond" w:hAnsi="Garamond"/>
                <w:i/>
                <w:iCs/>
                <w:sz w:val="20"/>
              </w:rPr>
            </w:pPr>
            <w:r w:rsidRPr="00C507C2">
              <w:rPr>
                <w:rFonts w:ascii="Garamond" w:hAnsi="Garamond"/>
                <w:i/>
                <w:iCs/>
                <w:sz w:val="20"/>
              </w:rPr>
              <w:t>është</w:t>
            </w:r>
          </w:p>
        </w:tc>
        <w:tc>
          <w:tcPr>
            <w:tcW w:w="564" w:type="pct"/>
            <w:vMerge w:val="restart"/>
            <w:shd w:val="clear" w:color="auto" w:fill="auto"/>
            <w:vAlign w:val="center"/>
          </w:tcPr>
          <w:p w14:paraId="4E51CE50" w14:textId="77777777" w:rsidR="000918F6" w:rsidRPr="00C507C2" w:rsidRDefault="000918F6" w:rsidP="000A5D84">
            <w:pPr>
              <w:jc w:val="both"/>
              <w:rPr>
                <w:rFonts w:ascii="Garamond" w:hAnsi="Garamond"/>
                <w:b/>
                <w:bCs/>
                <w:sz w:val="20"/>
              </w:rPr>
            </w:pPr>
            <w:r w:rsidRPr="00C507C2">
              <w:rPr>
                <w:rFonts w:ascii="Garamond" w:hAnsi="Garamond"/>
                <w:b/>
                <w:bCs/>
                <w:sz w:val="20"/>
              </w:rPr>
              <w:t xml:space="preserve">G.3.1.4 (c) </w:t>
            </w:r>
          </w:p>
        </w:tc>
        <w:tc>
          <w:tcPr>
            <w:tcW w:w="3831" w:type="pct"/>
            <w:tcBorders>
              <w:bottom w:val="dotted" w:sz="4" w:space="0" w:color="auto"/>
            </w:tcBorders>
            <w:shd w:val="clear" w:color="auto" w:fill="auto"/>
            <w:vAlign w:val="center"/>
          </w:tcPr>
          <w:p w14:paraId="3364AF27" w14:textId="10D2D95C" w:rsidR="000918F6" w:rsidRPr="00C507C2" w:rsidRDefault="000918F6" w:rsidP="000A5D84">
            <w:pPr>
              <w:pStyle w:val="CERLEVEL4"/>
              <w:spacing w:before="0" w:after="0"/>
              <w:rPr>
                <w:rFonts w:ascii="Garamond" w:eastAsiaTheme="minorHAnsi" w:hAnsi="Garamond"/>
                <w:kern w:val="2"/>
                <w:sz w:val="20"/>
                <w:szCs w:val="24"/>
                <w:lang w:val="sq-AL"/>
                <w14:ligatures w14:val="standardContextual"/>
              </w:rPr>
            </w:pPr>
            <w:r w:rsidRPr="00C507C2">
              <w:rPr>
                <w:rFonts w:ascii="Garamond" w:eastAsiaTheme="minorHAnsi" w:hAnsi="Garamond"/>
                <w:kern w:val="2"/>
                <w:sz w:val="20"/>
                <w:szCs w:val="24"/>
                <w:lang w:val="sq-AL"/>
                <w14:ligatures w14:val="standardContextual"/>
              </w:rPr>
              <w:t>humbjen e kontratave, humbjen e biznesit ose humbjen e mundësive</w:t>
            </w:r>
            <w:r w:rsidR="00242E6E">
              <w:rPr>
                <w:rFonts w:ascii="Garamond" w:eastAsiaTheme="minorHAnsi" w:hAnsi="Garamond"/>
                <w:kern w:val="2"/>
                <w:sz w:val="20"/>
                <w:szCs w:val="24"/>
                <w:lang w:val="sq-AL"/>
                <w14:ligatures w14:val="standardContextual"/>
              </w:rPr>
              <w:t>;</w:t>
            </w:r>
          </w:p>
        </w:tc>
      </w:tr>
      <w:tr w:rsidR="000918F6" w:rsidRPr="00C507C2" w14:paraId="088D41CC" w14:textId="77777777" w:rsidTr="000A5D84">
        <w:trPr>
          <w:cantSplit/>
          <w:trHeight w:val="20"/>
        </w:trPr>
        <w:tc>
          <w:tcPr>
            <w:tcW w:w="605" w:type="pct"/>
            <w:tcBorders>
              <w:top w:val="dotted" w:sz="4" w:space="0" w:color="auto"/>
              <w:bottom w:val="dotted" w:sz="4" w:space="0" w:color="auto"/>
            </w:tcBorders>
            <w:vAlign w:val="center"/>
          </w:tcPr>
          <w:p w14:paraId="732041F6" w14:textId="77777777" w:rsidR="000918F6" w:rsidRPr="00C507C2" w:rsidRDefault="000918F6" w:rsidP="000A5D84">
            <w:pPr>
              <w:jc w:val="both"/>
              <w:rPr>
                <w:rFonts w:ascii="Garamond" w:hAnsi="Garamond"/>
                <w:i/>
                <w:iCs/>
                <w:sz w:val="20"/>
              </w:rPr>
            </w:pPr>
            <w:r w:rsidRPr="00C507C2">
              <w:rPr>
                <w:rFonts w:ascii="Garamond" w:hAnsi="Garamond"/>
                <w:i/>
                <w:iCs/>
                <w:sz w:val="20"/>
              </w:rPr>
              <w:t>bëhet</w:t>
            </w:r>
          </w:p>
        </w:tc>
        <w:tc>
          <w:tcPr>
            <w:tcW w:w="564" w:type="pct"/>
            <w:vMerge/>
            <w:tcBorders>
              <w:bottom w:val="dotted" w:sz="4" w:space="0" w:color="auto"/>
            </w:tcBorders>
            <w:shd w:val="clear" w:color="auto" w:fill="auto"/>
            <w:vAlign w:val="center"/>
          </w:tcPr>
          <w:p w14:paraId="378F7A32" w14:textId="77777777" w:rsidR="000918F6" w:rsidRPr="00C507C2" w:rsidRDefault="000918F6" w:rsidP="000A5D84">
            <w:pPr>
              <w:jc w:val="both"/>
              <w:rPr>
                <w:rFonts w:ascii="Garamond" w:hAnsi="Garamond"/>
                <w:b/>
                <w:bCs/>
                <w:sz w:val="20"/>
              </w:rPr>
            </w:pPr>
          </w:p>
        </w:tc>
        <w:tc>
          <w:tcPr>
            <w:tcW w:w="3831" w:type="pct"/>
            <w:tcBorders>
              <w:top w:val="dotted" w:sz="4" w:space="0" w:color="auto"/>
              <w:bottom w:val="dotted" w:sz="4" w:space="0" w:color="auto"/>
            </w:tcBorders>
            <w:shd w:val="clear" w:color="auto" w:fill="auto"/>
            <w:vAlign w:val="center"/>
          </w:tcPr>
          <w:p w14:paraId="164FA583" w14:textId="77777777" w:rsidR="000918F6" w:rsidRPr="00C507C2" w:rsidRDefault="000918F6" w:rsidP="000A5D84">
            <w:pPr>
              <w:pStyle w:val="CERLEVEL4"/>
              <w:spacing w:before="0" w:after="0"/>
              <w:rPr>
                <w:rFonts w:ascii="Garamond" w:eastAsiaTheme="minorHAnsi" w:hAnsi="Garamond"/>
                <w:kern w:val="2"/>
                <w:sz w:val="20"/>
                <w:szCs w:val="24"/>
                <w:lang w:val="sq-AL"/>
                <w14:ligatures w14:val="standardContextual"/>
              </w:rPr>
            </w:pPr>
            <w:r w:rsidRPr="00C507C2">
              <w:rPr>
                <w:rFonts w:ascii="Garamond" w:eastAsiaTheme="minorHAnsi" w:hAnsi="Garamond"/>
                <w:kern w:val="2"/>
                <w:sz w:val="20"/>
                <w:szCs w:val="24"/>
                <w:lang w:val="sq-AL"/>
                <w14:ligatures w14:val="standardContextual"/>
              </w:rPr>
              <w:t xml:space="preserve">humbjen e kontratave, humbjen e biznesit ose humbjen e fitimit të munguar; </w:t>
            </w:r>
          </w:p>
        </w:tc>
      </w:tr>
      <w:tr w:rsidR="000918F6" w:rsidRPr="00C507C2" w14:paraId="5BAB658B" w14:textId="77777777" w:rsidTr="000A5D84">
        <w:trPr>
          <w:cantSplit/>
          <w:trHeight w:val="20"/>
        </w:trPr>
        <w:tc>
          <w:tcPr>
            <w:tcW w:w="605" w:type="pct"/>
            <w:tcBorders>
              <w:bottom w:val="dotted" w:sz="4" w:space="0" w:color="auto"/>
            </w:tcBorders>
            <w:vAlign w:val="center"/>
          </w:tcPr>
          <w:p w14:paraId="2E21F338" w14:textId="77777777" w:rsidR="000918F6" w:rsidRPr="00C507C2" w:rsidRDefault="000918F6" w:rsidP="000A5D84">
            <w:pPr>
              <w:jc w:val="both"/>
              <w:rPr>
                <w:rFonts w:ascii="Garamond" w:hAnsi="Garamond"/>
                <w:i/>
                <w:iCs/>
                <w:sz w:val="20"/>
              </w:rPr>
            </w:pPr>
            <w:r w:rsidRPr="00C507C2">
              <w:rPr>
                <w:rFonts w:ascii="Garamond" w:hAnsi="Garamond"/>
                <w:i/>
                <w:iCs/>
                <w:sz w:val="20"/>
              </w:rPr>
              <w:t>është</w:t>
            </w:r>
          </w:p>
        </w:tc>
        <w:tc>
          <w:tcPr>
            <w:tcW w:w="564" w:type="pct"/>
            <w:vMerge w:val="restart"/>
            <w:shd w:val="clear" w:color="auto" w:fill="auto"/>
            <w:vAlign w:val="center"/>
          </w:tcPr>
          <w:p w14:paraId="677C8974" w14:textId="77777777" w:rsidR="000918F6" w:rsidRPr="00C507C2" w:rsidRDefault="000918F6" w:rsidP="000A5D84">
            <w:pPr>
              <w:jc w:val="both"/>
              <w:rPr>
                <w:rFonts w:ascii="Garamond" w:hAnsi="Garamond"/>
                <w:b/>
                <w:bCs/>
                <w:sz w:val="20"/>
              </w:rPr>
            </w:pPr>
            <w:r w:rsidRPr="00C507C2">
              <w:rPr>
                <w:rFonts w:ascii="Garamond" w:hAnsi="Garamond"/>
                <w:b/>
                <w:bCs/>
                <w:sz w:val="20"/>
              </w:rPr>
              <w:t>G.3.1.8</w:t>
            </w:r>
          </w:p>
        </w:tc>
        <w:tc>
          <w:tcPr>
            <w:tcW w:w="3831" w:type="pct"/>
            <w:tcBorders>
              <w:bottom w:val="dotted" w:sz="4" w:space="0" w:color="auto"/>
            </w:tcBorders>
            <w:shd w:val="clear" w:color="auto" w:fill="auto"/>
            <w:vAlign w:val="center"/>
          </w:tcPr>
          <w:p w14:paraId="2FB20660" w14:textId="362F6E81" w:rsidR="000918F6" w:rsidRPr="00C507C2" w:rsidRDefault="000918F6" w:rsidP="000A5D84">
            <w:pPr>
              <w:pStyle w:val="CERLEVEL4"/>
              <w:spacing w:before="0" w:after="0"/>
              <w:rPr>
                <w:rFonts w:ascii="Garamond" w:hAnsi="Garamond"/>
                <w:sz w:val="20"/>
                <w:szCs w:val="24"/>
                <w:lang w:val="sq-AL"/>
              </w:rPr>
            </w:pPr>
            <w:r w:rsidRPr="00C507C2">
              <w:rPr>
                <w:rFonts w:ascii="Garamond" w:eastAsiaTheme="minorHAnsi" w:hAnsi="Garamond"/>
                <w:kern w:val="2"/>
                <w:sz w:val="20"/>
                <w:szCs w:val="24"/>
                <w:lang w:val="sq-AL"/>
                <w14:ligatures w14:val="standardContextual"/>
              </w:rPr>
              <w:t xml:space="preserve">Mos përmbushja e detyrimeve të </w:t>
            </w:r>
            <w:r w:rsidR="00242E6E">
              <w:rPr>
                <w:rFonts w:ascii="Garamond" w:eastAsiaTheme="minorHAnsi" w:hAnsi="Garamond"/>
                <w:kern w:val="2"/>
                <w:sz w:val="20"/>
                <w:szCs w:val="24"/>
                <w:lang w:val="sq-AL"/>
                <w14:ligatures w14:val="standardContextual"/>
              </w:rPr>
              <w:t>a</w:t>
            </w:r>
            <w:r w:rsidRPr="00C507C2">
              <w:rPr>
                <w:rFonts w:ascii="Garamond" w:eastAsiaTheme="minorHAnsi" w:hAnsi="Garamond"/>
                <w:kern w:val="2"/>
                <w:sz w:val="20"/>
                <w:szCs w:val="24"/>
                <w:lang w:val="sq-AL"/>
                <w14:ligatures w14:val="standardContextual"/>
              </w:rPr>
              <w:t xml:space="preserve">nëtarit të Bursës në lidhje me tregtimet e tij në ALPEX, si rezultat i zbatimit të masave nga autoritetet gjyqësore ose administrative ndaj </w:t>
            </w:r>
            <w:r w:rsidR="00A6493E">
              <w:rPr>
                <w:rFonts w:ascii="Garamond" w:eastAsiaTheme="minorHAnsi" w:hAnsi="Garamond"/>
                <w:kern w:val="2"/>
                <w:sz w:val="20"/>
                <w:szCs w:val="24"/>
                <w:lang w:val="sq-AL"/>
                <w14:ligatures w14:val="standardContextual"/>
              </w:rPr>
              <w:t>a</w:t>
            </w:r>
            <w:r w:rsidRPr="00C507C2">
              <w:rPr>
                <w:rFonts w:ascii="Garamond" w:eastAsiaTheme="minorHAnsi" w:hAnsi="Garamond"/>
                <w:kern w:val="2"/>
                <w:sz w:val="20"/>
                <w:szCs w:val="24"/>
                <w:lang w:val="sq-AL"/>
                <w14:ligatures w14:val="standardContextual"/>
              </w:rPr>
              <w:t xml:space="preserve">nëtarit të Bursës ose kryerja e parregullt të operacioneve në </w:t>
            </w:r>
            <w:r w:rsidR="00242E6E" w:rsidRPr="00C507C2">
              <w:rPr>
                <w:rFonts w:ascii="Garamond" w:eastAsiaTheme="minorHAnsi" w:hAnsi="Garamond"/>
                <w:kern w:val="2"/>
                <w:sz w:val="20"/>
                <w:szCs w:val="24"/>
                <w:lang w:val="sq-AL"/>
                <w14:ligatures w14:val="standardContextual"/>
              </w:rPr>
              <w:t xml:space="preserve">tregjet </w:t>
            </w:r>
            <w:r w:rsidRPr="00C507C2">
              <w:rPr>
                <w:rFonts w:ascii="Garamond" w:eastAsiaTheme="minorHAnsi" w:hAnsi="Garamond"/>
                <w:kern w:val="2"/>
                <w:sz w:val="20"/>
                <w:szCs w:val="24"/>
                <w:lang w:val="sq-AL"/>
                <w14:ligatures w14:val="standardContextual"/>
              </w:rPr>
              <w:t xml:space="preserve">e ALPEX-it për shkak të zbatimit të këtyre masave, do të përbëjnë përgjegjësi të rreptë mbi baza objektive për një </w:t>
            </w:r>
            <w:r w:rsidR="00242E6E" w:rsidRPr="00C507C2">
              <w:rPr>
                <w:rFonts w:ascii="Garamond" w:eastAsiaTheme="minorHAnsi" w:hAnsi="Garamond"/>
                <w:kern w:val="2"/>
                <w:sz w:val="20"/>
                <w:szCs w:val="24"/>
                <w:lang w:val="sq-AL"/>
                <w14:ligatures w14:val="standardContextual"/>
              </w:rPr>
              <w:t>anëtar burse</w:t>
            </w:r>
            <w:r w:rsidRPr="00C507C2">
              <w:rPr>
                <w:rFonts w:ascii="Garamond" w:eastAsiaTheme="minorHAnsi" w:hAnsi="Garamond"/>
                <w:kern w:val="2"/>
                <w:sz w:val="20"/>
                <w:szCs w:val="24"/>
                <w:lang w:val="sq-AL"/>
                <w14:ligatures w14:val="standardContextual"/>
              </w:rPr>
              <w:t xml:space="preserve">. Në mënyrë që të trajtohen kushtet e mësipërme, masat përkatëse merren ndaj </w:t>
            </w:r>
            <w:r w:rsidR="00A6493E">
              <w:rPr>
                <w:rFonts w:ascii="Garamond" w:eastAsiaTheme="minorHAnsi" w:hAnsi="Garamond"/>
                <w:kern w:val="2"/>
                <w:sz w:val="20"/>
                <w:szCs w:val="24"/>
                <w:lang w:val="sq-AL"/>
                <w14:ligatures w14:val="standardContextual"/>
              </w:rPr>
              <w:t>a</w:t>
            </w:r>
            <w:r w:rsidRPr="00C507C2">
              <w:rPr>
                <w:rFonts w:ascii="Garamond" w:eastAsiaTheme="minorHAnsi" w:hAnsi="Garamond"/>
                <w:kern w:val="2"/>
                <w:sz w:val="20"/>
                <w:szCs w:val="24"/>
                <w:lang w:val="sq-AL"/>
                <w14:ligatures w14:val="standardContextual"/>
              </w:rPr>
              <w:t>nëtarit, në zbatim të dispozitave të Rregullave të Tregut të Energjisë Elektrike.</w:t>
            </w:r>
            <w:r w:rsidR="002B1A03">
              <w:rPr>
                <w:rFonts w:ascii="Garamond" w:eastAsiaTheme="minorHAnsi" w:hAnsi="Garamond"/>
                <w:kern w:val="2"/>
                <w:sz w:val="20"/>
                <w:szCs w:val="24"/>
                <w:lang w:val="sq-AL"/>
                <w14:ligatures w14:val="standardContextual"/>
              </w:rPr>
              <w:t xml:space="preserve"> </w:t>
            </w:r>
            <w:r w:rsidRPr="00C507C2">
              <w:rPr>
                <w:rFonts w:ascii="Garamond" w:eastAsiaTheme="minorHAnsi" w:hAnsi="Garamond"/>
                <w:kern w:val="2"/>
                <w:sz w:val="20"/>
                <w:szCs w:val="24"/>
                <w:lang w:val="sq-AL"/>
                <w14:ligatures w14:val="standardContextual"/>
              </w:rPr>
              <w:t xml:space="preserve"> </w:t>
            </w:r>
          </w:p>
        </w:tc>
      </w:tr>
      <w:tr w:rsidR="000918F6" w:rsidRPr="00C507C2" w14:paraId="003C02A5" w14:textId="77777777" w:rsidTr="000A5D84">
        <w:trPr>
          <w:cantSplit/>
          <w:trHeight w:val="20"/>
        </w:trPr>
        <w:tc>
          <w:tcPr>
            <w:tcW w:w="605" w:type="pct"/>
            <w:tcBorders>
              <w:top w:val="dotted" w:sz="4" w:space="0" w:color="auto"/>
              <w:bottom w:val="dotted" w:sz="4" w:space="0" w:color="auto"/>
            </w:tcBorders>
            <w:vAlign w:val="center"/>
          </w:tcPr>
          <w:p w14:paraId="59636913" w14:textId="77777777" w:rsidR="000918F6" w:rsidRPr="00C507C2" w:rsidRDefault="000918F6" w:rsidP="000A5D84">
            <w:pPr>
              <w:jc w:val="both"/>
              <w:rPr>
                <w:rFonts w:ascii="Garamond" w:hAnsi="Garamond"/>
                <w:i/>
                <w:iCs/>
                <w:sz w:val="20"/>
              </w:rPr>
            </w:pPr>
            <w:r w:rsidRPr="00C507C2">
              <w:rPr>
                <w:rFonts w:ascii="Garamond" w:hAnsi="Garamond"/>
                <w:i/>
                <w:iCs/>
                <w:sz w:val="20"/>
              </w:rPr>
              <w:t>bëhet</w:t>
            </w:r>
          </w:p>
        </w:tc>
        <w:tc>
          <w:tcPr>
            <w:tcW w:w="564" w:type="pct"/>
            <w:vMerge/>
            <w:tcBorders>
              <w:bottom w:val="dotted" w:sz="4" w:space="0" w:color="auto"/>
            </w:tcBorders>
            <w:shd w:val="clear" w:color="auto" w:fill="auto"/>
            <w:vAlign w:val="center"/>
          </w:tcPr>
          <w:p w14:paraId="55C2E71A" w14:textId="77777777" w:rsidR="000918F6" w:rsidRPr="00C507C2" w:rsidRDefault="000918F6" w:rsidP="000A5D84">
            <w:pPr>
              <w:jc w:val="both"/>
              <w:rPr>
                <w:rFonts w:ascii="Garamond" w:hAnsi="Garamond"/>
                <w:b/>
                <w:bCs/>
                <w:sz w:val="20"/>
              </w:rPr>
            </w:pPr>
          </w:p>
        </w:tc>
        <w:tc>
          <w:tcPr>
            <w:tcW w:w="3831" w:type="pct"/>
            <w:tcBorders>
              <w:top w:val="dotted" w:sz="4" w:space="0" w:color="auto"/>
              <w:bottom w:val="dotted" w:sz="4" w:space="0" w:color="auto"/>
            </w:tcBorders>
            <w:shd w:val="clear" w:color="auto" w:fill="auto"/>
            <w:vAlign w:val="center"/>
          </w:tcPr>
          <w:p w14:paraId="3128AB2F" w14:textId="5E595C79" w:rsidR="000918F6" w:rsidRPr="00C507C2" w:rsidRDefault="000918F6" w:rsidP="000A5D84">
            <w:pPr>
              <w:pStyle w:val="CERLEVEL4"/>
              <w:spacing w:before="0" w:after="0"/>
              <w:rPr>
                <w:rFonts w:ascii="Garamond" w:hAnsi="Garamond"/>
                <w:sz w:val="20"/>
                <w:szCs w:val="24"/>
                <w:lang w:val="sq-AL"/>
              </w:rPr>
            </w:pPr>
            <w:r w:rsidRPr="00C507C2">
              <w:rPr>
                <w:rFonts w:ascii="Garamond" w:eastAsiaTheme="minorHAnsi" w:hAnsi="Garamond"/>
                <w:kern w:val="2"/>
                <w:sz w:val="20"/>
                <w:szCs w:val="24"/>
                <w:lang w:val="sq-AL"/>
                <w14:ligatures w14:val="standardContextual"/>
              </w:rPr>
              <w:t xml:space="preserve">Mos përmbushja e detyrimeve të </w:t>
            </w:r>
            <w:r w:rsidR="00A6493E">
              <w:rPr>
                <w:rFonts w:ascii="Garamond" w:eastAsiaTheme="minorHAnsi" w:hAnsi="Garamond"/>
                <w:kern w:val="2"/>
                <w:sz w:val="20"/>
                <w:szCs w:val="24"/>
                <w:lang w:val="sq-AL"/>
                <w14:ligatures w14:val="standardContextual"/>
              </w:rPr>
              <w:t>a</w:t>
            </w:r>
            <w:r w:rsidRPr="00C507C2">
              <w:rPr>
                <w:rFonts w:ascii="Garamond" w:eastAsiaTheme="minorHAnsi" w:hAnsi="Garamond"/>
                <w:kern w:val="2"/>
                <w:sz w:val="20"/>
                <w:szCs w:val="24"/>
                <w:lang w:val="sq-AL"/>
                <w14:ligatures w14:val="standardContextual"/>
              </w:rPr>
              <w:t xml:space="preserve">nëtarit të Bursës në lidhje me tregtimet e tij në ALPEX, si rezultat i zbatimit të masave nga autoritetet gjyqësore ose administrative ndaj </w:t>
            </w:r>
            <w:r w:rsidR="00242E6E" w:rsidRPr="00C507C2">
              <w:rPr>
                <w:rFonts w:ascii="Garamond" w:eastAsiaTheme="minorHAnsi" w:hAnsi="Garamond"/>
                <w:kern w:val="2"/>
                <w:sz w:val="20"/>
                <w:szCs w:val="24"/>
                <w:lang w:val="sq-AL"/>
                <w14:ligatures w14:val="standardContextual"/>
              </w:rPr>
              <w:t xml:space="preserve">anëtarit </w:t>
            </w:r>
            <w:r w:rsidRPr="00C507C2">
              <w:rPr>
                <w:rFonts w:ascii="Garamond" w:eastAsiaTheme="minorHAnsi" w:hAnsi="Garamond"/>
                <w:kern w:val="2"/>
                <w:sz w:val="20"/>
                <w:szCs w:val="24"/>
                <w:lang w:val="sq-AL"/>
                <w14:ligatures w14:val="standardContextual"/>
              </w:rPr>
              <w:t xml:space="preserve">të Bursës ose kryerja e parregullt e operacioneve në </w:t>
            </w:r>
            <w:r w:rsidR="00242E6E" w:rsidRPr="00C507C2">
              <w:rPr>
                <w:rFonts w:ascii="Garamond" w:eastAsiaTheme="minorHAnsi" w:hAnsi="Garamond"/>
                <w:kern w:val="2"/>
                <w:sz w:val="20"/>
                <w:szCs w:val="24"/>
                <w:lang w:val="sq-AL"/>
                <w14:ligatures w14:val="standardContextual"/>
              </w:rPr>
              <w:t xml:space="preserve">tregjet </w:t>
            </w:r>
            <w:r w:rsidRPr="00C507C2">
              <w:rPr>
                <w:rFonts w:ascii="Garamond" w:eastAsiaTheme="minorHAnsi" w:hAnsi="Garamond"/>
                <w:kern w:val="2"/>
                <w:sz w:val="20"/>
                <w:szCs w:val="24"/>
                <w:lang w:val="sq-AL"/>
                <w14:ligatures w14:val="standardContextual"/>
              </w:rPr>
              <w:t xml:space="preserve">e ALPEX-it për shkak të zbatimit të këtyre masave do të sjellin përgjegjësi të prerë mbi baza objektive për një </w:t>
            </w:r>
            <w:r w:rsidR="00242E6E" w:rsidRPr="00C507C2">
              <w:rPr>
                <w:rFonts w:ascii="Garamond" w:eastAsiaTheme="minorHAnsi" w:hAnsi="Garamond"/>
                <w:kern w:val="2"/>
                <w:sz w:val="20"/>
                <w:szCs w:val="24"/>
                <w:lang w:val="sq-AL"/>
                <w14:ligatures w14:val="standardContextual"/>
              </w:rPr>
              <w:t>anëtar burse</w:t>
            </w:r>
            <w:r w:rsidRPr="00C507C2">
              <w:rPr>
                <w:rFonts w:ascii="Garamond" w:eastAsiaTheme="minorHAnsi" w:hAnsi="Garamond"/>
                <w:kern w:val="2"/>
                <w:sz w:val="20"/>
                <w:szCs w:val="24"/>
                <w:lang w:val="sq-AL"/>
                <w14:ligatures w14:val="standardContextual"/>
              </w:rPr>
              <w:t xml:space="preserve">. Në mënyrë që të adresohen rrethanat e mësipërme, masat përkatëse merren ndaj </w:t>
            </w:r>
            <w:r w:rsidR="00242E6E" w:rsidRPr="00C507C2">
              <w:rPr>
                <w:rFonts w:ascii="Garamond" w:eastAsiaTheme="minorHAnsi" w:hAnsi="Garamond"/>
                <w:kern w:val="2"/>
                <w:sz w:val="20"/>
                <w:szCs w:val="24"/>
                <w:lang w:val="sq-AL"/>
                <w14:ligatures w14:val="standardContextual"/>
              </w:rPr>
              <w:t>anëtarit</w:t>
            </w:r>
            <w:r w:rsidRPr="00C507C2">
              <w:rPr>
                <w:rFonts w:ascii="Garamond" w:eastAsiaTheme="minorHAnsi" w:hAnsi="Garamond"/>
                <w:kern w:val="2"/>
                <w:sz w:val="20"/>
                <w:szCs w:val="24"/>
                <w:lang w:val="sq-AL"/>
                <w14:ligatures w14:val="standardContextual"/>
              </w:rPr>
              <w:t>, në zbatim të dispozitave të Rregullave të Tregut të Energjisë Elektrike.</w:t>
            </w:r>
            <w:r w:rsidR="002B1A03">
              <w:rPr>
                <w:rFonts w:ascii="Garamond" w:eastAsiaTheme="minorHAnsi" w:hAnsi="Garamond"/>
                <w:kern w:val="2"/>
                <w:sz w:val="20"/>
                <w:szCs w:val="24"/>
                <w:lang w:val="sq-AL"/>
                <w14:ligatures w14:val="standardContextual"/>
              </w:rPr>
              <w:t xml:space="preserve"> </w:t>
            </w:r>
            <w:r w:rsidRPr="00C507C2">
              <w:rPr>
                <w:rFonts w:ascii="Garamond" w:eastAsiaTheme="minorHAnsi" w:hAnsi="Garamond"/>
                <w:kern w:val="2"/>
                <w:sz w:val="20"/>
                <w:szCs w:val="24"/>
                <w:lang w:val="sq-AL"/>
                <w14:ligatures w14:val="standardContextual"/>
              </w:rPr>
              <w:t xml:space="preserve"> </w:t>
            </w:r>
          </w:p>
        </w:tc>
      </w:tr>
      <w:tr w:rsidR="000918F6" w:rsidRPr="00C507C2" w14:paraId="6A9F88AF" w14:textId="77777777" w:rsidTr="000A5D84">
        <w:trPr>
          <w:cantSplit/>
          <w:trHeight w:val="20"/>
        </w:trPr>
        <w:tc>
          <w:tcPr>
            <w:tcW w:w="605" w:type="pct"/>
            <w:tcBorders>
              <w:bottom w:val="dotted" w:sz="4" w:space="0" w:color="auto"/>
            </w:tcBorders>
            <w:vAlign w:val="center"/>
          </w:tcPr>
          <w:p w14:paraId="193E1BE2" w14:textId="77777777" w:rsidR="000918F6" w:rsidRPr="00C507C2" w:rsidRDefault="000918F6" w:rsidP="000A5D84">
            <w:pPr>
              <w:jc w:val="both"/>
              <w:rPr>
                <w:rFonts w:ascii="Garamond" w:hAnsi="Garamond"/>
                <w:i/>
                <w:iCs/>
                <w:sz w:val="20"/>
              </w:rPr>
            </w:pPr>
            <w:r w:rsidRPr="00C507C2">
              <w:rPr>
                <w:rFonts w:ascii="Garamond" w:hAnsi="Garamond"/>
                <w:i/>
                <w:iCs/>
                <w:sz w:val="20"/>
              </w:rPr>
              <w:t>është</w:t>
            </w:r>
          </w:p>
        </w:tc>
        <w:tc>
          <w:tcPr>
            <w:tcW w:w="564" w:type="pct"/>
            <w:shd w:val="clear" w:color="auto" w:fill="auto"/>
            <w:vAlign w:val="center"/>
          </w:tcPr>
          <w:p w14:paraId="7EC05975" w14:textId="77777777" w:rsidR="000918F6" w:rsidRPr="00C507C2" w:rsidRDefault="000918F6" w:rsidP="000A5D84">
            <w:pPr>
              <w:jc w:val="both"/>
              <w:rPr>
                <w:rFonts w:ascii="Garamond" w:hAnsi="Garamond"/>
                <w:b/>
                <w:bCs/>
                <w:sz w:val="20"/>
              </w:rPr>
            </w:pPr>
            <w:r w:rsidRPr="00C507C2">
              <w:rPr>
                <w:rFonts w:ascii="Garamond" w:hAnsi="Garamond"/>
                <w:b/>
                <w:bCs/>
                <w:sz w:val="20"/>
              </w:rPr>
              <w:t>G.3.2.1</w:t>
            </w:r>
          </w:p>
        </w:tc>
        <w:tc>
          <w:tcPr>
            <w:tcW w:w="3831" w:type="pct"/>
            <w:tcBorders>
              <w:bottom w:val="dotted" w:sz="4" w:space="0" w:color="auto"/>
            </w:tcBorders>
            <w:shd w:val="clear" w:color="auto" w:fill="auto"/>
            <w:vAlign w:val="center"/>
          </w:tcPr>
          <w:p w14:paraId="3434DA18" w14:textId="48B65774" w:rsidR="000918F6" w:rsidRPr="00C507C2" w:rsidRDefault="000918F6" w:rsidP="000A5D84">
            <w:pPr>
              <w:pStyle w:val="CERLEVEL4"/>
              <w:spacing w:before="0" w:after="0"/>
              <w:rPr>
                <w:rFonts w:ascii="Garamond" w:hAnsi="Garamond"/>
                <w:sz w:val="20"/>
                <w:szCs w:val="24"/>
                <w:lang w:val="sq-AL"/>
              </w:rPr>
            </w:pPr>
            <w:bookmarkStart w:id="1" w:name="_Ref484165551"/>
            <w:bookmarkStart w:id="2" w:name="_Ref99363998"/>
            <w:r w:rsidRPr="00C507C2">
              <w:rPr>
                <w:rFonts w:ascii="Garamond" w:eastAsiaTheme="minorHAnsi" w:hAnsi="Garamond"/>
                <w:kern w:val="2"/>
                <w:sz w:val="20"/>
                <w:szCs w:val="24"/>
                <w:lang w:val="sq-AL"/>
                <w14:ligatures w14:val="standardContextual"/>
              </w:rPr>
              <w:t xml:space="preserve">Çdo </w:t>
            </w:r>
            <w:r w:rsidR="005B278D">
              <w:rPr>
                <w:rFonts w:ascii="Garamond" w:eastAsiaTheme="minorHAnsi" w:hAnsi="Garamond"/>
                <w:kern w:val="2"/>
                <w:sz w:val="20"/>
                <w:szCs w:val="24"/>
                <w:lang w:val="sq-AL"/>
                <w14:ligatures w14:val="standardContextual"/>
              </w:rPr>
              <w:t>a</w:t>
            </w:r>
            <w:r w:rsidRPr="00C507C2">
              <w:rPr>
                <w:rFonts w:ascii="Garamond" w:eastAsiaTheme="minorHAnsi" w:hAnsi="Garamond"/>
                <w:kern w:val="2"/>
                <w:sz w:val="20"/>
                <w:szCs w:val="24"/>
                <w:lang w:val="sq-AL"/>
                <w14:ligatures w14:val="standardContextual"/>
              </w:rPr>
              <w:t xml:space="preserve">nëtar i Bursës pranon të dëmshpërblejë dhe të mbajë të padëmtuar ALPEX-in nga ndonjë humbje, pretendim, kërkesë, dëm apo detyrim të ndonjë lloji, duke përfshirë shpenzimet e shkaktuara në mënyrë të arsyeshme për ALPEX-in në lidhje me hetimin, përgatitjen ose mbrojtjen e ndonjë veprimi hetimor, administrativ, gjyqësor ose rregullator ose procedimi në ndonjë juridiksion (të përmbledhura, </w:t>
            </w:r>
            <w:r w:rsidR="00242E6E">
              <w:rPr>
                <w:rFonts w:ascii="Garamond" w:eastAsiaTheme="minorHAnsi" w:hAnsi="Garamond"/>
                <w:kern w:val="2"/>
                <w:sz w:val="20"/>
                <w:szCs w:val="24"/>
                <w:lang w:val="sq-AL"/>
                <w14:ligatures w14:val="standardContextual"/>
              </w:rPr>
              <w:t>“</w:t>
            </w:r>
            <w:r w:rsidRPr="00C507C2">
              <w:rPr>
                <w:rFonts w:ascii="Garamond" w:eastAsiaTheme="minorHAnsi" w:hAnsi="Garamond"/>
                <w:kern w:val="2"/>
                <w:sz w:val="20"/>
                <w:szCs w:val="24"/>
                <w:lang w:val="sq-AL"/>
                <w14:ligatures w14:val="standardContextual"/>
              </w:rPr>
              <w:t>Detyrimet</w:t>
            </w:r>
            <w:r w:rsidR="00242E6E">
              <w:rPr>
                <w:rFonts w:ascii="Garamond" w:eastAsiaTheme="minorHAnsi" w:hAnsi="Garamond"/>
                <w:kern w:val="2"/>
                <w:sz w:val="20"/>
                <w:szCs w:val="24"/>
                <w:lang w:val="sq-AL"/>
                <w14:ligatures w14:val="standardContextual"/>
              </w:rPr>
              <w:t>”</w:t>
            </w:r>
            <w:r w:rsidRPr="00C507C2">
              <w:rPr>
                <w:rFonts w:ascii="Garamond" w:eastAsiaTheme="minorHAnsi" w:hAnsi="Garamond"/>
                <w:kern w:val="2"/>
                <w:sz w:val="20"/>
                <w:szCs w:val="24"/>
                <w:lang w:val="sq-AL"/>
                <w14:ligatures w14:val="standardContextual"/>
              </w:rPr>
              <w:t xml:space="preserve">), që kanë të bëjnë me ose lindin nga ndonjë shkelje nga </w:t>
            </w:r>
            <w:r w:rsidR="00A6493E">
              <w:rPr>
                <w:rFonts w:ascii="Garamond" w:eastAsiaTheme="minorHAnsi" w:hAnsi="Garamond"/>
                <w:kern w:val="2"/>
                <w:sz w:val="20"/>
                <w:szCs w:val="24"/>
                <w:lang w:val="sq-AL"/>
                <w14:ligatures w14:val="standardContextual"/>
              </w:rPr>
              <w:t>a</w:t>
            </w:r>
            <w:r w:rsidRPr="00C507C2">
              <w:rPr>
                <w:rFonts w:ascii="Garamond" w:eastAsiaTheme="minorHAnsi" w:hAnsi="Garamond"/>
                <w:kern w:val="2"/>
                <w:sz w:val="20"/>
                <w:szCs w:val="24"/>
                <w:lang w:val="sq-AL"/>
                <w14:ligatures w14:val="standardContextual"/>
              </w:rPr>
              <w:t>nëtari i Bursës për detyrimet e tij nën këto Rregulla të Tregut të Energjisë Elektrike</w:t>
            </w:r>
            <w:r w:rsidRPr="00C507C2" w:rsidDel="006D50F9">
              <w:rPr>
                <w:rFonts w:ascii="Garamond" w:eastAsiaTheme="minorHAnsi" w:hAnsi="Garamond"/>
                <w:kern w:val="2"/>
                <w:sz w:val="20"/>
                <w:szCs w:val="24"/>
                <w:lang w:val="sq-AL"/>
                <w14:ligatures w14:val="standardContextual"/>
              </w:rPr>
              <w:t xml:space="preserve"> </w:t>
            </w:r>
            <w:r w:rsidRPr="00C507C2">
              <w:rPr>
                <w:rFonts w:ascii="Garamond" w:eastAsiaTheme="minorHAnsi" w:hAnsi="Garamond"/>
                <w:kern w:val="2"/>
                <w:sz w:val="20"/>
                <w:szCs w:val="24"/>
                <w:lang w:val="sq-AL"/>
                <w14:ligatures w14:val="standardContextual"/>
              </w:rPr>
              <w:t xml:space="preserve">dhe çdo Kontratë në të cilën ai është palë. </w:t>
            </w:r>
            <w:bookmarkEnd w:id="1"/>
            <w:r w:rsidRPr="00C507C2">
              <w:rPr>
                <w:rFonts w:ascii="Garamond" w:eastAsiaTheme="minorHAnsi" w:hAnsi="Garamond"/>
                <w:kern w:val="2"/>
                <w:sz w:val="20"/>
                <w:szCs w:val="24"/>
                <w:lang w:val="sq-AL"/>
                <w14:ligatures w14:val="standardContextual"/>
              </w:rPr>
              <w:t xml:space="preserve">Një </w:t>
            </w:r>
            <w:r w:rsidR="00242E6E">
              <w:rPr>
                <w:rFonts w:ascii="Garamond" w:eastAsiaTheme="minorHAnsi" w:hAnsi="Garamond"/>
                <w:kern w:val="2"/>
                <w:sz w:val="20"/>
                <w:szCs w:val="24"/>
                <w:lang w:val="sq-AL"/>
                <w14:ligatures w14:val="standardContextual"/>
              </w:rPr>
              <w:t>a</w:t>
            </w:r>
            <w:r w:rsidRPr="00C507C2">
              <w:rPr>
                <w:rFonts w:ascii="Garamond" w:eastAsiaTheme="minorHAnsi" w:hAnsi="Garamond"/>
                <w:kern w:val="2"/>
                <w:sz w:val="20"/>
                <w:szCs w:val="24"/>
                <w:lang w:val="sq-AL"/>
                <w14:ligatures w14:val="standardContextual"/>
              </w:rPr>
              <w:t>nëtar i Bursës nuk do të jetë përgjegjës për</w:t>
            </w:r>
            <w:r w:rsidR="002B1A03">
              <w:rPr>
                <w:rFonts w:ascii="Garamond" w:eastAsiaTheme="minorHAnsi" w:hAnsi="Garamond"/>
                <w:kern w:val="2"/>
                <w:sz w:val="20"/>
                <w:szCs w:val="24"/>
                <w:lang w:val="sq-AL"/>
                <w14:ligatures w14:val="standardContextual"/>
              </w:rPr>
              <w:t xml:space="preserve"> </w:t>
            </w:r>
            <w:r w:rsidRPr="00C507C2">
              <w:rPr>
                <w:rFonts w:ascii="Garamond" w:eastAsiaTheme="minorHAnsi" w:hAnsi="Garamond"/>
                <w:kern w:val="2"/>
                <w:sz w:val="20"/>
                <w:szCs w:val="24"/>
                <w:lang w:val="sq-AL"/>
                <w14:ligatures w14:val="standardContextual"/>
              </w:rPr>
              <w:t>zhdëmtimin në këtë paragraf G.3.2.1 përveç rasteve kur ndonjë detyrim vjen si pasojë e ndonjë neglizhence ose ndonjë shkelje nga ALPEX-i për detyrimet e tij sipas këtyre Rregullave të Tregut të Energjisë Elektrike.</w:t>
            </w:r>
            <w:bookmarkEnd w:id="2"/>
            <w:r w:rsidR="002B1A03">
              <w:rPr>
                <w:rFonts w:ascii="Garamond" w:eastAsiaTheme="minorHAnsi" w:hAnsi="Garamond"/>
                <w:kern w:val="2"/>
                <w:sz w:val="20"/>
                <w:szCs w:val="24"/>
                <w:lang w:val="sq-AL"/>
                <w14:ligatures w14:val="standardContextual"/>
              </w:rPr>
              <w:t xml:space="preserve">  </w:t>
            </w:r>
            <w:r w:rsidRPr="00C507C2">
              <w:rPr>
                <w:rFonts w:ascii="Garamond" w:eastAsiaTheme="minorHAnsi" w:hAnsi="Garamond"/>
                <w:kern w:val="2"/>
                <w:sz w:val="20"/>
                <w:szCs w:val="24"/>
                <w:lang w:val="sq-AL"/>
                <w14:ligatures w14:val="standardContextual"/>
              </w:rPr>
              <w:t xml:space="preserve"> </w:t>
            </w:r>
          </w:p>
        </w:tc>
      </w:tr>
    </w:tbl>
    <w:p w14:paraId="1E7166FC" w14:textId="7F8894FB" w:rsidR="000918F6" w:rsidRPr="00C507C2" w:rsidRDefault="000918F6" w:rsidP="000A5D84">
      <w:pPr>
        <w:tabs>
          <w:tab w:val="left" w:pos="1735"/>
        </w:tabs>
        <w:ind w:firstLine="284"/>
        <w:jc w:val="both"/>
        <w:rPr>
          <w:rFonts w:ascii="Garamond" w:hAnsi="Garamond"/>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096"/>
        <w:gridCol w:w="1022"/>
        <w:gridCol w:w="6943"/>
      </w:tblGrid>
      <w:tr w:rsidR="000918F6" w:rsidRPr="00C507C2" w14:paraId="0C76FF9A" w14:textId="77777777" w:rsidTr="000A5D84">
        <w:trPr>
          <w:cantSplit/>
          <w:trHeight w:val="20"/>
        </w:trPr>
        <w:tc>
          <w:tcPr>
            <w:tcW w:w="605" w:type="pct"/>
            <w:tcBorders>
              <w:top w:val="dotted" w:sz="4" w:space="0" w:color="auto"/>
              <w:bottom w:val="dotted" w:sz="4" w:space="0" w:color="auto"/>
            </w:tcBorders>
            <w:vAlign w:val="center"/>
          </w:tcPr>
          <w:p w14:paraId="6A730C9D" w14:textId="77777777" w:rsidR="000918F6" w:rsidRPr="00C507C2" w:rsidRDefault="000918F6" w:rsidP="000A5D84">
            <w:pPr>
              <w:jc w:val="both"/>
              <w:rPr>
                <w:rFonts w:ascii="Garamond" w:hAnsi="Garamond"/>
                <w:i/>
                <w:iCs/>
                <w:sz w:val="20"/>
              </w:rPr>
            </w:pPr>
            <w:r w:rsidRPr="00C507C2">
              <w:rPr>
                <w:rFonts w:ascii="Garamond" w:hAnsi="Garamond"/>
                <w:i/>
                <w:iCs/>
                <w:sz w:val="20"/>
              </w:rPr>
              <w:t>bëhet</w:t>
            </w:r>
          </w:p>
        </w:tc>
        <w:tc>
          <w:tcPr>
            <w:tcW w:w="564" w:type="pct"/>
            <w:tcBorders>
              <w:bottom w:val="dotted" w:sz="4" w:space="0" w:color="auto"/>
            </w:tcBorders>
            <w:shd w:val="clear" w:color="auto" w:fill="auto"/>
            <w:vAlign w:val="center"/>
          </w:tcPr>
          <w:p w14:paraId="5AB7E569" w14:textId="77777777" w:rsidR="000918F6" w:rsidRPr="00C507C2" w:rsidRDefault="000918F6" w:rsidP="000A5D84">
            <w:pPr>
              <w:jc w:val="both"/>
              <w:rPr>
                <w:rFonts w:ascii="Garamond" w:hAnsi="Garamond"/>
                <w:sz w:val="20"/>
              </w:rPr>
            </w:pPr>
          </w:p>
        </w:tc>
        <w:tc>
          <w:tcPr>
            <w:tcW w:w="3831" w:type="pct"/>
            <w:tcBorders>
              <w:top w:val="dotted" w:sz="4" w:space="0" w:color="auto"/>
              <w:bottom w:val="dotted" w:sz="4" w:space="0" w:color="auto"/>
            </w:tcBorders>
            <w:shd w:val="clear" w:color="auto" w:fill="auto"/>
            <w:vAlign w:val="center"/>
          </w:tcPr>
          <w:p w14:paraId="5BE8C915" w14:textId="14CF12B1" w:rsidR="000918F6" w:rsidRPr="00C507C2" w:rsidRDefault="000918F6" w:rsidP="000A5D84">
            <w:pPr>
              <w:pStyle w:val="CERLEVEL4"/>
              <w:spacing w:before="0" w:after="0"/>
              <w:rPr>
                <w:rFonts w:ascii="Garamond" w:eastAsiaTheme="minorHAnsi" w:hAnsi="Garamond"/>
                <w:kern w:val="2"/>
                <w:sz w:val="20"/>
                <w:szCs w:val="24"/>
                <w:lang w:val="sq-AL"/>
                <w14:ligatures w14:val="standardContextual"/>
              </w:rPr>
            </w:pPr>
            <w:r w:rsidRPr="00C507C2">
              <w:rPr>
                <w:rFonts w:ascii="Garamond" w:eastAsiaTheme="minorHAnsi" w:hAnsi="Garamond"/>
                <w:kern w:val="2"/>
                <w:sz w:val="20"/>
                <w:szCs w:val="24"/>
                <w:lang w:val="sq-AL"/>
                <w14:ligatures w14:val="standardContextual"/>
              </w:rPr>
              <w:t xml:space="preserve">Çdo </w:t>
            </w:r>
            <w:r w:rsidR="00A6493E">
              <w:rPr>
                <w:rFonts w:ascii="Garamond" w:eastAsiaTheme="minorHAnsi" w:hAnsi="Garamond"/>
                <w:kern w:val="2"/>
                <w:sz w:val="20"/>
                <w:szCs w:val="24"/>
                <w:lang w:val="sq-AL"/>
                <w14:ligatures w14:val="standardContextual"/>
              </w:rPr>
              <w:t>a</w:t>
            </w:r>
            <w:r w:rsidRPr="00C507C2">
              <w:rPr>
                <w:rFonts w:ascii="Garamond" w:eastAsiaTheme="minorHAnsi" w:hAnsi="Garamond"/>
                <w:kern w:val="2"/>
                <w:sz w:val="20"/>
                <w:szCs w:val="24"/>
                <w:lang w:val="sq-AL"/>
                <w14:ligatures w14:val="standardContextual"/>
              </w:rPr>
              <w:t xml:space="preserve">nëtar i Bursës pranon të dëmshpërblejë dhe të mbajë të padëmtuar ALPEX-in, filialet, drejtuesit, punonjësit, përfaqësuesit, kontraktorët dhe ofruesit e shërbimit të tij, </w:t>
            </w:r>
            <w:r w:rsidR="00A6493E">
              <w:rPr>
                <w:rFonts w:ascii="Garamond" w:eastAsiaTheme="minorHAnsi" w:hAnsi="Garamond"/>
                <w:kern w:val="2"/>
                <w:sz w:val="20"/>
                <w:szCs w:val="24"/>
                <w:lang w:val="sq-AL"/>
                <w14:ligatures w14:val="standardContextual"/>
              </w:rPr>
              <w:t>a</w:t>
            </w:r>
            <w:r w:rsidRPr="00C507C2">
              <w:rPr>
                <w:rFonts w:ascii="Garamond" w:eastAsiaTheme="minorHAnsi" w:hAnsi="Garamond"/>
                <w:kern w:val="2"/>
                <w:sz w:val="20"/>
                <w:szCs w:val="24"/>
                <w:lang w:val="sq-AL"/>
                <w14:ligatures w14:val="standardContextual"/>
              </w:rPr>
              <w:t xml:space="preserve">nëtarët e Bursës dhe palët e treta të përfshira në operimin e bursës, në Bashkimin e Tregjeve në nivel rajonal ose </w:t>
            </w:r>
            <w:r w:rsidR="00A6493E">
              <w:rPr>
                <w:rFonts w:ascii="Garamond" w:eastAsiaTheme="minorHAnsi" w:hAnsi="Garamond"/>
                <w:kern w:val="2"/>
                <w:sz w:val="20"/>
                <w:szCs w:val="24"/>
                <w:lang w:val="sq-AL"/>
                <w14:ligatures w14:val="standardContextual"/>
              </w:rPr>
              <w:t>e</w:t>
            </w:r>
            <w:r w:rsidRPr="00C507C2">
              <w:rPr>
                <w:rFonts w:ascii="Garamond" w:eastAsiaTheme="minorHAnsi" w:hAnsi="Garamond"/>
                <w:kern w:val="2"/>
                <w:sz w:val="20"/>
                <w:szCs w:val="24"/>
                <w:lang w:val="sq-AL"/>
                <w14:ligatures w14:val="standardContextual"/>
              </w:rPr>
              <w:t xml:space="preserve">vropian ose veprimtarinë e klerimit dhe shlyerjes (të përmbledhur, </w:t>
            </w:r>
            <w:r w:rsidR="00242E6E">
              <w:rPr>
                <w:rFonts w:ascii="Garamond" w:eastAsiaTheme="minorHAnsi" w:hAnsi="Garamond"/>
                <w:kern w:val="2"/>
                <w:sz w:val="20"/>
                <w:szCs w:val="24"/>
                <w:lang w:val="sq-AL"/>
                <w14:ligatures w14:val="standardContextual"/>
              </w:rPr>
              <w:t>“</w:t>
            </w:r>
            <w:r w:rsidRPr="00C507C2">
              <w:rPr>
                <w:rFonts w:ascii="Garamond" w:eastAsiaTheme="minorHAnsi" w:hAnsi="Garamond"/>
                <w:kern w:val="2"/>
                <w:sz w:val="20"/>
                <w:szCs w:val="24"/>
                <w:lang w:val="sq-AL"/>
                <w14:ligatures w14:val="standardContextual"/>
              </w:rPr>
              <w:t>Personat për t</w:t>
            </w:r>
            <w:r w:rsidR="00A6493E">
              <w:rPr>
                <w:rFonts w:ascii="Garamond" w:eastAsiaTheme="minorHAnsi" w:hAnsi="Garamond"/>
                <w:kern w:val="2"/>
                <w:sz w:val="20"/>
                <w:szCs w:val="24"/>
                <w:lang w:val="sq-AL"/>
                <w14:ligatures w14:val="standardContextual"/>
              </w:rPr>
              <w:t>’</w:t>
            </w:r>
            <w:r w:rsidRPr="00C507C2">
              <w:rPr>
                <w:rFonts w:ascii="Garamond" w:eastAsiaTheme="minorHAnsi" w:hAnsi="Garamond"/>
                <w:kern w:val="2"/>
                <w:sz w:val="20"/>
                <w:szCs w:val="24"/>
                <w:lang w:val="sq-AL"/>
                <w14:ligatures w14:val="standardContextual"/>
              </w:rPr>
              <w:t xml:space="preserve">u </w:t>
            </w:r>
            <w:r w:rsidR="00A6493E">
              <w:rPr>
                <w:rFonts w:ascii="Garamond" w:eastAsiaTheme="minorHAnsi" w:hAnsi="Garamond"/>
                <w:kern w:val="2"/>
                <w:sz w:val="20"/>
                <w:szCs w:val="24"/>
                <w:lang w:val="sq-AL"/>
                <w14:ligatures w14:val="standardContextual"/>
              </w:rPr>
              <w:t>d</w:t>
            </w:r>
            <w:r w:rsidRPr="00C507C2">
              <w:rPr>
                <w:rFonts w:ascii="Garamond" w:eastAsiaTheme="minorHAnsi" w:hAnsi="Garamond"/>
                <w:kern w:val="2"/>
                <w:sz w:val="20"/>
                <w:szCs w:val="24"/>
                <w:lang w:val="sq-AL"/>
                <w14:ligatures w14:val="standardContextual"/>
              </w:rPr>
              <w:t>ëmshpërblyer</w:t>
            </w:r>
            <w:r w:rsidR="00242E6E">
              <w:rPr>
                <w:rFonts w:ascii="Garamond" w:eastAsiaTheme="minorHAnsi" w:hAnsi="Garamond"/>
                <w:kern w:val="2"/>
                <w:sz w:val="20"/>
                <w:szCs w:val="24"/>
                <w:lang w:val="sq-AL"/>
                <w14:ligatures w14:val="standardContextual"/>
              </w:rPr>
              <w:t>”</w:t>
            </w:r>
            <w:r w:rsidRPr="00C507C2">
              <w:rPr>
                <w:rFonts w:ascii="Garamond" w:eastAsiaTheme="minorHAnsi" w:hAnsi="Garamond"/>
                <w:kern w:val="2"/>
                <w:sz w:val="20"/>
                <w:szCs w:val="24"/>
                <w:lang w:val="sq-AL"/>
                <w14:ligatures w14:val="standardContextual"/>
              </w:rPr>
              <w:t xml:space="preserve">) nga ndonjë humbje, pretendim, kërkesë, dëm apo detyrim të ndonjë lloji, duke përfshirë shpenzimet e shkaktuara në mënyrë të arsyeshme për </w:t>
            </w:r>
            <w:r w:rsidR="005B278D" w:rsidRPr="00C507C2">
              <w:rPr>
                <w:rFonts w:ascii="Garamond" w:eastAsiaTheme="minorHAnsi" w:hAnsi="Garamond"/>
                <w:kern w:val="2"/>
                <w:sz w:val="20"/>
                <w:szCs w:val="24"/>
                <w:lang w:val="sq-AL"/>
                <w14:ligatures w14:val="standardContextual"/>
              </w:rPr>
              <w:t>personat për t</w:t>
            </w:r>
            <w:r w:rsidR="005B278D">
              <w:rPr>
                <w:rFonts w:ascii="Garamond" w:eastAsiaTheme="minorHAnsi" w:hAnsi="Garamond"/>
                <w:kern w:val="2"/>
                <w:sz w:val="20"/>
                <w:szCs w:val="24"/>
                <w:lang w:val="sq-AL"/>
                <w14:ligatures w14:val="standardContextual"/>
              </w:rPr>
              <w:t>’</w:t>
            </w:r>
            <w:r w:rsidR="005B278D" w:rsidRPr="00C507C2">
              <w:rPr>
                <w:rFonts w:ascii="Garamond" w:eastAsiaTheme="minorHAnsi" w:hAnsi="Garamond"/>
                <w:kern w:val="2"/>
                <w:sz w:val="20"/>
                <w:szCs w:val="24"/>
                <w:lang w:val="sq-AL"/>
                <w14:ligatures w14:val="standardContextual"/>
              </w:rPr>
              <w:t>u dëmshpërblyer</w:t>
            </w:r>
            <w:r w:rsidR="005B278D" w:rsidRPr="00C507C2" w:rsidDel="00DB5E7C">
              <w:rPr>
                <w:rFonts w:ascii="Garamond" w:eastAsiaTheme="minorHAnsi" w:hAnsi="Garamond"/>
                <w:kern w:val="2"/>
                <w:sz w:val="20"/>
                <w:szCs w:val="24"/>
                <w:lang w:val="sq-AL"/>
                <w14:ligatures w14:val="standardContextual"/>
              </w:rPr>
              <w:t xml:space="preserve"> </w:t>
            </w:r>
            <w:r w:rsidRPr="00C507C2">
              <w:rPr>
                <w:rFonts w:ascii="Garamond" w:eastAsiaTheme="minorHAnsi" w:hAnsi="Garamond"/>
                <w:kern w:val="2"/>
                <w:sz w:val="20"/>
                <w:szCs w:val="24"/>
                <w:lang w:val="sq-AL"/>
                <w14:ligatures w14:val="standardContextual"/>
              </w:rPr>
              <w:t xml:space="preserve">në lidhje me hetimin, përgatitjen ose mbrojtjen e ndonjë veprimi hetimor, administrativ, gjyqësor ose rregullator ose procedimi në ndonjë juridiksion (të përmbledhura, </w:t>
            </w:r>
            <w:r w:rsidR="00242E6E">
              <w:rPr>
                <w:rFonts w:ascii="Garamond" w:eastAsiaTheme="minorHAnsi" w:hAnsi="Garamond"/>
                <w:kern w:val="2"/>
                <w:sz w:val="20"/>
                <w:szCs w:val="24"/>
                <w:lang w:val="sq-AL"/>
                <w14:ligatures w14:val="standardContextual"/>
              </w:rPr>
              <w:t>“</w:t>
            </w:r>
            <w:r w:rsidRPr="00C507C2">
              <w:rPr>
                <w:rFonts w:ascii="Garamond" w:eastAsiaTheme="minorHAnsi" w:hAnsi="Garamond"/>
                <w:kern w:val="2"/>
                <w:sz w:val="20"/>
                <w:szCs w:val="24"/>
                <w:lang w:val="sq-AL"/>
                <w14:ligatures w14:val="standardContextual"/>
              </w:rPr>
              <w:t>Detyrimet</w:t>
            </w:r>
            <w:r w:rsidR="00242E6E">
              <w:rPr>
                <w:rFonts w:ascii="Garamond" w:eastAsiaTheme="minorHAnsi" w:hAnsi="Garamond"/>
                <w:kern w:val="2"/>
                <w:sz w:val="20"/>
                <w:szCs w:val="24"/>
                <w:lang w:val="sq-AL"/>
                <w14:ligatures w14:val="standardContextual"/>
              </w:rPr>
              <w:t>”</w:t>
            </w:r>
            <w:r w:rsidRPr="00C507C2">
              <w:rPr>
                <w:rFonts w:ascii="Garamond" w:eastAsiaTheme="minorHAnsi" w:hAnsi="Garamond"/>
                <w:kern w:val="2"/>
                <w:sz w:val="20"/>
                <w:szCs w:val="24"/>
                <w:lang w:val="sq-AL"/>
                <w14:ligatures w14:val="standardContextual"/>
              </w:rPr>
              <w:t>), që kanë të bëjnë me ose lindin nga ndonjë shkelje nga Anëtari i Bursës për detyrimet e tij nën këto Rregulla të Tregut të Energjisë Elektrike, Marrëveshja e Anëtarësimit në Bursë</w:t>
            </w:r>
            <w:r w:rsidRPr="00C507C2" w:rsidDel="006D50F9">
              <w:rPr>
                <w:rFonts w:ascii="Garamond" w:eastAsiaTheme="minorHAnsi" w:hAnsi="Garamond"/>
                <w:kern w:val="2"/>
                <w:sz w:val="20"/>
                <w:szCs w:val="24"/>
                <w:lang w:val="sq-AL"/>
                <w14:ligatures w14:val="standardContextual"/>
              </w:rPr>
              <w:t xml:space="preserve"> </w:t>
            </w:r>
            <w:r w:rsidRPr="00C507C2">
              <w:rPr>
                <w:rFonts w:ascii="Garamond" w:eastAsiaTheme="minorHAnsi" w:hAnsi="Garamond"/>
                <w:kern w:val="2"/>
                <w:sz w:val="20"/>
                <w:szCs w:val="24"/>
                <w:lang w:val="sq-AL"/>
                <w14:ligatures w14:val="standardContextual"/>
              </w:rPr>
              <w:t xml:space="preserve">dhe çdo </w:t>
            </w:r>
            <w:r w:rsidR="005B278D" w:rsidRPr="00C507C2">
              <w:rPr>
                <w:rFonts w:ascii="Garamond" w:eastAsiaTheme="minorHAnsi" w:hAnsi="Garamond"/>
                <w:kern w:val="2"/>
                <w:sz w:val="20"/>
                <w:szCs w:val="24"/>
                <w:lang w:val="sq-AL"/>
                <w14:ligatures w14:val="standardContextual"/>
              </w:rPr>
              <w:t xml:space="preserve">kontratë </w:t>
            </w:r>
            <w:r w:rsidRPr="00C507C2">
              <w:rPr>
                <w:rFonts w:ascii="Garamond" w:eastAsiaTheme="minorHAnsi" w:hAnsi="Garamond"/>
                <w:kern w:val="2"/>
                <w:sz w:val="20"/>
                <w:szCs w:val="24"/>
                <w:lang w:val="sq-AL"/>
                <w14:ligatures w14:val="standardContextual"/>
              </w:rPr>
              <w:t xml:space="preserve">në të cilën ai është palë. Një </w:t>
            </w:r>
            <w:r w:rsidR="005B278D" w:rsidRPr="00C507C2">
              <w:rPr>
                <w:rFonts w:ascii="Garamond" w:eastAsiaTheme="minorHAnsi" w:hAnsi="Garamond"/>
                <w:kern w:val="2"/>
                <w:sz w:val="20"/>
                <w:szCs w:val="24"/>
                <w:lang w:val="sq-AL"/>
                <w14:ligatures w14:val="standardContextual"/>
              </w:rPr>
              <w:t xml:space="preserve">anëtar burse </w:t>
            </w:r>
            <w:r w:rsidRPr="00C507C2">
              <w:rPr>
                <w:rFonts w:ascii="Garamond" w:eastAsiaTheme="minorHAnsi" w:hAnsi="Garamond"/>
                <w:kern w:val="2"/>
                <w:sz w:val="20"/>
                <w:szCs w:val="24"/>
                <w:lang w:val="sq-AL"/>
                <w14:ligatures w14:val="standardContextual"/>
              </w:rPr>
              <w:t xml:space="preserve">nuk do të jetë përgjegjës për dëmshpërblimin në këtë paragraf G.3.2.1 në rastet kur </w:t>
            </w:r>
            <w:r w:rsidR="005B278D" w:rsidRPr="00C507C2">
              <w:rPr>
                <w:rFonts w:ascii="Garamond" w:eastAsiaTheme="minorHAnsi" w:hAnsi="Garamond"/>
                <w:kern w:val="2"/>
                <w:sz w:val="20"/>
                <w:szCs w:val="24"/>
                <w:lang w:val="sq-AL"/>
                <w14:ligatures w14:val="standardContextual"/>
              </w:rPr>
              <w:t xml:space="preserve">detyrimet </w:t>
            </w:r>
            <w:r w:rsidRPr="00C507C2">
              <w:rPr>
                <w:rFonts w:ascii="Garamond" w:eastAsiaTheme="minorHAnsi" w:hAnsi="Garamond"/>
                <w:kern w:val="2"/>
                <w:sz w:val="20"/>
                <w:szCs w:val="24"/>
                <w:lang w:val="sq-AL"/>
                <w14:ligatures w14:val="standardContextual"/>
              </w:rPr>
              <w:t xml:space="preserve">vijnë si pasojë e ndonjë neglizhence nga </w:t>
            </w:r>
            <w:r w:rsidR="005B278D" w:rsidRPr="00C507C2">
              <w:rPr>
                <w:rFonts w:ascii="Garamond" w:eastAsiaTheme="minorHAnsi" w:hAnsi="Garamond"/>
                <w:kern w:val="2"/>
                <w:sz w:val="20"/>
                <w:szCs w:val="24"/>
                <w:lang w:val="sq-AL"/>
                <w14:ligatures w14:val="standardContextual"/>
              </w:rPr>
              <w:t>personat për t</w:t>
            </w:r>
            <w:r w:rsidR="005B278D">
              <w:rPr>
                <w:rFonts w:ascii="Garamond" w:eastAsiaTheme="minorHAnsi" w:hAnsi="Garamond"/>
                <w:kern w:val="2"/>
                <w:sz w:val="20"/>
                <w:szCs w:val="24"/>
                <w:lang w:val="sq-AL"/>
                <w14:ligatures w14:val="standardContextual"/>
              </w:rPr>
              <w:t>’</w:t>
            </w:r>
            <w:r w:rsidR="005B278D" w:rsidRPr="00C507C2">
              <w:rPr>
                <w:rFonts w:ascii="Garamond" w:eastAsiaTheme="minorHAnsi" w:hAnsi="Garamond"/>
                <w:kern w:val="2"/>
                <w:sz w:val="20"/>
                <w:szCs w:val="24"/>
                <w:lang w:val="sq-AL"/>
                <w14:ligatures w14:val="standardContextual"/>
              </w:rPr>
              <w:t>u dëmshpërblyer</w:t>
            </w:r>
            <w:r w:rsidR="005B278D" w:rsidRPr="00C507C2" w:rsidDel="00A64BA4">
              <w:rPr>
                <w:rFonts w:ascii="Garamond" w:eastAsiaTheme="minorHAnsi" w:hAnsi="Garamond"/>
                <w:kern w:val="2"/>
                <w:sz w:val="20"/>
                <w:szCs w:val="24"/>
                <w:lang w:val="sq-AL"/>
                <w14:ligatures w14:val="standardContextual"/>
              </w:rPr>
              <w:t xml:space="preserve"> </w:t>
            </w:r>
            <w:r w:rsidRPr="00C507C2">
              <w:rPr>
                <w:rFonts w:ascii="Garamond" w:eastAsiaTheme="minorHAnsi" w:hAnsi="Garamond"/>
                <w:kern w:val="2"/>
                <w:sz w:val="20"/>
                <w:szCs w:val="24"/>
                <w:lang w:val="sq-AL"/>
                <w14:ligatures w14:val="standardContextual"/>
              </w:rPr>
              <w:t>ose ndonjë shkelje e detyrimeve të tyre sipas këtyre Rregullave të Tregut të Energjisë Elektrike.</w:t>
            </w:r>
            <w:r w:rsidR="002B1A03">
              <w:rPr>
                <w:rFonts w:ascii="Garamond" w:eastAsiaTheme="minorHAnsi" w:hAnsi="Garamond"/>
                <w:kern w:val="2"/>
                <w:sz w:val="20"/>
                <w:szCs w:val="24"/>
                <w:lang w:val="sq-AL"/>
                <w14:ligatures w14:val="standardContextual"/>
              </w:rPr>
              <w:t xml:space="preserve">  </w:t>
            </w:r>
            <w:r w:rsidRPr="00C507C2">
              <w:rPr>
                <w:rFonts w:ascii="Garamond" w:eastAsiaTheme="minorHAnsi" w:hAnsi="Garamond"/>
                <w:kern w:val="2"/>
                <w:sz w:val="20"/>
                <w:szCs w:val="24"/>
                <w:lang w:val="sq-AL"/>
                <w14:ligatures w14:val="standardContextual"/>
              </w:rPr>
              <w:t xml:space="preserve"> </w:t>
            </w:r>
          </w:p>
        </w:tc>
      </w:tr>
      <w:tr w:rsidR="000918F6" w:rsidRPr="00C507C2" w14:paraId="0C748DAF" w14:textId="77777777" w:rsidTr="000A5D84">
        <w:trPr>
          <w:cantSplit/>
          <w:trHeight w:val="20"/>
        </w:trPr>
        <w:tc>
          <w:tcPr>
            <w:tcW w:w="605" w:type="pct"/>
            <w:tcBorders>
              <w:bottom w:val="dotted" w:sz="4" w:space="0" w:color="auto"/>
            </w:tcBorders>
            <w:vAlign w:val="center"/>
          </w:tcPr>
          <w:p w14:paraId="4C3869AC" w14:textId="77777777" w:rsidR="000918F6" w:rsidRPr="00C507C2" w:rsidRDefault="000918F6" w:rsidP="000A5D84">
            <w:pPr>
              <w:jc w:val="both"/>
              <w:rPr>
                <w:rFonts w:ascii="Garamond" w:hAnsi="Garamond"/>
                <w:i/>
                <w:iCs/>
                <w:sz w:val="20"/>
              </w:rPr>
            </w:pPr>
            <w:r w:rsidRPr="00C507C2">
              <w:rPr>
                <w:rFonts w:ascii="Garamond" w:hAnsi="Garamond"/>
                <w:i/>
                <w:iCs/>
                <w:sz w:val="20"/>
              </w:rPr>
              <w:lastRenderedPageBreak/>
              <w:t>është</w:t>
            </w:r>
          </w:p>
        </w:tc>
        <w:tc>
          <w:tcPr>
            <w:tcW w:w="564" w:type="pct"/>
            <w:vMerge w:val="restart"/>
            <w:shd w:val="clear" w:color="auto" w:fill="auto"/>
            <w:vAlign w:val="center"/>
          </w:tcPr>
          <w:p w14:paraId="2B3AC433" w14:textId="77777777" w:rsidR="000918F6" w:rsidRPr="00C507C2" w:rsidRDefault="000918F6" w:rsidP="000A5D84">
            <w:pPr>
              <w:jc w:val="both"/>
              <w:rPr>
                <w:rFonts w:ascii="Garamond" w:hAnsi="Garamond"/>
                <w:b/>
                <w:bCs/>
                <w:sz w:val="20"/>
              </w:rPr>
            </w:pPr>
            <w:r w:rsidRPr="00C507C2">
              <w:rPr>
                <w:rFonts w:ascii="Garamond" w:hAnsi="Garamond"/>
                <w:b/>
                <w:bCs/>
                <w:sz w:val="20"/>
              </w:rPr>
              <w:t>G.3.2.2</w:t>
            </w:r>
          </w:p>
        </w:tc>
        <w:tc>
          <w:tcPr>
            <w:tcW w:w="3831" w:type="pct"/>
            <w:tcBorders>
              <w:bottom w:val="dotted" w:sz="4" w:space="0" w:color="auto"/>
            </w:tcBorders>
            <w:shd w:val="clear" w:color="auto" w:fill="auto"/>
            <w:vAlign w:val="center"/>
          </w:tcPr>
          <w:p w14:paraId="0885B4C5" w14:textId="04EBDFD2" w:rsidR="000918F6" w:rsidRPr="00C507C2" w:rsidRDefault="000918F6" w:rsidP="000A5D84">
            <w:pPr>
              <w:pStyle w:val="CERLEVEL4"/>
              <w:spacing w:before="0" w:after="0"/>
              <w:rPr>
                <w:rFonts w:ascii="Garamond" w:hAnsi="Garamond"/>
                <w:sz w:val="20"/>
                <w:szCs w:val="24"/>
                <w:lang w:val="sq-AL"/>
              </w:rPr>
            </w:pPr>
            <w:r w:rsidRPr="00C507C2">
              <w:rPr>
                <w:rFonts w:ascii="Garamond" w:eastAsiaTheme="minorHAnsi" w:hAnsi="Garamond"/>
                <w:kern w:val="2"/>
                <w:sz w:val="20"/>
                <w:szCs w:val="24"/>
                <w:lang w:val="sq-AL"/>
                <w14:ligatures w14:val="standardContextual"/>
              </w:rPr>
              <w:t xml:space="preserve">Çdo </w:t>
            </w:r>
            <w:r w:rsidR="00C141F9">
              <w:rPr>
                <w:rFonts w:ascii="Garamond" w:eastAsiaTheme="minorHAnsi" w:hAnsi="Garamond"/>
                <w:kern w:val="2"/>
                <w:sz w:val="20"/>
                <w:szCs w:val="24"/>
                <w:lang w:val="sq-AL"/>
                <w14:ligatures w14:val="standardContextual"/>
              </w:rPr>
              <w:t>a</w:t>
            </w:r>
            <w:r w:rsidRPr="00C507C2">
              <w:rPr>
                <w:rFonts w:ascii="Garamond" w:eastAsiaTheme="minorHAnsi" w:hAnsi="Garamond"/>
                <w:kern w:val="2"/>
                <w:sz w:val="20"/>
                <w:szCs w:val="24"/>
                <w:lang w:val="sq-AL"/>
                <w14:ligatures w14:val="standardContextual"/>
              </w:rPr>
              <w:t xml:space="preserve">nëtar i Bursës është i detyruar të dëmshpërblejë plotësisht të gjitha kostot që mund të lindin për ALPEX-in lidhur me TVSH-në, detyrimet doganore, kapacitetet ndërkufitare apo detyrime të tjera të ngjashme lidhur me energjinë elektrike, e cila tregtohej në </w:t>
            </w:r>
            <w:r w:rsidR="00C141F9">
              <w:rPr>
                <w:rFonts w:ascii="Garamond" w:eastAsiaTheme="minorHAnsi" w:hAnsi="Garamond"/>
                <w:kern w:val="2"/>
                <w:sz w:val="20"/>
                <w:szCs w:val="24"/>
                <w:lang w:val="sq-AL"/>
                <w14:ligatures w14:val="standardContextual"/>
              </w:rPr>
              <w:t>t</w:t>
            </w:r>
            <w:r w:rsidRPr="00C507C2">
              <w:rPr>
                <w:rFonts w:ascii="Garamond" w:eastAsiaTheme="minorHAnsi" w:hAnsi="Garamond"/>
                <w:kern w:val="2"/>
                <w:sz w:val="20"/>
                <w:szCs w:val="24"/>
                <w:lang w:val="sq-AL"/>
                <w14:ligatures w14:val="standardContextual"/>
              </w:rPr>
              <w:t xml:space="preserve">regjet e ALPEX-it, pasi këto kosto janë përgjegjësi e vetme e </w:t>
            </w:r>
            <w:r w:rsidR="00C141F9">
              <w:rPr>
                <w:rFonts w:ascii="Garamond" w:eastAsiaTheme="minorHAnsi" w:hAnsi="Garamond"/>
                <w:kern w:val="2"/>
                <w:sz w:val="20"/>
                <w:szCs w:val="24"/>
                <w:lang w:val="sq-AL"/>
                <w14:ligatures w14:val="standardContextual"/>
              </w:rPr>
              <w:t>a</w:t>
            </w:r>
            <w:r w:rsidRPr="00C507C2">
              <w:rPr>
                <w:rFonts w:ascii="Garamond" w:eastAsiaTheme="minorHAnsi" w:hAnsi="Garamond"/>
                <w:kern w:val="2"/>
                <w:sz w:val="20"/>
                <w:szCs w:val="24"/>
                <w:lang w:val="sq-AL"/>
                <w14:ligatures w14:val="standardContextual"/>
              </w:rPr>
              <w:t>nëtarit në fjalë.</w:t>
            </w:r>
          </w:p>
        </w:tc>
      </w:tr>
      <w:tr w:rsidR="000918F6" w:rsidRPr="00C507C2" w14:paraId="16CB7B09" w14:textId="77777777" w:rsidTr="000A5D84">
        <w:trPr>
          <w:cantSplit/>
          <w:trHeight w:val="20"/>
        </w:trPr>
        <w:tc>
          <w:tcPr>
            <w:tcW w:w="605" w:type="pct"/>
            <w:tcBorders>
              <w:top w:val="dotted" w:sz="4" w:space="0" w:color="auto"/>
              <w:bottom w:val="dotted" w:sz="4" w:space="0" w:color="auto"/>
            </w:tcBorders>
            <w:vAlign w:val="center"/>
          </w:tcPr>
          <w:p w14:paraId="6E6C3B2D" w14:textId="77777777" w:rsidR="000918F6" w:rsidRPr="00C507C2" w:rsidRDefault="000918F6" w:rsidP="000A5D84">
            <w:pPr>
              <w:jc w:val="both"/>
              <w:rPr>
                <w:rFonts w:ascii="Garamond" w:hAnsi="Garamond"/>
                <w:i/>
                <w:iCs/>
                <w:sz w:val="20"/>
              </w:rPr>
            </w:pPr>
            <w:r w:rsidRPr="00C507C2">
              <w:rPr>
                <w:rFonts w:ascii="Garamond" w:hAnsi="Garamond"/>
                <w:i/>
                <w:iCs/>
                <w:sz w:val="20"/>
              </w:rPr>
              <w:t>bëhet</w:t>
            </w:r>
          </w:p>
        </w:tc>
        <w:tc>
          <w:tcPr>
            <w:tcW w:w="564" w:type="pct"/>
            <w:vMerge/>
            <w:tcBorders>
              <w:bottom w:val="dotted" w:sz="4" w:space="0" w:color="auto"/>
            </w:tcBorders>
            <w:shd w:val="clear" w:color="auto" w:fill="auto"/>
            <w:vAlign w:val="center"/>
          </w:tcPr>
          <w:p w14:paraId="49272DED" w14:textId="77777777" w:rsidR="000918F6" w:rsidRPr="00C507C2" w:rsidRDefault="000918F6" w:rsidP="000A5D84">
            <w:pPr>
              <w:jc w:val="both"/>
              <w:rPr>
                <w:rFonts w:ascii="Garamond" w:hAnsi="Garamond"/>
                <w:b/>
                <w:bCs/>
                <w:sz w:val="20"/>
              </w:rPr>
            </w:pPr>
          </w:p>
        </w:tc>
        <w:tc>
          <w:tcPr>
            <w:tcW w:w="3831" w:type="pct"/>
            <w:tcBorders>
              <w:top w:val="dotted" w:sz="4" w:space="0" w:color="auto"/>
              <w:bottom w:val="dotted" w:sz="4" w:space="0" w:color="auto"/>
            </w:tcBorders>
            <w:shd w:val="clear" w:color="auto" w:fill="auto"/>
            <w:vAlign w:val="center"/>
          </w:tcPr>
          <w:p w14:paraId="7F19AB3F" w14:textId="422162F1" w:rsidR="000918F6" w:rsidRPr="00C507C2" w:rsidRDefault="000918F6" w:rsidP="000A5D84">
            <w:pPr>
              <w:pStyle w:val="CERLEVEL4"/>
              <w:spacing w:before="0" w:after="0"/>
              <w:rPr>
                <w:rFonts w:ascii="Garamond" w:eastAsiaTheme="minorHAnsi" w:hAnsi="Garamond"/>
                <w:kern w:val="2"/>
                <w:sz w:val="20"/>
                <w:szCs w:val="24"/>
                <w:lang w:val="sq-AL"/>
                <w14:ligatures w14:val="standardContextual"/>
              </w:rPr>
            </w:pPr>
            <w:r w:rsidRPr="00C507C2">
              <w:rPr>
                <w:rFonts w:ascii="Garamond" w:eastAsiaTheme="minorHAnsi" w:hAnsi="Garamond"/>
                <w:kern w:val="2"/>
                <w:sz w:val="20"/>
                <w:szCs w:val="24"/>
                <w:lang w:val="sq-AL"/>
                <w14:ligatures w14:val="standardContextual"/>
              </w:rPr>
              <w:t xml:space="preserve">Çdo </w:t>
            </w:r>
            <w:r w:rsidR="00C141F9">
              <w:rPr>
                <w:rFonts w:ascii="Garamond" w:eastAsiaTheme="minorHAnsi" w:hAnsi="Garamond"/>
                <w:kern w:val="2"/>
                <w:sz w:val="20"/>
                <w:szCs w:val="24"/>
                <w:lang w:val="sq-AL"/>
                <w14:ligatures w14:val="standardContextual"/>
              </w:rPr>
              <w:t>a</w:t>
            </w:r>
            <w:r w:rsidRPr="00C507C2">
              <w:rPr>
                <w:rFonts w:ascii="Garamond" w:eastAsiaTheme="minorHAnsi" w:hAnsi="Garamond"/>
                <w:kern w:val="2"/>
                <w:sz w:val="20"/>
                <w:szCs w:val="24"/>
                <w:lang w:val="sq-AL"/>
                <w14:ligatures w14:val="standardContextual"/>
              </w:rPr>
              <w:t xml:space="preserve">nëtar i Bursës është i detyruar të dëmshpërblejë plotësisht të gjitha kostot që mund të lindin për </w:t>
            </w:r>
            <w:r w:rsidR="00C141F9" w:rsidRPr="00C507C2">
              <w:rPr>
                <w:rFonts w:ascii="Garamond" w:eastAsiaTheme="minorHAnsi" w:hAnsi="Garamond"/>
                <w:kern w:val="2"/>
                <w:sz w:val="20"/>
                <w:szCs w:val="24"/>
                <w:lang w:val="sq-AL"/>
                <w14:ligatures w14:val="standardContextual"/>
              </w:rPr>
              <w:t>personat për t</w:t>
            </w:r>
            <w:r w:rsidR="00C141F9">
              <w:rPr>
                <w:rFonts w:ascii="Garamond" w:eastAsiaTheme="minorHAnsi" w:hAnsi="Garamond"/>
                <w:kern w:val="2"/>
                <w:sz w:val="20"/>
                <w:szCs w:val="24"/>
                <w:lang w:val="sq-AL"/>
                <w14:ligatures w14:val="standardContextual"/>
              </w:rPr>
              <w:t>’</w:t>
            </w:r>
            <w:r w:rsidR="00C141F9" w:rsidRPr="00C507C2">
              <w:rPr>
                <w:rFonts w:ascii="Garamond" w:eastAsiaTheme="minorHAnsi" w:hAnsi="Garamond"/>
                <w:kern w:val="2"/>
                <w:sz w:val="20"/>
                <w:szCs w:val="24"/>
                <w:lang w:val="sq-AL"/>
                <w14:ligatures w14:val="standardContextual"/>
              </w:rPr>
              <w:t>u dëmshpërblyer</w:t>
            </w:r>
            <w:r w:rsidR="00C141F9" w:rsidRPr="00C507C2" w:rsidDel="00577A78">
              <w:rPr>
                <w:rFonts w:ascii="Garamond" w:eastAsiaTheme="minorHAnsi" w:hAnsi="Garamond"/>
                <w:kern w:val="2"/>
                <w:sz w:val="20"/>
                <w:szCs w:val="24"/>
                <w:lang w:val="sq-AL"/>
                <w14:ligatures w14:val="standardContextual"/>
              </w:rPr>
              <w:t xml:space="preserve"> </w:t>
            </w:r>
            <w:r w:rsidRPr="00C507C2">
              <w:rPr>
                <w:rFonts w:ascii="Garamond" w:eastAsiaTheme="minorHAnsi" w:hAnsi="Garamond"/>
                <w:kern w:val="2"/>
                <w:sz w:val="20"/>
                <w:szCs w:val="24"/>
                <w:lang w:val="sq-AL"/>
                <w14:ligatures w14:val="standardContextual"/>
              </w:rPr>
              <w:t xml:space="preserve">lidhur me TVSH-në, detyrimet doganore, kapacitetet ndërkufitare apo detyrime të tjera të ngjashme lidhur me energjinë elektrike, e cila tregtohej në </w:t>
            </w:r>
            <w:r w:rsidR="00C141F9" w:rsidRPr="00C507C2">
              <w:rPr>
                <w:rFonts w:ascii="Garamond" w:eastAsiaTheme="minorHAnsi" w:hAnsi="Garamond"/>
                <w:kern w:val="2"/>
                <w:sz w:val="20"/>
                <w:szCs w:val="24"/>
                <w:lang w:val="sq-AL"/>
                <w14:ligatures w14:val="standardContextual"/>
              </w:rPr>
              <w:t xml:space="preserve">tregjet </w:t>
            </w:r>
            <w:r w:rsidRPr="00C507C2">
              <w:rPr>
                <w:rFonts w:ascii="Garamond" w:eastAsiaTheme="minorHAnsi" w:hAnsi="Garamond"/>
                <w:kern w:val="2"/>
                <w:sz w:val="20"/>
                <w:szCs w:val="24"/>
                <w:lang w:val="sq-AL"/>
                <w14:ligatures w14:val="standardContextual"/>
              </w:rPr>
              <w:t xml:space="preserve">e ALPEX-it, pasi këto kosto janë përgjegjësi e vetme e </w:t>
            </w:r>
            <w:r w:rsidR="00C141F9" w:rsidRPr="00C507C2">
              <w:rPr>
                <w:rFonts w:ascii="Garamond" w:eastAsiaTheme="minorHAnsi" w:hAnsi="Garamond"/>
                <w:kern w:val="2"/>
                <w:sz w:val="20"/>
                <w:szCs w:val="24"/>
                <w:lang w:val="sq-AL"/>
                <w14:ligatures w14:val="standardContextual"/>
              </w:rPr>
              <w:t xml:space="preserve">anëtarit </w:t>
            </w:r>
            <w:r w:rsidRPr="00C507C2">
              <w:rPr>
                <w:rFonts w:ascii="Garamond" w:eastAsiaTheme="minorHAnsi" w:hAnsi="Garamond"/>
                <w:kern w:val="2"/>
                <w:sz w:val="20"/>
                <w:szCs w:val="24"/>
                <w:lang w:val="sq-AL"/>
                <w14:ligatures w14:val="standardContextual"/>
              </w:rPr>
              <w:t>në fjalë.</w:t>
            </w:r>
          </w:p>
        </w:tc>
      </w:tr>
      <w:tr w:rsidR="000918F6" w:rsidRPr="00C507C2" w14:paraId="19EA6C45" w14:textId="77777777" w:rsidTr="000A5D84">
        <w:trPr>
          <w:cantSplit/>
          <w:trHeight w:val="20"/>
        </w:trPr>
        <w:tc>
          <w:tcPr>
            <w:tcW w:w="605" w:type="pct"/>
            <w:tcBorders>
              <w:bottom w:val="dotted" w:sz="4" w:space="0" w:color="auto"/>
            </w:tcBorders>
            <w:vAlign w:val="center"/>
          </w:tcPr>
          <w:p w14:paraId="173BD885" w14:textId="77777777" w:rsidR="000918F6" w:rsidRPr="00C507C2" w:rsidRDefault="000918F6" w:rsidP="000A5D84">
            <w:pPr>
              <w:jc w:val="both"/>
              <w:rPr>
                <w:rFonts w:ascii="Garamond" w:hAnsi="Garamond"/>
                <w:i/>
                <w:iCs/>
                <w:sz w:val="20"/>
              </w:rPr>
            </w:pPr>
            <w:r w:rsidRPr="00C507C2">
              <w:rPr>
                <w:rFonts w:ascii="Garamond" w:hAnsi="Garamond"/>
                <w:i/>
                <w:iCs/>
                <w:sz w:val="20"/>
              </w:rPr>
              <w:t>është</w:t>
            </w:r>
          </w:p>
        </w:tc>
        <w:tc>
          <w:tcPr>
            <w:tcW w:w="564" w:type="pct"/>
            <w:tcBorders>
              <w:bottom w:val="dotted" w:sz="4" w:space="0" w:color="auto"/>
            </w:tcBorders>
            <w:shd w:val="clear" w:color="auto" w:fill="auto"/>
            <w:vAlign w:val="center"/>
          </w:tcPr>
          <w:p w14:paraId="6DEE2E65" w14:textId="77777777" w:rsidR="000918F6" w:rsidRPr="00C507C2" w:rsidRDefault="000918F6" w:rsidP="000A5D84">
            <w:pPr>
              <w:jc w:val="both"/>
              <w:rPr>
                <w:rFonts w:ascii="Garamond" w:hAnsi="Garamond"/>
                <w:b/>
                <w:bCs/>
                <w:sz w:val="20"/>
              </w:rPr>
            </w:pPr>
          </w:p>
        </w:tc>
        <w:tc>
          <w:tcPr>
            <w:tcW w:w="3831" w:type="pct"/>
            <w:tcBorders>
              <w:bottom w:val="dotted" w:sz="4" w:space="0" w:color="auto"/>
            </w:tcBorders>
            <w:shd w:val="clear" w:color="auto" w:fill="auto"/>
            <w:vAlign w:val="center"/>
          </w:tcPr>
          <w:p w14:paraId="6576CEDA" w14:textId="77777777" w:rsidR="000918F6" w:rsidRPr="00C507C2" w:rsidRDefault="000918F6" w:rsidP="000A5D84">
            <w:pPr>
              <w:jc w:val="both"/>
              <w:rPr>
                <w:rFonts w:ascii="Garamond" w:hAnsi="Garamond"/>
                <w:sz w:val="20"/>
              </w:rPr>
            </w:pPr>
          </w:p>
        </w:tc>
      </w:tr>
      <w:tr w:rsidR="000918F6" w:rsidRPr="00C507C2" w14:paraId="456ABEEA" w14:textId="77777777" w:rsidTr="000A5D84">
        <w:trPr>
          <w:cantSplit/>
          <w:trHeight w:val="20"/>
        </w:trPr>
        <w:tc>
          <w:tcPr>
            <w:tcW w:w="605" w:type="pct"/>
            <w:tcBorders>
              <w:top w:val="dotted" w:sz="4" w:space="0" w:color="auto"/>
              <w:bottom w:val="dotted" w:sz="4" w:space="0" w:color="auto"/>
            </w:tcBorders>
            <w:vAlign w:val="center"/>
          </w:tcPr>
          <w:p w14:paraId="51485C32" w14:textId="77777777" w:rsidR="000918F6" w:rsidRPr="00C507C2" w:rsidRDefault="000918F6" w:rsidP="000A5D84">
            <w:pPr>
              <w:jc w:val="both"/>
              <w:rPr>
                <w:rFonts w:ascii="Garamond" w:hAnsi="Garamond"/>
                <w:i/>
                <w:iCs/>
                <w:sz w:val="20"/>
              </w:rPr>
            </w:pPr>
            <w:r w:rsidRPr="00C507C2">
              <w:rPr>
                <w:rFonts w:ascii="Garamond" w:hAnsi="Garamond"/>
                <w:i/>
                <w:iCs/>
                <w:sz w:val="20"/>
              </w:rPr>
              <w:t>bëhet</w:t>
            </w:r>
          </w:p>
        </w:tc>
        <w:tc>
          <w:tcPr>
            <w:tcW w:w="564" w:type="pct"/>
            <w:tcBorders>
              <w:top w:val="dotted" w:sz="4" w:space="0" w:color="auto"/>
              <w:bottom w:val="dotted" w:sz="4" w:space="0" w:color="auto"/>
            </w:tcBorders>
            <w:shd w:val="clear" w:color="auto" w:fill="auto"/>
            <w:vAlign w:val="center"/>
          </w:tcPr>
          <w:p w14:paraId="6005CECB" w14:textId="77777777" w:rsidR="000918F6" w:rsidRPr="00C507C2" w:rsidRDefault="000918F6" w:rsidP="000A5D84">
            <w:pPr>
              <w:jc w:val="both"/>
              <w:rPr>
                <w:rFonts w:ascii="Garamond" w:hAnsi="Garamond"/>
                <w:b/>
                <w:bCs/>
                <w:sz w:val="20"/>
              </w:rPr>
            </w:pPr>
            <w:r w:rsidRPr="00C507C2">
              <w:rPr>
                <w:rFonts w:ascii="Garamond" w:hAnsi="Garamond"/>
                <w:b/>
                <w:bCs/>
                <w:sz w:val="20"/>
              </w:rPr>
              <w:t>H.4.1.1 (b) (vii)</w:t>
            </w:r>
          </w:p>
        </w:tc>
        <w:tc>
          <w:tcPr>
            <w:tcW w:w="3831" w:type="pct"/>
            <w:tcBorders>
              <w:top w:val="dotted" w:sz="4" w:space="0" w:color="auto"/>
              <w:bottom w:val="dotted" w:sz="4" w:space="0" w:color="auto"/>
            </w:tcBorders>
            <w:shd w:val="clear" w:color="auto" w:fill="auto"/>
            <w:vAlign w:val="center"/>
          </w:tcPr>
          <w:p w14:paraId="59DB1969" w14:textId="1E5718E1" w:rsidR="000918F6" w:rsidRPr="00C507C2" w:rsidRDefault="000918F6" w:rsidP="000A5D84">
            <w:pPr>
              <w:pStyle w:val="CERLEVEL4"/>
              <w:spacing w:before="0" w:after="0"/>
              <w:rPr>
                <w:rFonts w:ascii="Garamond" w:hAnsi="Garamond"/>
                <w:sz w:val="20"/>
                <w:szCs w:val="24"/>
                <w:lang w:val="sq-AL"/>
              </w:rPr>
            </w:pPr>
            <w:r w:rsidRPr="00C507C2">
              <w:rPr>
                <w:rFonts w:ascii="Garamond" w:eastAsiaTheme="minorHAnsi" w:hAnsi="Garamond"/>
                <w:kern w:val="2"/>
                <w:sz w:val="20"/>
                <w:szCs w:val="24"/>
                <w:lang w:val="sq-AL"/>
                <w14:ligatures w14:val="standardContextual"/>
              </w:rPr>
              <w:t>çdo të dhënë që ALPEX</w:t>
            </w:r>
            <w:r w:rsidR="00C141F9">
              <w:rPr>
                <w:rFonts w:ascii="Garamond" w:eastAsiaTheme="minorHAnsi" w:hAnsi="Garamond"/>
                <w:kern w:val="2"/>
                <w:sz w:val="20"/>
                <w:szCs w:val="24"/>
                <w:lang w:val="sq-AL"/>
                <w14:ligatures w14:val="standardContextual"/>
              </w:rPr>
              <w:t>-i</w:t>
            </w:r>
            <w:r w:rsidRPr="00C507C2">
              <w:rPr>
                <w:rFonts w:ascii="Garamond" w:eastAsiaTheme="minorHAnsi" w:hAnsi="Garamond"/>
                <w:kern w:val="2"/>
                <w:sz w:val="20"/>
                <w:szCs w:val="24"/>
                <w:lang w:val="sq-AL"/>
                <w14:ligatures w14:val="standardContextual"/>
              </w:rPr>
              <w:t xml:space="preserve"> mund të përpunojë në të ardhmen.</w:t>
            </w:r>
          </w:p>
        </w:tc>
      </w:tr>
      <w:tr w:rsidR="000918F6" w:rsidRPr="00C507C2" w14:paraId="31D6C876" w14:textId="77777777" w:rsidTr="000A5D84">
        <w:trPr>
          <w:cantSplit/>
          <w:trHeight w:val="20"/>
        </w:trPr>
        <w:tc>
          <w:tcPr>
            <w:tcW w:w="605" w:type="pct"/>
            <w:tcBorders>
              <w:top w:val="dotted" w:sz="4" w:space="0" w:color="auto"/>
            </w:tcBorders>
            <w:vAlign w:val="center"/>
          </w:tcPr>
          <w:p w14:paraId="2B2AF4D2" w14:textId="77777777" w:rsidR="000918F6" w:rsidRPr="00C507C2" w:rsidRDefault="000918F6" w:rsidP="000A5D84">
            <w:pPr>
              <w:jc w:val="both"/>
              <w:rPr>
                <w:rFonts w:ascii="Garamond" w:hAnsi="Garamond"/>
                <w:i/>
                <w:iCs/>
                <w:sz w:val="20"/>
              </w:rPr>
            </w:pPr>
          </w:p>
        </w:tc>
        <w:tc>
          <w:tcPr>
            <w:tcW w:w="4395" w:type="pct"/>
            <w:gridSpan w:val="2"/>
            <w:tcBorders>
              <w:top w:val="dotted" w:sz="4" w:space="0" w:color="auto"/>
            </w:tcBorders>
            <w:shd w:val="clear" w:color="auto" w:fill="auto"/>
            <w:vAlign w:val="center"/>
          </w:tcPr>
          <w:p w14:paraId="29FEDFA7" w14:textId="77777777" w:rsidR="000918F6" w:rsidRPr="00C507C2" w:rsidRDefault="000918F6" w:rsidP="000A5D84">
            <w:pPr>
              <w:jc w:val="both"/>
              <w:rPr>
                <w:rFonts w:ascii="Garamond" w:hAnsi="Garamond"/>
                <w:b/>
                <w:bCs/>
                <w:i/>
                <w:iCs/>
                <w:sz w:val="20"/>
              </w:rPr>
            </w:pPr>
            <w:r w:rsidRPr="00C507C2">
              <w:rPr>
                <w:rFonts w:ascii="Garamond" w:hAnsi="Garamond"/>
                <w:b/>
                <w:bCs/>
                <w:i/>
                <w:iCs/>
                <w:sz w:val="20"/>
              </w:rPr>
              <w:t xml:space="preserve">Shtohet </w:t>
            </w:r>
          </w:p>
        </w:tc>
      </w:tr>
      <w:tr w:rsidR="000918F6" w:rsidRPr="00C507C2" w14:paraId="4EBDA59F" w14:textId="77777777" w:rsidTr="000A5D84">
        <w:trPr>
          <w:cantSplit/>
          <w:trHeight w:val="20"/>
        </w:trPr>
        <w:tc>
          <w:tcPr>
            <w:tcW w:w="605" w:type="pct"/>
            <w:tcBorders>
              <w:bottom w:val="dotted" w:sz="4" w:space="0" w:color="auto"/>
            </w:tcBorders>
            <w:vAlign w:val="center"/>
          </w:tcPr>
          <w:p w14:paraId="17D51296" w14:textId="77777777" w:rsidR="000918F6" w:rsidRPr="00C507C2" w:rsidRDefault="000918F6" w:rsidP="000A5D84">
            <w:pPr>
              <w:jc w:val="both"/>
              <w:rPr>
                <w:rFonts w:ascii="Garamond" w:hAnsi="Garamond"/>
                <w:i/>
                <w:iCs/>
                <w:sz w:val="20"/>
              </w:rPr>
            </w:pPr>
            <w:r w:rsidRPr="00C507C2">
              <w:rPr>
                <w:rFonts w:ascii="Garamond" w:hAnsi="Garamond"/>
                <w:i/>
                <w:iCs/>
                <w:sz w:val="20"/>
              </w:rPr>
              <w:t>është</w:t>
            </w:r>
          </w:p>
        </w:tc>
        <w:tc>
          <w:tcPr>
            <w:tcW w:w="564" w:type="pct"/>
            <w:tcBorders>
              <w:bottom w:val="dotted" w:sz="4" w:space="0" w:color="auto"/>
            </w:tcBorders>
            <w:shd w:val="clear" w:color="auto" w:fill="auto"/>
            <w:vAlign w:val="center"/>
          </w:tcPr>
          <w:p w14:paraId="6436D56A" w14:textId="77777777" w:rsidR="000918F6" w:rsidRPr="00C507C2" w:rsidRDefault="000918F6" w:rsidP="000A5D84">
            <w:pPr>
              <w:jc w:val="both"/>
              <w:rPr>
                <w:rFonts w:ascii="Garamond" w:hAnsi="Garamond"/>
                <w:b/>
                <w:bCs/>
                <w:sz w:val="20"/>
              </w:rPr>
            </w:pPr>
          </w:p>
        </w:tc>
        <w:tc>
          <w:tcPr>
            <w:tcW w:w="3831" w:type="pct"/>
            <w:tcBorders>
              <w:bottom w:val="dotted" w:sz="4" w:space="0" w:color="auto"/>
            </w:tcBorders>
            <w:shd w:val="clear" w:color="auto" w:fill="auto"/>
            <w:vAlign w:val="center"/>
          </w:tcPr>
          <w:p w14:paraId="26A623F1" w14:textId="77777777" w:rsidR="000918F6" w:rsidRPr="00C507C2" w:rsidRDefault="000918F6" w:rsidP="000A5D84">
            <w:pPr>
              <w:jc w:val="both"/>
              <w:rPr>
                <w:rFonts w:ascii="Garamond" w:hAnsi="Garamond"/>
                <w:sz w:val="20"/>
              </w:rPr>
            </w:pPr>
          </w:p>
        </w:tc>
      </w:tr>
      <w:tr w:rsidR="000918F6" w:rsidRPr="00C507C2" w14:paraId="11577C2B" w14:textId="77777777" w:rsidTr="000A5D84">
        <w:trPr>
          <w:cantSplit/>
          <w:trHeight w:val="20"/>
        </w:trPr>
        <w:tc>
          <w:tcPr>
            <w:tcW w:w="605" w:type="pct"/>
            <w:tcBorders>
              <w:top w:val="dotted" w:sz="4" w:space="0" w:color="auto"/>
              <w:bottom w:val="dotted" w:sz="4" w:space="0" w:color="auto"/>
            </w:tcBorders>
            <w:vAlign w:val="center"/>
          </w:tcPr>
          <w:p w14:paraId="5C87B321" w14:textId="77777777" w:rsidR="000918F6" w:rsidRPr="00C507C2" w:rsidRDefault="000918F6" w:rsidP="000A5D84">
            <w:pPr>
              <w:jc w:val="both"/>
              <w:rPr>
                <w:rFonts w:ascii="Garamond" w:hAnsi="Garamond"/>
                <w:i/>
                <w:iCs/>
                <w:sz w:val="20"/>
              </w:rPr>
            </w:pPr>
            <w:r w:rsidRPr="00C507C2">
              <w:rPr>
                <w:rFonts w:ascii="Garamond" w:hAnsi="Garamond"/>
                <w:i/>
                <w:iCs/>
                <w:sz w:val="20"/>
              </w:rPr>
              <w:t>bëhet</w:t>
            </w:r>
          </w:p>
        </w:tc>
        <w:tc>
          <w:tcPr>
            <w:tcW w:w="564" w:type="pct"/>
            <w:tcBorders>
              <w:top w:val="dotted" w:sz="4" w:space="0" w:color="auto"/>
              <w:bottom w:val="dotted" w:sz="4" w:space="0" w:color="auto"/>
            </w:tcBorders>
            <w:shd w:val="clear" w:color="auto" w:fill="auto"/>
            <w:vAlign w:val="center"/>
          </w:tcPr>
          <w:p w14:paraId="5CEFE82E" w14:textId="77777777" w:rsidR="000918F6" w:rsidRPr="00C507C2" w:rsidRDefault="000918F6" w:rsidP="000A5D84">
            <w:pPr>
              <w:jc w:val="both"/>
              <w:rPr>
                <w:rFonts w:ascii="Garamond" w:hAnsi="Garamond"/>
                <w:sz w:val="20"/>
              </w:rPr>
            </w:pPr>
            <w:r w:rsidRPr="00C507C2">
              <w:rPr>
                <w:rFonts w:ascii="Garamond" w:hAnsi="Garamond"/>
                <w:b/>
                <w:bCs/>
                <w:sz w:val="20"/>
              </w:rPr>
              <w:t>H.4.1.1 (c)</w:t>
            </w:r>
          </w:p>
        </w:tc>
        <w:tc>
          <w:tcPr>
            <w:tcW w:w="3831" w:type="pct"/>
            <w:tcBorders>
              <w:top w:val="dotted" w:sz="4" w:space="0" w:color="auto"/>
              <w:bottom w:val="dotted" w:sz="4" w:space="0" w:color="auto"/>
            </w:tcBorders>
            <w:shd w:val="clear" w:color="auto" w:fill="auto"/>
            <w:vAlign w:val="center"/>
          </w:tcPr>
          <w:p w14:paraId="7AAB1BD4" w14:textId="6F04A35E" w:rsidR="000918F6" w:rsidRPr="00C507C2" w:rsidRDefault="000918F6" w:rsidP="000A5D84">
            <w:pPr>
              <w:pStyle w:val="CERLEVEL4"/>
              <w:spacing w:before="0" w:after="0"/>
              <w:rPr>
                <w:rFonts w:ascii="Garamond" w:eastAsiaTheme="minorHAnsi" w:hAnsi="Garamond"/>
                <w:kern w:val="2"/>
                <w:sz w:val="20"/>
                <w:szCs w:val="24"/>
                <w:lang w:val="sq-AL"/>
                <w14:ligatures w14:val="standardContextual"/>
              </w:rPr>
            </w:pPr>
            <w:r w:rsidRPr="00C507C2">
              <w:rPr>
                <w:rFonts w:ascii="Garamond" w:eastAsiaTheme="minorHAnsi" w:hAnsi="Garamond"/>
                <w:kern w:val="2"/>
                <w:sz w:val="20"/>
                <w:szCs w:val="24"/>
                <w:lang w:val="sq-AL"/>
                <w14:ligatures w14:val="standardContextual"/>
              </w:rPr>
              <w:t>Të dhënat e tjera që lidhen me paragrafët H.4.1.1 (a)</w:t>
            </w:r>
            <w:r w:rsidR="002B1A03">
              <w:rPr>
                <w:rFonts w:ascii="Garamond" w:eastAsiaTheme="minorHAnsi" w:hAnsi="Garamond"/>
                <w:kern w:val="2"/>
                <w:sz w:val="20"/>
                <w:szCs w:val="24"/>
                <w:lang w:val="sq-AL"/>
                <w14:ligatures w14:val="standardContextual"/>
              </w:rPr>
              <w:t xml:space="preserve"> </w:t>
            </w:r>
            <w:r w:rsidRPr="00C507C2">
              <w:rPr>
                <w:rFonts w:ascii="Garamond" w:eastAsiaTheme="minorHAnsi" w:hAnsi="Garamond"/>
                <w:kern w:val="2"/>
                <w:sz w:val="20"/>
                <w:szCs w:val="24"/>
                <w:lang w:val="sq-AL"/>
                <w14:ligatures w14:val="standardContextual"/>
              </w:rPr>
              <w:t xml:space="preserve">ose H.4.1.1 (b) siç mund të jenë të parashikuara në </w:t>
            </w:r>
            <w:r w:rsidR="00C141F9" w:rsidRPr="00C507C2">
              <w:rPr>
                <w:rFonts w:ascii="Garamond" w:eastAsiaTheme="minorHAnsi" w:hAnsi="Garamond"/>
                <w:kern w:val="2"/>
                <w:sz w:val="20"/>
                <w:szCs w:val="24"/>
                <w:lang w:val="sq-AL"/>
                <w14:ligatures w14:val="standardContextual"/>
              </w:rPr>
              <w:t>procedurat</w:t>
            </w:r>
            <w:r w:rsidRPr="00C507C2">
              <w:rPr>
                <w:rFonts w:ascii="Garamond" w:eastAsiaTheme="minorHAnsi" w:hAnsi="Garamond"/>
                <w:kern w:val="2"/>
                <w:sz w:val="20"/>
                <w:szCs w:val="24"/>
                <w:lang w:val="sq-AL"/>
                <w14:ligatures w14:val="standardContextual"/>
              </w:rPr>
              <w:t>.</w:t>
            </w:r>
          </w:p>
        </w:tc>
      </w:tr>
      <w:tr w:rsidR="000918F6" w:rsidRPr="00C507C2" w14:paraId="1CB32364" w14:textId="77777777" w:rsidTr="000A5D84">
        <w:trPr>
          <w:cantSplit/>
          <w:trHeight w:val="20"/>
        </w:trPr>
        <w:tc>
          <w:tcPr>
            <w:tcW w:w="605" w:type="pct"/>
            <w:tcBorders>
              <w:top w:val="dotted" w:sz="4" w:space="0" w:color="auto"/>
            </w:tcBorders>
            <w:vAlign w:val="center"/>
          </w:tcPr>
          <w:p w14:paraId="644343AD" w14:textId="77777777" w:rsidR="000918F6" w:rsidRPr="00C507C2" w:rsidRDefault="000918F6" w:rsidP="000A5D84">
            <w:pPr>
              <w:jc w:val="both"/>
              <w:rPr>
                <w:rFonts w:ascii="Garamond" w:hAnsi="Garamond"/>
                <w:i/>
                <w:iCs/>
                <w:sz w:val="20"/>
              </w:rPr>
            </w:pPr>
          </w:p>
        </w:tc>
        <w:tc>
          <w:tcPr>
            <w:tcW w:w="4395" w:type="pct"/>
            <w:gridSpan w:val="2"/>
            <w:tcBorders>
              <w:top w:val="dotted" w:sz="4" w:space="0" w:color="auto"/>
            </w:tcBorders>
            <w:shd w:val="clear" w:color="auto" w:fill="auto"/>
            <w:vAlign w:val="center"/>
          </w:tcPr>
          <w:p w14:paraId="03883DAF" w14:textId="77777777" w:rsidR="000918F6" w:rsidRPr="00C507C2" w:rsidRDefault="000918F6" w:rsidP="000A5D84">
            <w:pPr>
              <w:jc w:val="both"/>
              <w:rPr>
                <w:rFonts w:ascii="Garamond" w:hAnsi="Garamond"/>
                <w:i/>
                <w:iCs/>
                <w:sz w:val="20"/>
              </w:rPr>
            </w:pPr>
            <w:r w:rsidRPr="00C507C2">
              <w:rPr>
                <w:rFonts w:ascii="Garamond" w:hAnsi="Garamond"/>
                <w:b/>
                <w:bCs/>
                <w:i/>
                <w:iCs/>
                <w:sz w:val="20"/>
              </w:rPr>
              <w:t>Shtohet</w:t>
            </w:r>
          </w:p>
        </w:tc>
      </w:tr>
      <w:tr w:rsidR="000918F6" w:rsidRPr="00C507C2" w14:paraId="385E4A25" w14:textId="77777777" w:rsidTr="000A5D84">
        <w:trPr>
          <w:cantSplit/>
          <w:trHeight w:val="20"/>
        </w:trPr>
        <w:tc>
          <w:tcPr>
            <w:tcW w:w="605" w:type="pct"/>
            <w:tcBorders>
              <w:bottom w:val="dotted" w:sz="4" w:space="0" w:color="auto"/>
            </w:tcBorders>
            <w:vAlign w:val="center"/>
          </w:tcPr>
          <w:p w14:paraId="1F616B60" w14:textId="77777777" w:rsidR="000918F6" w:rsidRPr="00C507C2" w:rsidRDefault="000918F6" w:rsidP="000A5D84">
            <w:pPr>
              <w:jc w:val="both"/>
              <w:rPr>
                <w:rFonts w:ascii="Garamond" w:hAnsi="Garamond"/>
                <w:i/>
                <w:iCs/>
                <w:sz w:val="20"/>
              </w:rPr>
            </w:pPr>
            <w:r w:rsidRPr="00C507C2">
              <w:rPr>
                <w:rFonts w:ascii="Garamond" w:hAnsi="Garamond"/>
                <w:i/>
                <w:iCs/>
                <w:sz w:val="20"/>
              </w:rPr>
              <w:t>është</w:t>
            </w:r>
          </w:p>
        </w:tc>
        <w:tc>
          <w:tcPr>
            <w:tcW w:w="564" w:type="pct"/>
            <w:vMerge w:val="restart"/>
            <w:shd w:val="clear" w:color="auto" w:fill="auto"/>
            <w:vAlign w:val="center"/>
          </w:tcPr>
          <w:p w14:paraId="7761169E" w14:textId="77777777" w:rsidR="000918F6" w:rsidRPr="00C507C2" w:rsidRDefault="000918F6" w:rsidP="000A5D84">
            <w:pPr>
              <w:jc w:val="both"/>
              <w:rPr>
                <w:rFonts w:ascii="Garamond" w:hAnsi="Garamond"/>
                <w:b/>
                <w:bCs/>
                <w:sz w:val="20"/>
              </w:rPr>
            </w:pPr>
            <w:r w:rsidRPr="00C507C2">
              <w:rPr>
                <w:rFonts w:ascii="Garamond" w:hAnsi="Garamond"/>
                <w:b/>
                <w:bCs/>
                <w:sz w:val="20"/>
              </w:rPr>
              <w:t>H.4.2.4 (a)</w:t>
            </w:r>
          </w:p>
        </w:tc>
        <w:tc>
          <w:tcPr>
            <w:tcW w:w="3831" w:type="pct"/>
            <w:tcBorders>
              <w:bottom w:val="dotted" w:sz="4" w:space="0" w:color="auto"/>
            </w:tcBorders>
            <w:shd w:val="clear" w:color="auto" w:fill="auto"/>
            <w:vAlign w:val="center"/>
          </w:tcPr>
          <w:p w14:paraId="62AD95F2" w14:textId="61CAD73B" w:rsidR="000918F6" w:rsidRPr="00C507C2" w:rsidRDefault="000918F6" w:rsidP="000A5D84">
            <w:pPr>
              <w:pStyle w:val="CERLEVEL4"/>
              <w:spacing w:before="0" w:after="0"/>
              <w:rPr>
                <w:rFonts w:ascii="Garamond" w:eastAsiaTheme="minorHAnsi" w:hAnsi="Garamond"/>
                <w:kern w:val="2"/>
                <w:sz w:val="20"/>
                <w:szCs w:val="24"/>
                <w:lang w:val="sq-AL"/>
                <w14:ligatures w14:val="standardContextual"/>
              </w:rPr>
            </w:pPr>
            <w:r w:rsidRPr="00C507C2">
              <w:rPr>
                <w:rFonts w:ascii="Garamond" w:eastAsiaTheme="minorHAnsi" w:hAnsi="Garamond"/>
                <w:kern w:val="2"/>
                <w:sz w:val="20"/>
                <w:szCs w:val="24"/>
                <w:lang w:val="sq-AL"/>
                <w14:ligatures w14:val="standardContextual"/>
              </w:rPr>
              <w:t xml:space="preserve">ALPEX-i zotëron të dhënat e paragrafit H.4.2.1, me përjashtim të të </w:t>
            </w:r>
            <w:r w:rsidR="00C141F9" w:rsidRPr="00C507C2">
              <w:rPr>
                <w:rFonts w:ascii="Garamond" w:eastAsiaTheme="minorHAnsi" w:hAnsi="Garamond"/>
                <w:kern w:val="2"/>
                <w:sz w:val="20"/>
                <w:szCs w:val="24"/>
                <w:lang w:val="sq-AL"/>
                <w14:ligatures w14:val="standardContextual"/>
              </w:rPr>
              <w:t>dhënave të pjesëmarrjes (pa</w:t>
            </w:r>
            <w:r w:rsidRPr="00C507C2">
              <w:rPr>
                <w:rFonts w:ascii="Garamond" w:eastAsiaTheme="minorHAnsi" w:hAnsi="Garamond"/>
                <w:kern w:val="2"/>
                <w:sz w:val="20"/>
                <w:szCs w:val="24"/>
                <w:lang w:val="sq-AL"/>
                <w14:ligatures w14:val="standardContextual"/>
              </w:rPr>
              <w:t xml:space="preserve">ragrafi H.4.2.1 (a)) dhe të </w:t>
            </w:r>
            <w:r w:rsidR="00C141F9" w:rsidRPr="00C507C2">
              <w:rPr>
                <w:rFonts w:ascii="Garamond" w:eastAsiaTheme="minorHAnsi" w:hAnsi="Garamond"/>
                <w:kern w:val="2"/>
                <w:sz w:val="20"/>
                <w:szCs w:val="24"/>
                <w:lang w:val="sq-AL"/>
                <w14:ligatures w14:val="standardContextual"/>
              </w:rPr>
              <w:t xml:space="preserve">urdhërporosive </w:t>
            </w:r>
            <w:r w:rsidRPr="00C507C2">
              <w:rPr>
                <w:rFonts w:ascii="Garamond" w:eastAsiaTheme="minorHAnsi" w:hAnsi="Garamond"/>
                <w:kern w:val="2"/>
                <w:sz w:val="20"/>
                <w:szCs w:val="24"/>
                <w:lang w:val="sq-AL"/>
                <w14:ligatures w14:val="standardContextual"/>
              </w:rPr>
              <w:t xml:space="preserve">të dërguara në ETSS (paragrafi H.4.2.1 (b),i)), pronësia e të cilëve </w:t>
            </w:r>
            <w:r w:rsidR="00C141F9">
              <w:rPr>
                <w:rFonts w:ascii="Garamond" w:eastAsiaTheme="minorHAnsi" w:hAnsi="Garamond"/>
                <w:kern w:val="2"/>
                <w:sz w:val="20"/>
                <w:szCs w:val="24"/>
                <w:lang w:val="sq-AL"/>
                <w14:ligatures w14:val="standardContextual"/>
              </w:rPr>
              <w:t>u</w:t>
            </w:r>
            <w:r w:rsidRPr="00C507C2">
              <w:rPr>
                <w:rFonts w:ascii="Garamond" w:eastAsiaTheme="minorHAnsi" w:hAnsi="Garamond"/>
                <w:kern w:val="2"/>
                <w:sz w:val="20"/>
                <w:szCs w:val="24"/>
                <w:lang w:val="sq-AL"/>
                <w14:ligatures w14:val="standardContextual"/>
              </w:rPr>
              <w:t xml:space="preserve"> përket </w:t>
            </w:r>
            <w:r w:rsidR="00C141F9" w:rsidRPr="00C507C2">
              <w:rPr>
                <w:rFonts w:ascii="Garamond" w:eastAsiaTheme="minorHAnsi" w:hAnsi="Garamond"/>
                <w:kern w:val="2"/>
                <w:sz w:val="20"/>
                <w:szCs w:val="24"/>
                <w:lang w:val="sq-AL"/>
                <w14:ligatures w14:val="standardContextual"/>
              </w:rPr>
              <w:t xml:space="preserve">anëtarëve </w:t>
            </w:r>
            <w:r w:rsidRPr="00C507C2">
              <w:rPr>
                <w:rFonts w:ascii="Garamond" w:eastAsiaTheme="minorHAnsi" w:hAnsi="Garamond"/>
                <w:kern w:val="2"/>
                <w:sz w:val="20"/>
                <w:szCs w:val="24"/>
                <w:lang w:val="sq-AL"/>
                <w14:ligatures w14:val="standardContextual"/>
              </w:rPr>
              <w:t>të Bursës.</w:t>
            </w:r>
          </w:p>
        </w:tc>
      </w:tr>
      <w:tr w:rsidR="000918F6" w:rsidRPr="00C507C2" w14:paraId="50A5115A" w14:textId="77777777" w:rsidTr="000A5D84">
        <w:trPr>
          <w:cantSplit/>
          <w:trHeight w:val="20"/>
        </w:trPr>
        <w:tc>
          <w:tcPr>
            <w:tcW w:w="605" w:type="pct"/>
            <w:tcBorders>
              <w:top w:val="dotted" w:sz="4" w:space="0" w:color="auto"/>
              <w:bottom w:val="dotted" w:sz="4" w:space="0" w:color="auto"/>
            </w:tcBorders>
            <w:vAlign w:val="center"/>
          </w:tcPr>
          <w:p w14:paraId="144F3021" w14:textId="77777777" w:rsidR="000918F6" w:rsidRPr="00C507C2" w:rsidRDefault="000918F6" w:rsidP="000A5D84">
            <w:pPr>
              <w:jc w:val="both"/>
              <w:rPr>
                <w:rFonts w:ascii="Garamond" w:hAnsi="Garamond"/>
                <w:i/>
                <w:iCs/>
                <w:sz w:val="20"/>
              </w:rPr>
            </w:pPr>
            <w:r w:rsidRPr="00C507C2">
              <w:rPr>
                <w:rFonts w:ascii="Garamond" w:hAnsi="Garamond"/>
                <w:i/>
                <w:iCs/>
                <w:sz w:val="20"/>
              </w:rPr>
              <w:t>bëhet</w:t>
            </w:r>
          </w:p>
        </w:tc>
        <w:tc>
          <w:tcPr>
            <w:tcW w:w="564" w:type="pct"/>
            <w:vMerge/>
            <w:tcBorders>
              <w:bottom w:val="dotted" w:sz="4" w:space="0" w:color="auto"/>
            </w:tcBorders>
            <w:shd w:val="clear" w:color="auto" w:fill="auto"/>
            <w:vAlign w:val="center"/>
          </w:tcPr>
          <w:p w14:paraId="3CF62ECA" w14:textId="77777777" w:rsidR="000918F6" w:rsidRPr="00C507C2" w:rsidRDefault="000918F6" w:rsidP="000A5D84">
            <w:pPr>
              <w:jc w:val="both"/>
              <w:rPr>
                <w:rFonts w:ascii="Garamond" w:hAnsi="Garamond"/>
                <w:sz w:val="20"/>
              </w:rPr>
            </w:pPr>
          </w:p>
        </w:tc>
        <w:tc>
          <w:tcPr>
            <w:tcW w:w="3831" w:type="pct"/>
            <w:tcBorders>
              <w:top w:val="dotted" w:sz="4" w:space="0" w:color="auto"/>
              <w:bottom w:val="dotted" w:sz="4" w:space="0" w:color="auto"/>
            </w:tcBorders>
            <w:shd w:val="clear" w:color="auto" w:fill="auto"/>
            <w:vAlign w:val="center"/>
          </w:tcPr>
          <w:p w14:paraId="4B6DDC31" w14:textId="3DAFE4ED" w:rsidR="000918F6" w:rsidRPr="00C507C2" w:rsidRDefault="000918F6" w:rsidP="000A5D84">
            <w:pPr>
              <w:pStyle w:val="CERLEVEL4"/>
              <w:spacing w:before="0" w:after="0"/>
              <w:rPr>
                <w:rFonts w:ascii="Garamond" w:hAnsi="Garamond"/>
                <w:sz w:val="20"/>
                <w:szCs w:val="24"/>
                <w:lang w:val="sq-AL"/>
              </w:rPr>
            </w:pPr>
            <w:r w:rsidRPr="00C507C2">
              <w:rPr>
                <w:rFonts w:ascii="Garamond" w:eastAsiaTheme="minorHAnsi" w:hAnsi="Garamond"/>
                <w:kern w:val="2"/>
                <w:sz w:val="20"/>
                <w:szCs w:val="24"/>
                <w:lang w:val="sq-AL"/>
                <w14:ligatures w14:val="standardContextual"/>
              </w:rPr>
              <w:t xml:space="preserve">ALPEX-i zotëron të dhënat e paragrafit H.4.1.1, me përjashtim të të </w:t>
            </w:r>
            <w:r w:rsidR="00E14AA8">
              <w:rPr>
                <w:rFonts w:ascii="Garamond" w:eastAsiaTheme="minorHAnsi" w:hAnsi="Garamond"/>
                <w:kern w:val="2"/>
                <w:sz w:val="20"/>
                <w:szCs w:val="24"/>
                <w:lang w:val="sq-AL"/>
                <w14:ligatures w14:val="standardContextual"/>
              </w:rPr>
              <w:t>d</w:t>
            </w:r>
            <w:r w:rsidRPr="00C507C2">
              <w:rPr>
                <w:rFonts w:ascii="Garamond" w:eastAsiaTheme="minorHAnsi" w:hAnsi="Garamond"/>
                <w:kern w:val="2"/>
                <w:sz w:val="20"/>
                <w:szCs w:val="24"/>
                <w:lang w:val="sq-AL"/>
                <w14:ligatures w14:val="standardContextual"/>
              </w:rPr>
              <w:t xml:space="preserve">hënave të </w:t>
            </w:r>
            <w:r w:rsidR="00E14AA8">
              <w:rPr>
                <w:rFonts w:ascii="Garamond" w:eastAsiaTheme="minorHAnsi" w:hAnsi="Garamond"/>
                <w:kern w:val="2"/>
                <w:sz w:val="20"/>
                <w:szCs w:val="24"/>
                <w:lang w:val="sq-AL"/>
                <w14:ligatures w14:val="standardContextual"/>
              </w:rPr>
              <w:t>p</w:t>
            </w:r>
            <w:r w:rsidRPr="00C507C2">
              <w:rPr>
                <w:rFonts w:ascii="Garamond" w:eastAsiaTheme="minorHAnsi" w:hAnsi="Garamond"/>
                <w:kern w:val="2"/>
                <w:sz w:val="20"/>
                <w:szCs w:val="24"/>
                <w:lang w:val="sq-AL"/>
                <w14:ligatures w14:val="standardContextual"/>
              </w:rPr>
              <w:t xml:space="preserve">jesëmarrjes (paragrafi H.4.1.1 (a)) dhe të </w:t>
            </w:r>
            <w:r w:rsidR="00E14AA8">
              <w:rPr>
                <w:rFonts w:ascii="Garamond" w:eastAsiaTheme="minorHAnsi" w:hAnsi="Garamond"/>
                <w:kern w:val="2"/>
                <w:sz w:val="20"/>
                <w:szCs w:val="24"/>
                <w:lang w:val="sq-AL"/>
                <w14:ligatures w14:val="standardContextual"/>
              </w:rPr>
              <w:t>u</w:t>
            </w:r>
            <w:r w:rsidRPr="00C507C2">
              <w:rPr>
                <w:rFonts w:ascii="Garamond" w:eastAsiaTheme="minorHAnsi" w:hAnsi="Garamond"/>
                <w:kern w:val="2"/>
                <w:sz w:val="20"/>
                <w:szCs w:val="24"/>
                <w:lang w:val="sq-AL"/>
                <w14:ligatures w14:val="standardContextual"/>
              </w:rPr>
              <w:t xml:space="preserve">rdhërporosive të dërguara në ETSS (nën paragrafi (H.4.1.1 (b) (i)), pronësia e të cilëve </w:t>
            </w:r>
            <w:r w:rsidR="003E510A">
              <w:rPr>
                <w:rFonts w:ascii="Garamond" w:eastAsiaTheme="minorHAnsi" w:hAnsi="Garamond"/>
                <w:kern w:val="2"/>
                <w:sz w:val="20"/>
                <w:szCs w:val="24"/>
                <w:lang w:val="sq-AL"/>
                <w14:ligatures w14:val="standardContextual"/>
              </w:rPr>
              <w:t>u</w:t>
            </w:r>
            <w:r w:rsidRPr="00C507C2">
              <w:rPr>
                <w:rFonts w:ascii="Garamond" w:eastAsiaTheme="minorHAnsi" w:hAnsi="Garamond"/>
                <w:kern w:val="2"/>
                <w:sz w:val="20"/>
                <w:szCs w:val="24"/>
                <w:lang w:val="sq-AL"/>
                <w14:ligatures w14:val="standardContextual"/>
              </w:rPr>
              <w:t xml:space="preserve"> përket </w:t>
            </w:r>
            <w:r w:rsidR="003E510A">
              <w:rPr>
                <w:rFonts w:ascii="Garamond" w:eastAsiaTheme="minorHAnsi" w:hAnsi="Garamond"/>
                <w:kern w:val="2"/>
                <w:sz w:val="20"/>
                <w:szCs w:val="24"/>
                <w:lang w:val="sq-AL"/>
                <w14:ligatures w14:val="standardContextual"/>
              </w:rPr>
              <w:t>a</w:t>
            </w:r>
            <w:r w:rsidRPr="00C507C2">
              <w:rPr>
                <w:rFonts w:ascii="Garamond" w:eastAsiaTheme="minorHAnsi" w:hAnsi="Garamond"/>
                <w:kern w:val="2"/>
                <w:sz w:val="20"/>
                <w:szCs w:val="24"/>
                <w:lang w:val="sq-AL"/>
                <w14:ligatures w14:val="standardContextual"/>
              </w:rPr>
              <w:t>nëtarëve të Bursës.</w:t>
            </w:r>
          </w:p>
        </w:tc>
      </w:tr>
      <w:tr w:rsidR="000918F6" w:rsidRPr="00C507C2" w14:paraId="0D848514" w14:textId="77777777" w:rsidTr="000A5D84">
        <w:trPr>
          <w:cantSplit/>
          <w:trHeight w:val="20"/>
        </w:trPr>
        <w:tc>
          <w:tcPr>
            <w:tcW w:w="605" w:type="pct"/>
            <w:vAlign w:val="center"/>
          </w:tcPr>
          <w:p w14:paraId="67978375" w14:textId="77777777" w:rsidR="000918F6" w:rsidRPr="00C507C2" w:rsidRDefault="000918F6" w:rsidP="000A5D84">
            <w:pPr>
              <w:jc w:val="both"/>
              <w:rPr>
                <w:rFonts w:ascii="Garamond" w:hAnsi="Garamond"/>
                <w:i/>
                <w:iCs/>
                <w:sz w:val="20"/>
              </w:rPr>
            </w:pPr>
            <w:r w:rsidRPr="00C507C2">
              <w:rPr>
                <w:rFonts w:ascii="Garamond" w:hAnsi="Garamond"/>
                <w:i/>
                <w:iCs/>
                <w:sz w:val="20"/>
              </w:rPr>
              <w:t>është</w:t>
            </w:r>
          </w:p>
        </w:tc>
        <w:tc>
          <w:tcPr>
            <w:tcW w:w="564" w:type="pct"/>
            <w:shd w:val="clear" w:color="auto" w:fill="auto"/>
            <w:vAlign w:val="center"/>
          </w:tcPr>
          <w:p w14:paraId="3A9B1092" w14:textId="77777777" w:rsidR="000918F6" w:rsidRPr="00C507C2" w:rsidRDefault="000918F6" w:rsidP="000A5D84">
            <w:pPr>
              <w:jc w:val="both"/>
              <w:rPr>
                <w:rFonts w:ascii="Garamond" w:hAnsi="Garamond"/>
                <w:b/>
                <w:bCs/>
                <w:sz w:val="20"/>
              </w:rPr>
            </w:pPr>
            <w:r w:rsidRPr="00C507C2">
              <w:rPr>
                <w:rFonts w:ascii="Garamond" w:hAnsi="Garamond"/>
                <w:b/>
                <w:bCs/>
                <w:sz w:val="20"/>
              </w:rPr>
              <w:t>H.4.2.4 (b)</w:t>
            </w:r>
          </w:p>
        </w:tc>
        <w:tc>
          <w:tcPr>
            <w:tcW w:w="3831" w:type="pct"/>
            <w:tcBorders>
              <w:bottom w:val="dotted" w:sz="4" w:space="0" w:color="auto"/>
            </w:tcBorders>
            <w:shd w:val="clear" w:color="auto" w:fill="auto"/>
            <w:vAlign w:val="center"/>
          </w:tcPr>
          <w:p w14:paraId="69D78E8C" w14:textId="229A663F" w:rsidR="000918F6" w:rsidRPr="00C507C2" w:rsidRDefault="000918F6" w:rsidP="000A5D84">
            <w:pPr>
              <w:pStyle w:val="CERLEVEL4"/>
              <w:spacing w:before="0" w:after="0"/>
              <w:rPr>
                <w:rFonts w:ascii="Garamond" w:hAnsi="Garamond"/>
                <w:sz w:val="20"/>
                <w:szCs w:val="24"/>
                <w:lang w:val="sq-AL"/>
              </w:rPr>
            </w:pPr>
            <w:r w:rsidRPr="00C507C2">
              <w:rPr>
                <w:rFonts w:ascii="Garamond" w:eastAsiaTheme="minorHAnsi" w:hAnsi="Garamond"/>
                <w:kern w:val="2"/>
                <w:sz w:val="20"/>
                <w:szCs w:val="24"/>
                <w:lang w:val="sq-AL"/>
                <w14:ligatures w14:val="standardContextual"/>
              </w:rPr>
              <w:t>ALPEX-i rezervon të drejtën për të përdorur</w:t>
            </w:r>
            <w:r w:rsidR="00E14AA8">
              <w:rPr>
                <w:rFonts w:ascii="Garamond" w:eastAsiaTheme="minorHAnsi" w:hAnsi="Garamond"/>
                <w:kern w:val="2"/>
                <w:sz w:val="20"/>
                <w:szCs w:val="24"/>
                <w:lang w:val="sq-AL"/>
                <w14:ligatures w14:val="standardContextual"/>
              </w:rPr>
              <w:t>:</w:t>
            </w:r>
            <w:r w:rsidRPr="00C507C2">
              <w:rPr>
                <w:rFonts w:ascii="Garamond" w:eastAsiaTheme="minorHAnsi" w:hAnsi="Garamond"/>
                <w:kern w:val="2"/>
                <w:sz w:val="20"/>
                <w:szCs w:val="24"/>
                <w:lang w:val="sq-AL"/>
                <w14:ligatures w14:val="standardContextual"/>
              </w:rPr>
              <w:t xml:space="preserve"> a) të dhënat e pjesëmarrjes</w:t>
            </w:r>
            <w:r w:rsidR="00E14AA8">
              <w:rPr>
                <w:rFonts w:ascii="Garamond" w:eastAsiaTheme="minorHAnsi" w:hAnsi="Garamond"/>
                <w:kern w:val="2"/>
                <w:sz w:val="20"/>
                <w:szCs w:val="24"/>
                <w:lang w:val="sq-AL"/>
                <w14:ligatures w14:val="standardContextual"/>
              </w:rPr>
              <w:t>;</w:t>
            </w:r>
            <w:r w:rsidRPr="00C507C2">
              <w:rPr>
                <w:rFonts w:ascii="Garamond" w:eastAsiaTheme="minorHAnsi" w:hAnsi="Garamond"/>
                <w:kern w:val="2"/>
                <w:sz w:val="20"/>
                <w:szCs w:val="24"/>
                <w:lang w:val="sq-AL"/>
                <w14:ligatures w14:val="standardContextual"/>
              </w:rPr>
              <w:t xml:space="preserve"> dhe b) </w:t>
            </w:r>
            <w:r w:rsidR="003E510A">
              <w:rPr>
                <w:rFonts w:ascii="Garamond" w:eastAsiaTheme="minorHAnsi" w:hAnsi="Garamond"/>
                <w:kern w:val="2"/>
                <w:sz w:val="20"/>
                <w:szCs w:val="24"/>
                <w:lang w:val="sq-AL"/>
                <w14:ligatures w14:val="standardContextual"/>
              </w:rPr>
              <w:t>u</w:t>
            </w:r>
            <w:r w:rsidRPr="00C507C2">
              <w:rPr>
                <w:rFonts w:ascii="Garamond" w:eastAsiaTheme="minorHAnsi" w:hAnsi="Garamond"/>
                <w:kern w:val="2"/>
                <w:sz w:val="20"/>
                <w:szCs w:val="24"/>
                <w:lang w:val="sq-AL"/>
                <w14:ligatures w14:val="standardContextual"/>
              </w:rPr>
              <w:t>rdhërporositë e dërguara në ETSS, në mënyrë anonime, për qëllime të Rregullave të Tregut të Energjisë Elektrike, në përputhje me dispozitat e legjislacionit në fuqi. ALPEX-i duhet të marrë të gjitha masat e nevojshme organizative dhe procedurale dhe të zhvillojë mekanizmat e duhur të kontrollit për të siguruar përdorimin e saktë të të dhënave të mësipërme.</w:t>
            </w:r>
          </w:p>
        </w:tc>
      </w:tr>
    </w:tbl>
    <w:p w14:paraId="783669E0" w14:textId="5A88AFC2" w:rsidR="000918F6" w:rsidRPr="00C507C2" w:rsidRDefault="000918F6" w:rsidP="000A5D84">
      <w:pPr>
        <w:tabs>
          <w:tab w:val="left" w:pos="1735"/>
        </w:tabs>
        <w:ind w:firstLine="284"/>
        <w:jc w:val="both"/>
        <w:rPr>
          <w:rFonts w:ascii="Garamond" w:hAnsi="Garamond"/>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096"/>
        <w:gridCol w:w="1022"/>
        <w:gridCol w:w="6943"/>
      </w:tblGrid>
      <w:tr w:rsidR="000918F6" w:rsidRPr="00C507C2" w14:paraId="53DAD966" w14:textId="77777777" w:rsidTr="00912D7B">
        <w:trPr>
          <w:cantSplit/>
          <w:trHeight w:val="20"/>
        </w:trPr>
        <w:tc>
          <w:tcPr>
            <w:tcW w:w="605" w:type="pct"/>
            <w:tcBorders>
              <w:bottom w:val="dotted" w:sz="4" w:space="0" w:color="auto"/>
            </w:tcBorders>
            <w:vAlign w:val="center"/>
          </w:tcPr>
          <w:p w14:paraId="3EA67CE9"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64" w:type="pct"/>
            <w:tcBorders>
              <w:bottom w:val="dotted" w:sz="4" w:space="0" w:color="auto"/>
            </w:tcBorders>
            <w:shd w:val="clear" w:color="auto" w:fill="auto"/>
            <w:vAlign w:val="center"/>
          </w:tcPr>
          <w:p w14:paraId="1412C4B9" w14:textId="77777777" w:rsidR="000918F6" w:rsidRPr="00C507C2" w:rsidRDefault="000918F6" w:rsidP="000A5D84">
            <w:pPr>
              <w:jc w:val="both"/>
              <w:rPr>
                <w:rFonts w:ascii="Garamond" w:hAnsi="Garamond"/>
                <w:b/>
                <w:bCs/>
                <w:sz w:val="20"/>
                <w:szCs w:val="20"/>
              </w:rPr>
            </w:pPr>
          </w:p>
        </w:tc>
        <w:tc>
          <w:tcPr>
            <w:tcW w:w="3831" w:type="pct"/>
            <w:tcBorders>
              <w:top w:val="dotted" w:sz="4" w:space="0" w:color="auto"/>
              <w:bottom w:val="dotted" w:sz="4" w:space="0" w:color="auto"/>
            </w:tcBorders>
            <w:shd w:val="clear" w:color="auto" w:fill="auto"/>
            <w:vAlign w:val="center"/>
          </w:tcPr>
          <w:p w14:paraId="2F11AB06" w14:textId="754780E0"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 xml:space="preserve">ALPEX-i rezervon të drejtën për të përdorur H.4.1.1 (a), të dhënat e pjesëmarrjes dhe H.4.1.1 (b), </w:t>
            </w:r>
            <w:r w:rsidR="003E510A">
              <w:rPr>
                <w:rFonts w:ascii="Garamond" w:eastAsiaTheme="minorHAnsi" w:hAnsi="Garamond"/>
                <w:kern w:val="2"/>
                <w:sz w:val="20"/>
                <w:szCs w:val="20"/>
                <w:lang w:val="sq-AL"/>
                <w14:ligatures w14:val="standardContextual"/>
              </w:rPr>
              <w:t>u</w:t>
            </w:r>
            <w:r w:rsidRPr="00C507C2">
              <w:rPr>
                <w:rFonts w:ascii="Garamond" w:eastAsiaTheme="minorHAnsi" w:hAnsi="Garamond"/>
                <w:kern w:val="2"/>
                <w:sz w:val="20"/>
                <w:szCs w:val="20"/>
                <w:lang w:val="sq-AL"/>
                <w14:ligatures w14:val="standardContextual"/>
              </w:rPr>
              <w:t>rdhërporositë e dërguara në ETSS, në mënyrë anonime, për qëllime të Rregullave të Tregut të Energjisë Elektrike, në përputhje me dispozitat e legjislacionit në fuqi. ALPEX-i duhet të marrë të gjitha masat e nevojshme organizative dhe procedurale dhe të zhvillojë mekanizmat e duhur të kontrollit për të siguruar përdorimin e saktë të të dhënave të mësipërme.</w:t>
            </w:r>
          </w:p>
        </w:tc>
      </w:tr>
      <w:tr w:rsidR="000918F6" w:rsidRPr="00C507C2" w14:paraId="0FC04C2F" w14:textId="77777777" w:rsidTr="00912D7B">
        <w:trPr>
          <w:cantSplit/>
          <w:trHeight w:val="20"/>
        </w:trPr>
        <w:tc>
          <w:tcPr>
            <w:tcW w:w="605" w:type="pct"/>
            <w:tcBorders>
              <w:bottom w:val="dotted" w:sz="4" w:space="0" w:color="auto"/>
            </w:tcBorders>
            <w:vAlign w:val="center"/>
          </w:tcPr>
          <w:p w14:paraId="0DD2FE31"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është</w:t>
            </w:r>
          </w:p>
        </w:tc>
        <w:tc>
          <w:tcPr>
            <w:tcW w:w="564" w:type="pct"/>
            <w:vMerge w:val="restart"/>
            <w:shd w:val="clear" w:color="auto" w:fill="auto"/>
            <w:vAlign w:val="center"/>
          </w:tcPr>
          <w:p w14:paraId="726E52FF"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H.4.2.6 (a) </w:t>
            </w:r>
          </w:p>
        </w:tc>
        <w:tc>
          <w:tcPr>
            <w:tcW w:w="3831" w:type="pct"/>
            <w:tcBorders>
              <w:bottom w:val="dotted" w:sz="4" w:space="0" w:color="auto"/>
            </w:tcBorders>
            <w:shd w:val="clear" w:color="auto" w:fill="auto"/>
            <w:vAlign w:val="center"/>
          </w:tcPr>
          <w:p w14:paraId="0D72FF7E" w14:textId="2AB935B7"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ALPEX-i duhet të raportojë të dhënat e paragrafit H.4.2.1, autoriteteve kompetente, siç specifikohet në Rregullat e Tregut të Energjisë Elektrike</w:t>
            </w:r>
            <w:r w:rsidR="003E510A">
              <w:rPr>
                <w:rFonts w:ascii="Garamond" w:eastAsiaTheme="minorHAnsi" w:hAnsi="Garamond"/>
                <w:kern w:val="2"/>
                <w:sz w:val="20"/>
                <w:szCs w:val="20"/>
                <w:lang w:val="sq-AL"/>
                <w14:ligatures w14:val="standardContextual"/>
              </w:rPr>
              <w:t>;</w:t>
            </w:r>
            <w:r w:rsidRPr="00C507C2">
              <w:rPr>
                <w:rFonts w:ascii="Garamond" w:eastAsiaTheme="minorHAnsi" w:hAnsi="Garamond"/>
                <w:kern w:val="2"/>
                <w:sz w:val="20"/>
                <w:szCs w:val="20"/>
                <w:lang w:val="sq-AL"/>
                <w14:ligatures w14:val="standardContextual"/>
              </w:rPr>
              <w:t xml:space="preserve"> ose</w:t>
            </w:r>
          </w:p>
        </w:tc>
      </w:tr>
      <w:tr w:rsidR="000918F6" w:rsidRPr="00C507C2" w14:paraId="5E03C319" w14:textId="77777777" w:rsidTr="00912D7B">
        <w:trPr>
          <w:cantSplit/>
          <w:trHeight w:val="20"/>
        </w:trPr>
        <w:tc>
          <w:tcPr>
            <w:tcW w:w="605" w:type="pct"/>
            <w:tcBorders>
              <w:top w:val="dotted" w:sz="4" w:space="0" w:color="auto"/>
              <w:bottom w:val="dotted" w:sz="4" w:space="0" w:color="auto"/>
            </w:tcBorders>
            <w:vAlign w:val="center"/>
          </w:tcPr>
          <w:p w14:paraId="5F375E85"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64" w:type="pct"/>
            <w:vMerge/>
            <w:tcBorders>
              <w:bottom w:val="dotted" w:sz="4" w:space="0" w:color="auto"/>
            </w:tcBorders>
            <w:shd w:val="clear" w:color="auto" w:fill="auto"/>
            <w:vAlign w:val="center"/>
          </w:tcPr>
          <w:p w14:paraId="6A31FE0A" w14:textId="77777777" w:rsidR="000918F6" w:rsidRPr="00C507C2" w:rsidRDefault="000918F6" w:rsidP="000A5D84">
            <w:pPr>
              <w:jc w:val="both"/>
              <w:rPr>
                <w:rFonts w:ascii="Garamond" w:hAnsi="Garamond"/>
                <w:b/>
                <w:bCs/>
                <w:sz w:val="20"/>
                <w:szCs w:val="20"/>
              </w:rPr>
            </w:pPr>
          </w:p>
        </w:tc>
        <w:tc>
          <w:tcPr>
            <w:tcW w:w="3831" w:type="pct"/>
            <w:tcBorders>
              <w:top w:val="dotted" w:sz="4" w:space="0" w:color="auto"/>
              <w:bottom w:val="dotted" w:sz="4" w:space="0" w:color="auto"/>
            </w:tcBorders>
            <w:shd w:val="clear" w:color="auto" w:fill="auto"/>
            <w:vAlign w:val="center"/>
          </w:tcPr>
          <w:p w14:paraId="1AEBAACA" w14:textId="44901CFE"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ALPEX-i duhet të raportojë të dhënat e paragrafit H.4.1.1, autoriteteve kompetente, siç specifikohet në Rregullat e Tregut të Energjisë Elektrike</w:t>
            </w:r>
            <w:r w:rsidR="003E510A">
              <w:rPr>
                <w:rFonts w:ascii="Garamond" w:eastAsiaTheme="minorHAnsi" w:hAnsi="Garamond"/>
                <w:kern w:val="2"/>
                <w:sz w:val="20"/>
                <w:szCs w:val="20"/>
                <w:lang w:val="sq-AL"/>
                <w14:ligatures w14:val="standardContextual"/>
              </w:rPr>
              <w:t>;</w:t>
            </w:r>
            <w:r w:rsidRPr="00C507C2">
              <w:rPr>
                <w:rFonts w:ascii="Garamond" w:eastAsiaTheme="minorHAnsi" w:hAnsi="Garamond"/>
                <w:kern w:val="2"/>
                <w:sz w:val="20"/>
                <w:szCs w:val="20"/>
                <w:lang w:val="sq-AL"/>
                <w14:ligatures w14:val="standardContextual"/>
              </w:rPr>
              <w:t xml:space="preserve"> ose</w:t>
            </w:r>
          </w:p>
        </w:tc>
      </w:tr>
      <w:tr w:rsidR="000918F6" w:rsidRPr="00C507C2" w14:paraId="2B617FE4" w14:textId="77777777" w:rsidTr="00912D7B">
        <w:trPr>
          <w:cantSplit/>
          <w:trHeight w:val="20"/>
        </w:trPr>
        <w:tc>
          <w:tcPr>
            <w:tcW w:w="605" w:type="pct"/>
            <w:tcBorders>
              <w:bottom w:val="dotted" w:sz="4" w:space="0" w:color="auto"/>
            </w:tcBorders>
            <w:vAlign w:val="center"/>
          </w:tcPr>
          <w:p w14:paraId="51608D5E"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është</w:t>
            </w:r>
          </w:p>
        </w:tc>
        <w:tc>
          <w:tcPr>
            <w:tcW w:w="564" w:type="pct"/>
            <w:tcBorders>
              <w:bottom w:val="dotted" w:sz="4" w:space="0" w:color="auto"/>
            </w:tcBorders>
            <w:shd w:val="clear" w:color="auto" w:fill="auto"/>
            <w:vAlign w:val="center"/>
          </w:tcPr>
          <w:p w14:paraId="001C2F96"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H.4.3.2 </w:t>
            </w:r>
          </w:p>
        </w:tc>
        <w:tc>
          <w:tcPr>
            <w:tcW w:w="3831" w:type="pct"/>
            <w:tcBorders>
              <w:bottom w:val="dotted" w:sz="4" w:space="0" w:color="auto"/>
            </w:tcBorders>
            <w:shd w:val="clear" w:color="auto" w:fill="auto"/>
            <w:vAlign w:val="center"/>
          </w:tcPr>
          <w:p w14:paraId="545A3833" w14:textId="2D05294F"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 xml:space="preserve">ALPEX-i do të publikojë të paktën informacionin e mëposhtëm të tregut për </w:t>
            </w:r>
            <w:r w:rsidR="003E510A" w:rsidRPr="00C507C2">
              <w:rPr>
                <w:rFonts w:ascii="Garamond" w:eastAsiaTheme="minorHAnsi" w:hAnsi="Garamond"/>
                <w:kern w:val="2"/>
                <w:sz w:val="20"/>
                <w:szCs w:val="20"/>
                <w:lang w:val="sq-AL"/>
                <w14:ligatures w14:val="standardContextual"/>
              </w:rPr>
              <w:t>njësinë kohore të tregut për çdo ditë livrimi përpara</w:t>
            </w:r>
            <w:r w:rsidR="002B1A03">
              <w:rPr>
                <w:rFonts w:ascii="Garamond" w:eastAsiaTheme="minorHAnsi" w:hAnsi="Garamond"/>
                <w:kern w:val="2"/>
                <w:sz w:val="20"/>
                <w:szCs w:val="20"/>
                <w:lang w:val="sq-AL"/>
                <w14:ligatures w14:val="standardContextual"/>
              </w:rPr>
              <w:t xml:space="preserve"> </w:t>
            </w:r>
            <w:r w:rsidR="003E510A" w:rsidRPr="00C507C2">
              <w:rPr>
                <w:rFonts w:ascii="Garamond" w:eastAsiaTheme="minorHAnsi" w:hAnsi="Garamond"/>
                <w:kern w:val="2"/>
                <w:sz w:val="20"/>
                <w:szCs w:val="20"/>
                <w:lang w:val="sq-AL"/>
                <w14:ligatures w14:val="standardContextual"/>
              </w:rPr>
              <w:t xml:space="preserve">kohës së hapjes së portës të tregut të ditës në avancë, duke qenë subjekt i ruajtjes së konfidencialitetit, dhe do të mbajë një arkiv të këtij informacioni për </w:t>
            </w:r>
            <w:r w:rsidR="00B751F6" w:rsidRPr="00C507C2">
              <w:rPr>
                <w:rFonts w:ascii="Garamond" w:eastAsiaTheme="minorHAnsi" w:hAnsi="Garamond"/>
                <w:kern w:val="2"/>
                <w:sz w:val="20"/>
                <w:szCs w:val="20"/>
                <w:lang w:val="sq-AL"/>
                <w14:ligatures w14:val="standardContextual"/>
              </w:rPr>
              <w:t>5</w:t>
            </w:r>
            <w:r w:rsidR="00B751F6">
              <w:rPr>
                <w:rFonts w:ascii="Garamond" w:eastAsiaTheme="minorHAnsi" w:hAnsi="Garamond"/>
                <w:kern w:val="2"/>
                <w:sz w:val="20"/>
                <w:szCs w:val="20"/>
                <w:lang w:val="sq-AL"/>
                <w14:ligatures w14:val="standardContextual"/>
              </w:rPr>
              <w:t xml:space="preserve"> </w:t>
            </w:r>
            <w:r w:rsidR="003E510A" w:rsidRPr="00C507C2">
              <w:rPr>
                <w:rFonts w:ascii="Garamond" w:eastAsiaTheme="minorHAnsi" w:hAnsi="Garamond"/>
                <w:kern w:val="2"/>
                <w:sz w:val="20"/>
                <w:szCs w:val="20"/>
                <w:lang w:val="sq-AL"/>
                <w14:ligatures w14:val="standardContextual"/>
              </w:rPr>
              <w:t>(</w:t>
            </w:r>
            <w:r w:rsidR="00B751F6" w:rsidRPr="00C507C2">
              <w:rPr>
                <w:rFonts w:ascii="Garamond" w:eastAsiaTheme="minorHAnsi" w:hAnsi="Garamond"/>
                <w:kern w:val="2"/>
                <w:sz w:val="20"/>
                <w:szCs w:val="20"/>
                <w:lang w:val="sq-AL"/>
                <w14:ligatures w14:val="standardContextual"/>
              </w:rPr>
              <w:t>pesë</w:t>
            </w:r>
            <w:r w:rsidR="003E510A" w:rsidRPr="00C507C2">
              <w:rPr>
                <w:rFonts w:ascii="Garamond" w:eastAsiaTheme="minorHAnsi" w:hAnsi="Garamond"/>
                <w:kern w:val="2"/>
                <w:sz w:val="20"/>
                <w:szCs w:val="20"/>
                <w:lang w:val="sq-AL"/>
                <w14:ligatures w14:val="standardContextual"/>
              </w:rPr>
              <w:t xml:space="preserve">) vjet, të arritshëm për të gjithë anëtarët </w:t>
            </w:r>
            <w:r w:rsidRPr="00C507C2">
              <w:rPr>
                <w:rFonts w:ascii="Garamond" w:eastAsiaTheme="minorHAnsi" w:hAnsi="Garamond"/>
                <w:kern w:val="2"/>
                <w:sz w:val="20"/>
                <w:szCs w:val="20"/>
                <w:lang w:val="sq-AL"/>
                <w14:ligatures w14:val="standardContextual"/>
              </w:rPr>
              <w:t>e Bursës dhe palët e tjera të interesuara.</w:t>
            </w:r>
          </w:p>
          <w:p w14:paraId="242AEAE6" w14:textId="32C9D5D9" w:rsidR="000918F6" w:rsidRPr="00C507C2" w:rsidRDefault="000918F6" w:rsidP="000A5D84">
            <w:pPr>
              <w:pStyle w:val="CERLEVEL4"/>
              <w:numPr>
                <w:ilvl w:val="0"/>
                <w:numId w:val="13"/>
              </w:numPr>
              <w:spacing w:before="0" w:after="0"/>
              <w:ind w:left="0" w:firstLine="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 xml:space="preserve">lista e </w:t>
            </w:r>
            <w:r w:rsidR="00B751F6">
              <w:rPr>
                <w:rFonts w:ascii="Garamond" w:eastAsiaTheme="minorHAnsi" w:hAnsi="Garamond"/>
                <w:kern w:val="2"/>
                <w:sz w:val="20"/>
                <w:szCs w:val="20"/>
                <w:lang w:val="sq-AL"/>
                <w14:ligatures w14:val="standardContextual"/>
              </w:rPr>
              <w:t>a</w:t>
            </w:r>
            <w:r w:rsidRPr="00C507C2">
              <w:rPr>
                <w:rFonts w:ascii="Garamond" w:eastAsiaTheme="minorHAnsi" w:hAnsi="Garamond"/>
                <w:kern w:val="2"/>
                <w:sz w:val="20"/>
                <w:szCs w:val="20"/>
                <w:lang w:val="sq-AL"/>
                <w14:ligatures w14:val="standardContextual"/>
              </w:rPr>
              <w:t>nëtarëve të pezulluar të Bursës</w:t>
            </w:r>
            <w:r w:rsidR="0014293B">
              <w:rPr>
                <w:rFonts w:ascii="Garamond" w:eastAsiaTheme="minorHAnsi" w:hAnsi="Garamond"/>
                <w:kern w:val="2"/>
                <w:sz w:val="20"/>
                <w:szCs w:val="20"/>
                <w:lang w:val="sq-AL"/>
                <w14:ligatures w14:val="standardContextual"/>
              </w:rPr>
              <w:t>;</w:t>
            </w:r>
            <w:r w:rsidRPr="00C507C2">
              <w:rPr>
                <w:rFonts w:ascii="Garamond" w:eastAsiaTheme="minorHAnsi" w:hAnsi="Garamond"/>
                <w:kern w:val="2"/>
                <w:sz w:val="20"/>
                <w:szCs w:val="20"/>
                <w:lang w:val="sq-AL"/>
                <w14:ligatures w14:val="standardContextual"/>
              </w:rPr>
              <w:t xml:space="preserve"> dhe </w:t>
            </w:r>
          </w:p>
          <w:p w14:paraId="1D8250C6" w14:textId="3A6CD68C" w:rsidR="000918F6" w:rsidRPr="00C507C2" w:rsidRDefault="000918F6" w:rsidP="000A5D84">
            <w:pPr>
              <w:pStyle w:val="CERLEVEL4"/>
              <w:numPr>
                <w:ilvl w:val="0"/>
                <w:numId w:val="13"/>
              </w:numPr>
              <w:spacing w:before="0" w:after="0"/>
              <w:ind w:left="0" w:firstLine="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çdo informacion tjetër që mund të caktohet me një </w:t>
            </w:r>
            <w:r w:rsidR="003E510A" w:rsidRPr="00C507C2">
              <w:rPr>
                <w:rFonts w:ascii="Garamond" w:eastAsiaTheme="minorHAnsi" w:hAnsi="Garamond"/>
                <w:kern w:val="2"/>
                <w:sz w:val="20"/>
                <w:szCs w:val="20"/>
                <w:lang w:val="sq-AL"/>
                <w14:ligatures w14:val="standardContextual"/>
              </w:rPr>
              <w:t xml:space="preserve">vendim rregullator </w:t>
            </w:r>
            <w:r w:rsidRPr="00C507C2">
              <w:rPr>
                <w:rFonts w:ascii="Garamond" w:eastAsiaTheme="minorHAnsi" w:hAnsi="Garamond"/>
                <w:kern w:val="2"/>
                <w:sz w:val="20"/>
                <w:szCs w:val="20"/>
                <w:lang w:val="sq-AL"/>
                <w14:ligatures w14:val="standardContextual"/>
              </w:rPr>
              <w:t>mbi rekomandimin e ALPEX-it.</w:t>
            </w:r>
          </w:p>
        </w:tc>
      </w:tr>
      <w:tr w:rsidR="000918F6" w:rsidRPr="00C507C2" w14:paraId="51EC2FC8" w14:textId="77777777" w:rsidTr="00912D7B">
        <w:trPr>
          <w:cantSplit/>
          <w:trHeight w:val="20"/>
        </w:trPr>
        <w:tc>
          <w:tcPr>
            <w:tcW w:w="605" w:type="pct"/>
            <w:tcBorders>
              <w:top w:val="dotted" w:sz="4" w:space="0" w:color="auto"/>
              <w:bottom w:val="dotted" w:sz="4" w:space="0" w:color="auto"/>
            </w:tcBorders>
            <w:vAlign w:val="center"/>
          </w:tcPr>
          <w:p w14:paraId="56741E00"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64" w:type="pct"/>
            <w:tcBorders>
              <w:top w:val="dotted" w:sz="4" w:space="0" w:color="auto"/>
              <w:bottom w:val="dotted" w:sz="4" w:space="0" w:color="auto"/>
            </w:tcBorders>
            <w:shd w:val="clear" w:color="auto" w:fill="auto"/>
            <w:vAlign w:val="center"/>
          </w:tcPr>
          <w:p w14:paraId="3FAFCD7A" w14:textId="77777777" w:rsidR="000918F6" w:rsidRPr="00C507C2" w:rsidRDefault="000918F6" w:rsidP="000A5D84">
            <w:pPr>
              <w:jc w:val="both"/>
              <w:rPr>
                <w:rFonts w:ascii="Garamond" w:hAnsi="Garamond"/>
                <w:b/>
                <w:bCs/>
                <w:sz w:val="20"/>
                <w:szCs w:val="20"/>
              </w:rPr>
            </w:pPr>
          </w:p>
        </w:tc>
        <w:tc>
          <w:tcPr>
            <w:tcW w:w="3831" w:type="pct"/>
            <w:tcBorders>
              <w:top w:val="dotted" w:sz="4" w:space="0" w:color="auto"/>
              <w:bottom w:val="dotted" w:sz="4" w:space="0" w:color="auto"/>
            </w:tcBorders>
            <w:shd w:val="clear" w:color="auto" w:fill="auto"/>
            <w:vAlign w:val="center"/>
          </w:tcPr>
          <w:p w14:paraId="566A953D" w14:textId="77777777" w:rsidR="000918F6" w:rsidRPr="00C507C2" w:rsidRDefault="000918F6" w:rsidP="000A5D84">
            <w:pPr>
              <w:jc w:val="both"/>
              <w:rPr>
                <w:rFonts w:ascii="Garamond" w:hAnsi="Garamond"/>
                <w:b/>
                <w:bCs/>
                <w:i/>
                <w:iCs/>
                <w:sz w:val="20"/>
                <w:szCs w:val="20"/>
              </w:rPr>
            </w:pPr>
            <w:r w:rsidRPr="00C507C2">
              <w:rPr>
                <w:rFonts w:ascii="Garamond" w:hAnsi="Garamond"/>
                <w:b/>
                <w:bCs/>
                <w:i/>
                <w:iCs/>
                <w:sz w:val="20"/>
                <w:szCs w:val="20"/>
              </w:rPr>
              <w:t>Shfuqizohet</w:t>
            </w:r>
          </w:p>
        </w:tc>
      </w:tr>
      <w:tr w:rsidR="000918F6" w:rsidRPr="00C507C2" w14:paraId="2F51F03A" w14:textId="77777777" w:rsidTr="00912D7B">
        <w:trPr>
          <w:cantSplit/>
          <w:trHeight w:val="20"/>
        </w:trPr>
        <w:tc>
          <w:tcPr>
            <w:tcW w:w="605" w:type="pct"/>
            <w:tcBorders>
              <w:bottom w:val="dotted" w:sz="4" w:space="0" w:color="auto"/>
            </w:tcBorders>
            <w:vAlign w:val="center"/>
          </w:tcPr>
          <w:p w14:paraId="6CF1F7B3"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është</w:t>
            </w:r>
          </w:p>
        </w:tc>
        <w:tc>
          <w:tcPr>
            <w:tcW w:w="564" w:type="pct"/>
            <w:tcBorders>
              <w:bottom w:val="dotted" w:sz="4" w:space="0" w:color="auto"/>
            </w:tcBorders>
            <w:shd w:val="clear" w:color="auto" w:fill="auto"/>
            <w:vAlign w:val="center"/>
          </w:tcPr>
          <w:p w14:paraId="19B88B63"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H.4.3.3 </w:t>
            </w:r>
          </w:p>
        </w:tc>
        <w:tc>
          <w:tcPr>
            <w:tcW w:w="3831" w:type="pct"/>
            <w:tcBorders>
              <w:bottom w:val="dotted" w:sz="4" w:space="0" w:color="auto"/>
            </w:tcBorders>
            <w:shd w:val="clear" w:color="auto" w:fill="auto"/>
            <w:vAlign w:val="center"/>
          </w:tcPr>
          <w:p w14:paraId="57C80418" w14:textId="61CEBC03"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 xml:space="preserve">ALPEX-i do të publikojë të paktën informacionin e mëposhtëm të tregut për </w:t>
            </w:r>
            <w:r w:rsidR="003E510A" w:rsidRPr="00C507C2">
              <w:rPr>
                <w:rFonts w:ascii="Garamond" w:eastAsiaTheme="minorHAnsi" w:hAnsi="Garamond"/>
                <w:kern w:val="2"/>
                <w:sz w:val="20"/>
                <w:szCs w:val="20"/>
                <w:lang w:val="sq-AL"/>
                <w14:ligatures w14:val="standardContextual"/>
              </w:rPr>
              <w:t xml:space="preserve">njësinë kohore të tregut për çdo ditë livrimi </w:t>
            </w:r>
            <w:r w:rsidR="00B751F6" w:rsidRPr="00C507C2">
              <w:rPr>
                <w:rFonts w:ascii="Garamond" w:eastAsiaTheme="minorHAnsi" w:hAnsi="Garamond"/>
                <w:kern w:val="2"/>
                <w:sz w:val="20"/>
                <w:szCs w:val="20"/>
                <w:lang w:val="sq-AL"/>
                <w14:ligatures w14:val="standardContextual"/>
              </w:rPr>
              <w:t>60</w:t>
            </w:r>
            <w:r w:rsidR="00B751F6">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w:t>
            </w:r>
            <w:r w:rsidR="00B751F6" w:rsidRPr="00C507C2">
              <w:rPr>
                <w:rFonts w:ascii="Garamond" w:eastAsiaTheme="minorHAnsi" w:hAnsi="Garamond"/>
                <w:kern w:val="2"/>
                <w:sz w:val="20"/>
                <w:szCs w:val="20"/>
                <w:lang w:val="sq-AL"/>
                <w14:ligatures w14:val="standardContextual"/>
              </w:rPr>
              <w:t>gjashtëdhjetë</w:t>
            </w:r>
            <w:r w:rsidRPr="00C507C2">
              <w:rPr>
                <w:rFonts w:ascii="Garamond" w:eastAsiaTheme="minorHAnsi" w:hAnsi="Garamond"/>
                <w:kern w:val="2"/>
                <w:sz w:val="20"/>
                <w:szCs w:val="20"/>
                <w:lang w:val="sq-AL"/>
                <w14:ligatures w14:val="standardContextual"/>
              </w:rPr>
              <w:t xml:space="preserve">) minuta pas publikimit të </w:t>
            </w:r>
            <w:r w:rsidR="003E510A" w:rsidRPr="00C507C2">
              <w:rPr>
                <w:rFonts w:ascii="Garamond" w:eastAsiaTheme="minorHAnsi" w:hAnsi="Garamond"/>
                <w:kern w:val="2"/>
                <w:sz w:val="20"/>
                <w:szCs w:val="20"/>
                <w:lang w:val="sq-AL"/>
                <w14:ligatures w14:val="standardContextual"/>
              </w:rPr>
              <w:t xml:space="preserve">rezultateve të tregut të ditës në avancë, duke ruajtur konfidencialitetin, dhe do të mbajë një arkiv të këtij informacioni për </w:t>
            </w:r>
            <w:r w:rsidR="00B751F6" w:rsidRPr="00C507C2">
              <w:rPr>
                <w:rFonts w:ascii="Garamond" w:eastAsiaTheme="minorHAnsi" w:hAnsi="Garamond"/>
                <w:kern w:val="2"/>
                <w:sz w:val="20"/>
                <w:szCs w:val="20"/>
                <w:lang w:val="sq-AL"/>
                <w14:ligatures w14:val="standardContextual"/>
              </w:rPr>
              <w:t>5</w:t>
            </w:r>
            <w:r w:rsidR="00B751F6">
              <w:rPr>
                <w:rFonts w:ascii="Garamond" w:eastAsiaTheme="minorHAnsi" w:hAnsi="Garamond"/>
                <w:kern w:val="2"/>
                <w:sz w:val="20"/>
                <w:szCs w:val="20"/>
                <w:lang w:val="sq-AL"/>
                <w14:ligatures w14:val="standardContextual"/>
              </w:rPr>
              <w:t xml:space="preserve"> </w:t>
            </w:r>
            <w:r w:rsidR="003E510A" w:rsidRPr="00C507C2">
              <w:rPr>
                <w:rFonts w:ascii="Garamond" w:eastAsiaTheme="minorHAnsi" w:hAnsi="Garamond"/>
                <w:kern w:val="2"/>
                <w:sz w:val="20"/>
                <w:szCs w:val="20"/>
                <w:lang w:val="sq-AL"/>
                <w14:ligatures w14:val="standardContextual"/>
              </w:rPr>
              <w:t>(</w:t>
            </w:r>
            <w:r w:rsidR="00B751F6" w:rsidRPr="00C507C2">
              <w:rPr>
                <w:rFonts w:ascii="Garamond" w:eastAsiaTheme="minorHAnsi" w:hAnsi="Garamond"/>
                <w:kern w:val="2"/>
                <w:sz w:val="20"/>
                <w:szCs w:val="20"/>
                <w:lang w:val="sq-AL"/>
                <w14:ligatures w14:val="standardContextual"/>
              </w:rPr>
              <w:t>pesë</w:t>
            </w:r>
            <w:r w:rsidR="003E510A" w:rsidRPr="00C507C2">
              <w:rPr>
                <w:rFonts w:ascii="Garamond" w:eastAsiaTheme="minorHAnsi" w:hAnsi="Garamond"/>
                <w:kern w:val="2"/>
                <w:sz w:val="20"/>
                <w:szCs w:val="20"/>
                <w:lang w:val="sq-AL"/>
                <w14:ligatures w14:val="standardContextual"/>
              </w:rPr>
              <w:t xml:space="preserve">) vjet, të arritshëm për të gjithë anëtarët </w:t>
            </w:r>
            <w:r w:rsidRPr="00C507C2">
              <w:rPr>
                <w:rFonts w:ascii="Garamond" w:eastAsiaTheme="minorHAnsi" w:hAnsi="Garamond"/>
                <w:kern w:val="2"/>
                <w:sz w:val="20"/>
                <w:szCs w:val="20"/>
                <w:lang w:val="sq-AL"/>
                <w14:ligatures w14:val="standardContextual"/>
              </w:rPr>
              <w:t xml:space="preserve">e Bursës dhe palët e tjera të interesuara. </w:t>
            </w:r>
          </w:p>
        </w:tc>
      </w:tr>
      <w:tr w:rsidR="000918F6" w:rsidRPr="00C507C2" w14:paraId="0E6758CA" w14:textId="77777777" w:rsidTr="00912D7B">
        <w:trPr>
          <w:cantSplit/>
          <w:trHeight w:val="20"/>
        </w:trPr>
        <w:tc>
          <w:tcPr>
            <w:tcW w:w="605" w:type="pct"/>
            <w:tcBorders>
              <w:top w:val="dotted" w:sz="4" w:space="0" w:color="auto"/>
              <w:bottom w:val="dotted" w:sz="4" w:space="0" w:color="auto"/>
            </w:tcBorders>
            <w:vAlign w:val="center"/>
          </w:tcPr>
          <w:p w14:paraId="75799CEF"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64" w:type="pct"/>
            <w:tcBorders>
              <w:top w:val="dotted" w:sz="4" w:space="0" w:color="auto"/>
              <w:bottom w:val="dotted" w:sz="4" w:space="0" w:color="auto"/>
            </w:tcBorders>
            <w:shd w:val="clear" w:color="auto" w:fill="auto"/>
            <w:vAlign w:val="center"/>
          </w:tcPr>
          <w:p w14:paraId="5586820C"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H.4.3.2</w:t>
            </w:r>
          </w:p>
        </w:tc>
        <w:tc>
          <w:tcPr>
            <w:tcW w:w="3831" w:type="pct"/>
            <w:tcBorders>
              <w:top w:val="dotted" w:sz="4" w:space="0" w:color="auto"/>
              <w:bottom w:val="dotted" w:sz="4" w:space="0" w:color="auto"/>
            </w:tcBorders>
            <w:shd w:val="clear" w:color="auto" w:fill="auto"/>
            <w:vAlign w:val="center"/>
          </w:tcPr>
          <w:p w14:paraId="2437DEB4" w14:textId="01BA38AE"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ALPEX-i do të publikojë të paktën informacionin e mëposhtëm të tregut për </w:t>
            </w:r>
            <w:r w:rsidR="003E510A" w:rsidRPr="00C507C2">
              <w:rPr>
                <w:rFonts w:ascii="Garamond" w:eastAsiaTheme="minorHAnsi" w:hAnsi="Garamond"/>
                <w:kern w:val="2"/>
                <w:sz w:val="20"/>
                <w:szCs w:val="20"/>
                <w:lang w:val="sq-AL"/>
                <w14:ligatures w14:val="standardContextual"/>
              </w:rPr>
              <w:t xml:space="preserve">njësinë kohore të tregut për çdo ditë livrimi </w:t>
            </w:r>
            <w:r w:rsidR="00B751F6" w:rsidRPr="00C507C2">
              <w:rPr>
                <w:rFonts w:ascii="Garamond" w:eastAsiaTheme="minorHAnsi" w:hAnsi="Garamond"/>
                <w:kern w:val="2"/>
                <w:sz w:val="20"/>
                <w:szCs w:val="20"/>
                <w:lang w:val="sq-AL"/>
                <w14:ligatures w14:val="standardContextual"/>
              </w:rPr>
              <w:t>60</w:t>
            </w:r>
            <w:r w:rsidR="00B751F6">
              <w:rPr>
                <w:rFonts w:ascii="Garamond" w:eastAsiaTheme="minorHAnsi" w:hAnsi="Garamond"/>
                <w:kern w:val="2"/>
                <w:sz w:val="20"/>
                <w:szCs w:val="20"/>
                <w:lang w:val="sq-AL"/>
                <w14:ligatures w14:val="standardContextual"/>
              </w:rPr>
              <w:t xml:space="preserve"> </w:t>
            </w:r>
            <w:r w:rsidR="003E510A" w:rsidRPr="00C507C2">
              <w:rPr>
                <w:rFonts w:ascii="Garamond" w:eastAsiaTheme="minorHAnsi" w:hAnsi="Garamond"/>
                <w:kern w:val="2"/>
                <w:sz w:val="20"/>
                <w:szCs w:val="20"/>
                <w:lang w:val="sq-AL"/>
                <w14:ligatures w14:val="standardContextual"/>
              </w:rPr>
              <w:t>(</w:t>
            </w:r>
            <w:r w:rsidR="00B751F6" w:rsidRPr="00C507C2">
              <w:rPr>
                <w:rFonts w:ascii="Garamond" w:eastAsiaTheme="minorHAnsi" w:hAnsi="Garamond"/>
                <w:kern w:val="2"/>
                <w:sz w:val="20"/>
                <w:szCs w:val="20"/>
                <w:lang w:val="sq-AL"/>
                <w14:ligatures w14:val="standardContextual"/>
              </w:rPr>
              <w:t>gjashtëdhjetë</w:t>
            </w:r>
            <w:r w:rsidR="003E510A" w:rsidRPr="00C507C2">
              <w:rPr>
                <w:rFonts w:ascii="Garamond" w:eastAsiaTheme="minorHAnsi" w:hAnsi="Garamond"/>
                <w:kern w:val="2"/>
                <w:sz w:val="20"/>
                <w:szCs w:val="20"/>
                <w:lang w:val="sq-AL"/>
                <w14:ligatures w14:val="standardContextual"/>
              </w:rPr>
              <w:t xml:space="preserve">) minuta </w:t>
            </w:r>
            <w:r w:rsidRPr="00C507C2">
              <w:rPr>
                <w:rFonts w:ascii="Garamond" w:eastAsiaTheme="minorHAnsi" w:hAnsi="Garamond"/>
                <w:kern w:val="2"/>
                <w:sz w:val="20"/>
                <w:szCs w:val="20"/>
                <w:lang w:val="sq-AL"/>
                <w14:ligatures w14:val="standardContextual"/>
              </w:rPr>
              <w:t xml:space="preserve">pas nxjerrjes së </w:t>
            </w:r>
            <w:r w:rsidR="003E510A" w:rsidRPr="00C507C2">
              <w:rPr>
                <w:rFonts w:ascii="Garamond" w:eastAsiaTheme="minorHAnsi" w:hAnsi="Garamond"/>
                <w:kern w:val="2"/>
                <w:sz w:val="20"/>
                <w:szCs w:val="20"/>
                <w:lang w:val="sq-AL"/>
                <w14:ligatures w14:val="standardContextual"/>
              </w:rPr>
              <w:t xml:space="preserve">rezultateve të tregut të ditës në avancë, duke ruajtur konfidencialitetin, dhe do të mbajë një arkiv të këtij informacioni për </w:t>
            </w:r>
            <w:r w:rsidR="00B751F6" w:rsidRPr="00C507C2">
              <w:rPr>
                <w:rFonts w:ascii="Garamond" w:eastAsiaTheme="minorHAnsi" w:hAnsi="Garamond"/>
                <w:kern w:val="2"/>
                <w:sz w:val="20"/>
                <w:szCs w:val="20"/>
                <w:lang w:val="sq-AL"/>
                <w14:ligatures w14:val="standardContextual"/>
              </w:rPr>
              <w:t>5</w:t>
            </w:r>
            <w:r w:rsidR="00B751F6">
              <w:rPr>
                <w:rFonts w:ascii="Garamond" w:eastAsiaTheme="minorHAnsi" w:hAnsi="Garamond"/>
                <w:kern w:val="2"/>
                <w:sz w:val="20"/>
                <w:szCs w:val="20"/>
                <w:lang w:val="sq-AL"/>
                <w14:ligatures w14:val="standardContextual"/>
              </w:rPr>
              <w:t xml:space="preserve"> </w:t>
            </w:r>
            <w:r w:rsidR="003E510A" w:rsidRPr="00C507C2">
              <w:rPr>
                <w:rFonts w:ascii="Garamond" w:eastAsiaTheme="minorHAnsi" w:hAnsi="Garamond"/>
                <w:kern w:val="2"/>
                <w:sz w:val="20"/>
                <w:szCs w:val="20"/>
                <w:lang w:val="sq-AL"/>
                <w14:ligatures w14:val="standardContextual"/>
              </w:rPr>
              <w:t>(</w:t>
            </w:r>
            <w:r w:rsidR="00B751F6" w:rsidRPr="00C507C2">
              <w:rPr>
                <w:rFonts w:ascii="Garamond" w:eastAsiaTheme="minorHAnsi" w:hAnsi="Garamond"/>
                <w:kern w:val="2"/>
                <w:sz w:val="20"/>
                <w:szCs w:val="20"/>
                <w:lang w:val="sq-AL"/>
                <w14:ligatures w14:val="standardContextual"/>
              </w:rPr>
              <w:t>pesë</w:t>
            </w:r>
            <w:r w:rsidR="003E510A" w:rsidRPr="00C507C2">
              <w:rPr>
                <w:rFonts w:ascii="Garamond" w:eastAsiaTheme="minorHAnsi" w:hAnsi="Garamond"/>
                <w:kern w:val="2"/>
                <w:sz w:val="20"/>
                <w:szCs w:val="20"/>
                <w:lang w:val="sq-AL"/>
                <w14:ligatures w14:val="standardContextual"/>
              </w:rPr>
              <w:t xml:space="preserve">) vjet, të arritshëm për të gjithë anëtarët e bursës dhe palët e tjera të interesuara sipas termave dhe kushteve të përcaktuara </w:t>
            </w:r>
            <w:r w:rsidRPr="00C507C2">
              <w:rPr>
                <w:rFonts w:ascii="Garamond" w:eastAsiaTheme="minorHAnsi" w:hAnsi="Garamond"/>
                <w:kern w:val="2"/>
                <w:sz w:val="20"/>
                <w:szCs w:val="20"/>
                <w:lang w:val="sq-AL"/>
                <w14:ligatures w14:val="standardContextual"/>
              </w:rPr>
              <w:t>nga ALPEX</w:t>
            </w:r>
            <w:r w:rsidR="003E510A">
              <w:rPr>
                <w:rFonts w:ascii="Garamond" w:eastAsiaTheme="minorHAnsi" w:hAnsi="Garamond"/>
                <w:kern w:val="2"/>
                <w:sz w:val="20"/>
                <w:szCs w:val="20"/>
                <w:lang w:val="sq-AL"/>
                <w14:ligatures w14:val="standardContextual"/>
              </w:rPr>
              <w:t>-i</w:t>
            </w:r>
            <w:r w:rsidRPr="00C507C2">
              <w:rPr>
                <w:rFonts w:ascii="Garamond" w:eastAsiaTheme="minorHAnsi" w:hAnsi="Garamond"/>
                <w:kern w:val="2"/>
                <w:sz w:val="20"/>
                <w:szCs w:val="20"/>
                <w:lang w:val="sq-AL"/>
                <w14:ligatures w14:val="standardContextual"/>
              </w:rPr>
              <w:t xml:space="preserve">. </w:t>
            </w:r>
          </w:p>
        </w:tc>
      </w:tr>
      <w:tr w:rsidR="000918F6" w:rsidRPr="00C507C2" w14:paraId="1B68BE18" w14:textId="77777777" w:rsidTr="00912D7B">
        <w:trPr>
          <w:cantSplit/>
          <w:trHeight w:val="20"/>
        </w:trPr>
        <w:tc>
          <w:tcPr>
            <w:tcW w:w="605" w:type="pct"/>
            <w:tcBorders>
              <w:bottom w:val="dotted" w:sz="4" w:space="0" w:color="auto"/>
            </w:tcBorders>
            <w:vAlign w:val="center"/>
          </w:tcPr>
          <w:p w14:paraId="2DC5F61B"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lastRenderedPageBreak/>
              <w:t>është</w:t>
            </w:r>
          </w:p>
        </w:tc>
        <w:tc>
          <w:tcPr>
            <w:tcW w:w="564" w:type="pct"/>
            <w:tcBorders>
              <w:bottom w:val="dotted" w:sz="4" w:space="0" w:color="auto"/>
            </w:tcBorders>
            <w:shd w:val="clear" w:color="auto" w:fill="auto"/>
            <w:vAlign w:val="center"/>
          </w:tcPr>
          <w:p w14:paraId="1E7F308B"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H.4.3.3 (d) </w:t>
            </w:r>
          </w:p>
        </w:tc>
        <w:tc>
          <w:tcPr>
            <w:tcW w:w="3831" w:type="pct"/>
            <w:tcBorders>
              <w:bottom w:val="dotted" w:sz="4" w:space="0" w:color="auto"/>
            </w:tcBorders>
            <w:shd w:val="clear" w:color="auto" w:fill="auto"/>
            <w:vAlign w:val="center"/>
          </w:tcPr>
          <w:p w14:paraId="107609F5" w14:textId="551ACDA6"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Skedulimi i </w:t>
            </w:r>
            <w:r w:rsidR="00B751F6" w:rsidRPr="00C507C2">
              <w:rPr>
                <w:rFonts w:ascii="Garamond" w:eastAsiaTheme="minorHAnsi" w:hAnsi="Garamond"/>
                <w:kern w:val="2"/>
                <w:sz w:val="20"/>
                <w:szCs w:val="20"/>
                <w:lang w:val="sq-AL"/>
                <w14:ligatures w14:val="standardContextual"/>
              </w:rPr>
              <w:t xml:space="preserve">grupuar i tregut për çdo energji </w:t>
            </w:r>
            <w:r w:rsidRPr="00C507C2">
              <w:rPr>
                <w:rFonts w:ascii="Garamond" w:eastAsiaTheme="minorHAnsi" w:hAnsi="Garamond"/>
                <w:kern w:val="2"/>
                <w:sz w:val="20"/>
                <w:szCs w:val="20"/>
                <w:lang w:val="sq-AL"/>
                <w14:ligatures w14:val="standardContextual"/>
              </w:rPr>
              <w:t xml:space="preserve">të injektuar dhe të tërhequr për </w:t>
            </w:r>
            <w:r w:rsidR="00B751F6" w:rsidRPr="00C507C2">
              <w:rPr>
                <w:rFonts w:ascii="Garamond" w:eastAsiaTheme="minorHAnsi" w:hAnsi="Garamond"/>
                <w:kern w:val="2"/>
                <w:sz w:val="20"/>
                <w:szCs w:val="20"/>
                <w:lang w:val="sq-AL"/>
                <w14:ligatures w14:val="standardContextual"/>
              </w:rPr>
              <w:t>zonë ofertimi për çdo njësi kohore tregu</w:t>
            </w:r>
            <w:r w:rsidR="00B751F6">
              <w:rPr>
                <w:rFonts w:ascii="Garamond" w:eastAsiaTheme="minorHAnsi" w:hAnsi="Garamond"/>
                <w:kern w:val="2"/>
                <w:sz w:val="20"/>
                <w:szCs w:val="20"/>
                <w:lang w:val="sq-AL"/>
                <w14:ligatures w14:val="standardContextual"/>
              </w:rPr>
              <w:t>;</w:t>
            </w:r>
            <w:r w:rsidR="00B751F6" w:rsidRPr="00C507C2">
              <w:rPr>
                <w:rFonts w:ascii="Garamond" w:eastAsiaTheme="minorHAnsi" w:hAnsi="Garamond"/>
                <w:kern w:val="2"/>
                <w:sz w:val="20"/>
                <w:szCs w:val="20"/>
                <w:lang w:val="sq-AL"/>
                <w14:ligatures w14:val="standardContextual"/>
              </w:rPr>
              <w:t xml:space="preserve"> dhe</w:t>
            </w:r>
          </w:p>
        </w:tc>
      </w:tr>
      <w:tr w:rsidR="000918F6" w:rsidRPr="00C507C2" w14:paraId="60CA1C25" w14:textId="77777777" w:rsidTr="00912D7B">
        <w:trPr>
          <w:cantSplit/>
          <w:trHeight w:val="20"/>
        </w:trPr>
        <w:tc>
          <w:tcPr>
            <w:tcW w:w="605" w:type="pct"/>
            <w:tcBorders>
              <w:top w:val="dotted" w:sz="4" w:space="0" w:color="auto"/>
              <w:bottom w:val="dotted" w:sz="4" w:space="0" w:color="auto"/>
            </w:tcBorders>
            <w:vAlign w:val="center"/>
          </w:tcPr>
          <w:p w14:paraId="1C515A24"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64" w:type="pct"/>
            <w:tcBorders>
              <w:top w:val="dotted" w:sz="4" w:space="0" w:color="auto"/>
              <w:bottom w:val="dotted" w:sz="4" w:space="0" w:color="auto"/>
            </w:tcBorders>
            <w:shd w:val="clear" w:color="auto" w:fill="auto"/>
            <w:vAlign w:val="center"/>
          </w:tcPr>
          <w:p w14:paraId="77FBCC20" w14:textId="77777777" w:rsidR="000918F6" w:rsidRPr="00C507C2" w:rsidRDefault="000918F6" w:rsidP="000A5D84">
            <w:pPr>
              <w:jc w:val="both"/>
              <w:rPr>
                <w:rFonts w:ascii="Garamond" w:hAnsi="Garamond"/>
                <w:b/>
                <w:bCs/>
                <w:sz w:val="20"/>
                <w:szCs w:val="20"/>
              </w:rPr>
            </w:pPr>
          </w:p>
        </w:tc>
        <w:tc>
          <w:tcPr>
            <w:tcW w:w="3831" w:type="pct"/>
            <w:tcBorders>
              <w:top w:val="dotted" w:sz="4" w:space="0" w:color="auto"/>
              <w:bottom w:val="dotted" w:sz="4" w:space="0" w:color="auto"/>
            </w:tcBorders>
            <w:shd w:val="clear" w:color="auto" w:fill="auto"/>
            <w:vAlign w:val="center"/>
          </w:tcPr>
          <w:p w14:paraId="11D2D88C" w14:textId="77777777" w:rsidR="000918F6" w:rsidRPr="00C507C2" w:rsidRDefault="000918F6" w:rsidP="000A5D84">
            <w:pPr>
              <w:jc w:val="both"/>
              <w:rPr>
                <w:rFonts w:ascii="Garamond" w:hAnsi="Garamond"/>
                <w:b/>
                <w:bCs/>
                <w:i/>
                <w:iCs/>
                <w:sz w:val="20"/>
                <w:szCs w:val="20"/>
              </w:rPr>
            </w:pPr>
            <w:r w:rsidRPr="00C507C2">
              <w:rPr>
                <w:rFonts w:ascii="Garamond" w:hAnsi="Garamond"/>
                <w:b/>
                <w:bCs/>
                <w:i/>
                <w:iCs/>
                <w:sz w:val="20"/>
                <w:szCs w:val="20"/>
              </w:rPr>
              <w:t>Nuk ndryshon</w:t>
            </w:r>
          </w:p>
        </w:tc>
      </w:tr>
      <w:tr w:rsidR="000918F6" w:rsidRPr="00C507C2" w14:paraId="7B17CAB9" w14:textId="77777777" w:rsidTr="00912D7B">
        <w:trPr>
          <w:cantSplit/>
          <w:trHeight w:val="20"/>
        </w:trPr>
        <w:tc>
          <w:tcPr>
            <w:tcW w:w="605" w:type="pct"/>
            <w:tcBorders>
              <w:bottom w:val="dotted" w:sz="4" w:space="0" w:color="auto"/>
            </w:tcBorders>
            <w:vAlign w:val="center"/>
          </w:tcPr>
          <w:p w14:paraId="44A69481"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është</w:t>
            </w:r>
          </w:p>
        </w:tc>
        <w:tc>
          <w:tcPr>
            <w:tcW w:w="564" w:type="pct"/>
            <w:tcBorders>
              <w:bottom w:val="dotted" w:sz="4" w:space="0" w:color="auto"/>
            </w:tcBorders>
            <w:shd w:val="clear" w:color="auto" w:fill="auto"/>
            <w:vAlign w:val="center"/>
          </w:tcPr>
          <w:p w14:paraId="459BE344"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H.4.3.4</w:t>
            </w:r>
          </w:p>
        </w:tc>
        <w:tc>
          <w:tcPr>
            <w:tcW w:w="3831" w:type="pct"/>
            <w:tcBorders>
              <w:bottom w:val="dotted" w:sz="4" w:space="0" w:color="auto"/>
            </w:tcBorders>
            <w:shd w:val="clear" w:color="auto" w:fill="auto"/>
            <w:vAlign w:val="center"/>
          </w:tcPr>
          <w:p w14:paraId="086A8FB5" w14:textId="77777777" w:rsidR="000918F6" w:rsidRPr="00B751F6" w:rsidRDefault="000918F6" w:rsidP="000A5D84">
            <w:pPr>
              <w:pStyle w:val="CERLEVEL4"/>
              <w:spacing w:before="0" w:after="0"/>
              <w:rPr>
                <w:rFonts w:ascii="Garamond" w:hAnsi="Garamond"/>
                <w:sz w:val="20"/>
                <w:szCs w:val="20"/>
                <w:lang w:val="sq-AL"/>
              </w:rPr>
            </w:pPr>
            <w:r w:rsidRPr="00B751F6">
              <w:rPr>
                <w:rFonts w:ascii="Garamond" w:eastAsiaTheme="minorHAnsi" w:hAnsi="Garamond"/>
                <w:kern w:val="2"/>
                <w:sz w:val="20"/>
                <w:szCs w:val="20"/>
                <w:lang w:val="sq-AL"/>
                <w14:ligatures w14:val="standardContextual"/>
              </w:rPr>
              <w:t>ALPEX-i do të përgatisë dhe botojë në faqen e tij të internetit raporte mujore me të paktën shifrat e mësipërme të grupuara në bazë mujore.</w:t>
            </w:r>
          </w:p>
        </w:tc>
      </w:tr>
      <w:tr w:rsidR="000918F6" w:rsidRPr="00C507C2" w14:paraId="069E2FF1" w14:textId="77777777" w:rsidTr="00912D7B">
        <w:trPr>
          <w:cantSplit/>
          <w:trHeight w:val="20"/>
        </w:trPr>
        <w:tc>
          <w:tcPr>
            <w:tcW w:w="605" w:type="pct"/>
            <w:tcBorders>
              <w:top w:val="dotted" w:sz="4" w:space="0" w:color="auto"/>
              <w:bottom w:val="dotted" w:sz="4" w:space="0" w:color="auto"/>
            </w:tcBorders>
            <w:vAlign w:val="center"/>
          </w:tcPr>
          <w:p w14:paraId="5AC90F58"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64" w:type="pct"/>
            <w:tcBorders>
              <w:top w:val="dotted" w:sz="4" w:space="0" w:color="auto"/>
              <w:bottom w:val="dotted" w:sz="4" w:space="0" w:color="auto"/>
            </w:tcBorders>
            <w:shd w:val="clear" w:color="auto" w:fill="auto"/>
            <w:vAlign w:val="center"/>
          </w:tcPr>
          <w:p w14:paraId="6E5E91C9" w14:textId="77777777" w:rsidR="000918F6" w:rsidRPr="00C507C2" w:rsidRDefault="000918F6" w:rsidP="000A5D84">
            <w:pPr>
              <w:jc w:val="both"/>
              <w:rPr>
                <w:rFonts w:ascii="Garamond" w:hAnsi="Garamond"/>
                <w:b/>
                <w:bCs/>
                <w:sz w:val="20"/>
                <w:szCs w:val="20"/>
              </w:rPr>
            </w:pPr>
          </w:p>
        </w:tc>
        <w:tc>
          <w:tcPr>
            <w:tcW w:w="3831" w:type="pct"/>
            <w:tcBorders>
              <w:top w:val="dotted" w:sz="4" w:space="0" w:color="auto"/>
              <w:bottom w:val="dotted" w:sz="4" w:space="0" w:color="auto"/>
            </w:tcBorders>
            <w:shd w:val="clear" w:color="auto" w:fill="auto"/>
            <w:vAlign w:val="center"/>
          </w:tcPr>
          <w:p w14:paraId="3D0BBEA9" w14:textId="77777777" w:rsidR="000918F6" w:rsidRPr="00B751F6" w:rsidRDefault="000918F6" w:rsidP="000A5D84">
            <w:pPr>
              <w:jc w:val="both"/>
              <w:rPr>
                <w:rFonts w:ascii="Garamond" w:hAnsi="Garamond"/>
                <w:sz w:val="20"/>
                <w:szCs w:val="20"/>
              </w:rPr>
            </w:pPr>
            <w:r w:rsidRPr="00B751F6">
              <w:rPr>
                <w:rFonts w:ascii="Garamond" w:hAnsi="Garamond"/>
                <w:b/>
                <w:bCs/>
                <w:i/>
                <w:iCs/>
                <w:sz w:val="20"/>
                <w:szCs w:val="20"/>
              </w:rPr>
              <w:t>Nuk ndryshon</w:t>
            </w:r>
          </w:p>
        </w:tc>
      </w:tr>
      <w:tr w:rsidR="000918F6" w:rsidRPr="00C507C2" w14:paraId="2FF72252" w14:textId="77777777" w:rsidTr="00912D7B">
        <w:trPr>
          <w:cantSplit/>
          <w:trHeight w:val="20"/>
        </w:trPr>
        <w:tc>
          <w:tcPr>
            <w:tcW w:w="605" w:type="pct"/>
            <w:tcBorders>
              <w:bottom w:val="dotted" w:sz="4" w:space="0" w:color="auto"/>
            </w:tcBorders>
            <w:vAlign w:val="center"/>
          </w:tcPr>
          <w:p w14:paraId="7DA1DC28"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është</w:t>
            </w:r>
          </w:p>
        </w:tc>
        <w:tc>
          <w:tcPr>
            <w:tcW w:w="564" w:type="pct"/>
            <w:vMerge w:val="restart"/>
            <w:tcBorders>
              <w:bottom w:val="dotted" w:sz="4" w:space="0" w:color="auto"/>
            </w:tcBorders>
            <w:shd w:val="clear" w:color="auto" w:fill="auto"/>
            <w:vAlign w:val="center"/>
          </w:tcPr>
          <w:p w14:paraId="4587DFCB"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K.2.3.2</w:t>
            </w:r>
          </w:p>
        </w:tc>
        <w:tc>
          <w:tcPr>
            <w:tcW w:w="3831" w:type="pct"/>
            <w:tcBorders>
              <w:bottom w:val="dotted" w:sz="4" w:space="0" w:color="auto"/>
            </w:tcBorders>
            <w:shd w:val="clear" w:color="auto" w:fill="auto"/>
            <w:vAlign w:val="center"/>
          </w:tcPr>
          <w:p w14:paraId="08A152EE" w14:textId="47865F21" w:rsidR="000918F6" w:rsidRPr="00B751F6" w:rsidRDefault="000918F6" w:rsidP="000A5D84">
            <w:pPr>
              <w:pStyle w:val="CERLEVEL4"/>
              <w:spacing w:before="0" w:after="0"/>
              <w:rPr>
                <w:rFonts w:ascii="Garamond" w:hAnsi="Garamond"/>
                <w:sz w:val="20"/>
                <w:szCs w:val="20"/>
                <w:lang w:val="sq-AL"/>
              </w:rPr>
            </w:pPr>
            <w:r w:rsidRPr="00B751F6">
              <w:rPr>
                <w:rFonts w:ascii="Garamond" w:eastAsiaTheme="minorHAnsi" w:hAnsi="Garamond"/>
                <w:kern w:val="2"/>
                <w:sz w:val="20"/>
                <w:szCs w:val="20"/>
                <w:lang w:val="sq-AL"/>
                <w14:ligatures w14:val="standardContextual"/>
              </w:rPr>
              <w:t xml:space="preserve">Për një periudhë 2-vjeçare nga hyrja në fuqi e këtyre rregullave, </w:t>
            </w:r>
            <w:r w:rsidR="00B751F6" w:rsidRPr="00B751F6">
              <w:rPr>
                <w:rFonts w:ascii="Garamond" w:eastAsiaTheme="minorHAnsi" w:hAnsi="Garamond"/>
                <w:kern w:val="2"/>
                <w:sz w:val="20"/>
                <w:szCs w:val="20"/>
                <w:lang w:val="sq-AL"/>
                <w14:ligatures w14:val="standardContextual"/>
              </w:rPr>
              <w:t>asnjë</w:t>
            </w:r>
            <w:r w:rsidRPr="00B751F6">
              <w:rPr>
                <w:rFonts w:ascii="Garamond" w:eastAsiaTheme="minorHAnsi" w:hAnsi="Garamond"/>
                <w:kern w:val="2"/>
                <w:sz w:val="20"/>
                <w:szCs w:val="20"/>
                <w:lang w:val="sq-AL"/>
                <w14:ligatures w14:val="standardContextual"/>
              </w:rPr>
              <w:t xml:space="preserve"> prej anëtarëve të Bursës nuk do të pranohen të regjistrohen </w:t>
            </w:r>
            <w:r w:rsidR="00B751F6" w:rsidRPr="00B751F6">
              <w:rPr>
                <w:rFonts w:ascii="Garamond" w:eastAsiaTheme="minorHAnsi" w:hAnsi="Garamond"/>
                <w:kern w:val="2"/>
                <w:sz w:val="20"/>
                <w:szCs w:val="20"/>
                <w:lang w:val="sq-AL"/>
                <w14:ligatures w14:val="standardContextual"/>
              </w:rPr>
              <w:t>si anëtar personal klerimi</w:t>
            </w:r>
            <w:r w:rsidRPr="00B751F6">
              <w:rPr>
                <w:rFonts w:ascii="Garamond" w:eastAsiaTheme="minorHAnsi" w:hAnsi="Garamond"/>
                <w:kern w:val="2"/>
                <w:sz w:val="20"/>
                <w:szCs w:val="20"/>
                <w:lang w:val="sq-AL"/>
                <w14:ligatures w14:val="standardContextual"/>
              </w:rPr>
              <w:t xml:space="preserve">. </w:t>
            </w:r>
          </w:p>
        </w:tc>
      </w:tr>
      <w:tr w:rsidR="000918F6" w:rsidRPr="00C507C2" w14:paraId="3F0E60F6" w14:textId="77777777" w:rsidTr="00912D7B">
        <w:trPr>
          <w:cantSplit/>
          <w:trHeight w:val="20"/>
        </w:trPr>
        <w:tc>
          <w:tcPr>
            <w:tcW w:w="605" w:type="pct"/>
            <w:tcBorders>
              <w:top w:val="dotted" w:sz="4" w:space="0" w:color="auto"/>
              <w:bottom w:val="dotted" w:sz="4" w:space="0" w:color="auto"/>
            </w:tcBorders>
            <w:vAlign w:val="center"/>
          </w:tcPr>
          <w:p w14:paraId="36EC5D8F"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64" w:type="pct"/>
            <w:vMerge/>
            <w:tcBorders>
              <w:top w:val="dotted" w:sz="4" w:space="0" w:color="auto"/>
              <w:bottom w:val="dotted" w:sz="4" w:space="0" w:color="auto"/>
            </w:tcBorders>
            <w:shd w:val="clear" w:color="auto" w:fill="auto"/>
            <w:vAlign w:val="center"/>
          </w:tcPr>
          <w:p w14:paraId="24CE1283" w14:textId="77777777" w:rsidR="000918F6" w:rsidRPr="00C507C2" w:rsidRDefault="000918F6" w:rsidP="000A5D84">
            <w:pPr>
              <w:jc w:val="both"/>
              <w:rPr>
                <w:rFonts w:ascii="Garamond" w:hAnsi="Garamond"/>
                <w:sz w:val="20"/>
                <w:szCs w:val="20"/>
              </w:rPr>
            </w:pPr>
          </w:p>
        </w:tc>
        <w:tc>
          <w:tcPr>
            <w:tcW w:w="3831" w:type="pct"/>
            <w:tcBorders>
              <w:top w:val="dotted" w:sz="4" w:space="0" w:color="auto"/>
              <w:bottom w:val="dotted" w:sz="4" w:space="0" w:color="auto"/>
            </w:tcBorders>
            <w:shd w:val="clear" w:color="auto" w:fill="auto"/>
            <w:vAlign w:val="center"/>
          </w:tcPr>
          <w:p w14:paraId="10A90415" w14:textId="305003B8"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 xml:space="preserve">Deri më datën 30 </w:t>
            </w:r>
            <w:r w:rsidR="00B751F6" w:rsidRPr="00C507C2">
              <w:rPr>
                <w:rFonts w:ascii="Garamond" w:eastAsiaTheme="minorHAnsi" w:hAnsi="Garamond"/>
                <w:kern w:val="2"/>
                <w:sz w:val="20"/>
                <w:szCs w:val="20"/>
                <w:lang w:val="sq-AL"/>
                <w14:ligatures w14:val="standardContextual"/>
              </w:rPr>
              <w:t>qers</w:t>
            </w:r>
            <w:r w:rsidRPr="00C507C2">
              <w:rPr>
                <w:rFonts w:ascii="Garamond" w:eastAsiaTheme="minorHAnsi" w:hAnsi="Garamond"/>
                <w:kern w:val="2"/>
                <w:sz w:val="20"/>
                <w:szCs w:val="20"/>
                <w:lang w:val="sq-AL"/>
                <w14:ligatures w14:val="standardContextual"/>
              </w:rPr>
              <w:t xml:space="preserve">hor 2026, asnjë prej anëtarëve të Bursës nuk do të pranohen të regjistrohen si </w:t>
            </w:r>
            <w:r w:rsidR="00B751F6" w:rsidRPr="00C507C2">
              <w:rPr>
                <w:rFonts w:ascii="Garamond" w:eastAsiaTheme="minorHAnsi" w:hAnsi="Garamond"/>
                <w:kern w:val="2"/>
                <w:sz w:val="20"/>
                <w:szCs w:val="20"/>
                <w:lang w:val="sq-AL"/>
                <w14:ligatures w14:val="standardContextual"/>
              </w:rPr>
              <w:t>anëtar personal klerimi</w:t>
            </w:r>
            <w:r w:rsidRPr="00C507C2">
              <w:rPr>
                <w:rFonts w:ascii="Garamond" w:eastAsiaTheme="minorHAnsi" w:hAnsi="Garamond"/>
                <w:kern w:val="2"/>
                <w:sz w:val="20"/>
                <w:szCs w:val="20"/>
                <w:lang w:val="sq-AL"/>
                <w14:ligatures w14:val="standardContextual"/>
              </w:rPr>
              <w:t>.</w:t>
            </w:r>
          </w:p>
        </w:tc>
      </w:tr>
      <w:tr w:rsidR="000918F6" w:rsidRPr="00C507C2" w14:paraId="78F1DADC" w14:textId="77777777" w:rsidTr="00912D7B">
        <w:trPr>
          <w:cantSplit/>
          <w:trHeight w:val="20"/>
        </w:trPr>
        <w:tc>
          <w:tcPr>
            <w:tcW w:w="605" w:type="pct"/>
            <w:tcBorders>
              <w:top w:val="dotted" w:sz="4" w:space="0" w:color="auto"/>
            </w:tcBorders>
            <w:vAlign w:val="center"/>
          </w:tcPr>
          <w:p w14:paraId="25AA9436"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arsyeja</w:t>
            </w:r>
          </w:p>
        </w:tc>
        <w:tc>
          <w:tcPr>
            <w:tcW w:w="4395" w:type="pct"/>
            <w:gridSpan w:val="2"/>
            <w:tcBorders>
              <w:top w:val="dotted" w:sz="4" w:space="0" w:color="auto"/>
            </w:tcBorders>
            <w:shd w:val="clear" w:color="auto" w:fill="auto"/>
            <w:vAlign w:val="center"/>
          </w:tcPr>
          <w:p w14:paraId="1C04A31A" w14:textId="77777777" w:rsidR="000918F6" w:rsidRPr="00C507C2" w:rsidRDefault="000918F6" w:rsidP="000A5D84">
            <w:pPr>
              <w:jc w:val="both"/>
              <w:rPr>
                <w:rFonts w:ascii="Garamond" w:hAnsi="Garamond"/>
                <w:b/>
                <w:bCs/>
                <w:i/>
                <w:iCs/>
                <w:sz w:val="20"/>
                <w:szCs w:val="20"/>
              </w:rPr>
            </w:pPr>
            <w:r w:rsidRPr="00C507C2">
              <w:rPr>
                <w:rFonts w:ascii="Garamond" w:hAnsi="Garamond"/>
                <w:b/>
                <w:bCs/>
                <w:i/>
                <w:iCs/>
                <w:sz w:val="20"/>
                <w:szCs w:val="20"/>
              </w:rPr>
              <w:t>Shtohet</w:t>
            </w:r>
          </w:p>
        </w:tc>
      </w:tr>
    </w:tbl>
    <w:p w14:paraId="28FFB6DB" w14:textId="7516BFE1" w:rsidR="000918F6" w:rsidRPr="00C507C2" w:rsidRDefault="000918F6" w:rsidP="000A5D84">
      <w:pPr>
        <w:tabs>
          <w:tab w:val="left" w:pos="1735"/>
        </w:tabs>
        <w:ind w:firstLine="284"/>
        <w:jc w:val="both"/>
        <w:rPr>
          <w:rFonts w:ascii="Garamond" w:hAnsi="Garamond"/>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70"/>
        <w:gridCol w:w="959"/>
        <w:gridCol w:w="7232"/>
      </w:tblGrid>
      <w:tr w:rsidR="000918F6" w:rsidRPr="00C507C2" w14:paraId="3064F798" w14:textId="77777777" w:rsidTr="00912D7B">
        <w:trPr>
          <w:cantSplit/>
          <w:trHeight w:val="20"/>
        </w:trPr>
        <w:tc>
          <w:tcPr>
            <w:tcW w:w="5000" w:type="pct"/>
            <w:gridSpan w:val="3"/>
          </w:tcPr>
          <w:p w14:paraId="01979CBF"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RREGULLAT E TREGUT TË ENERGJISË ELEKTRIKE – PROCEDURA E TREGTIMIT</w:t>
            </w:r>
          </w:p>
        </w:tc>
      </w:tr>
      <w:tr w:rsidR="000918F6" w:rsidRPr="00C507C2" w14:paraId="5D38B665" w14:textId="77777777" w:rsidTr="00912D7B">
        <w:trPr>
          <w:cantSplit/>
          <w:trHeight w:val="20"/>
        </w:trPr>
        <w:tc>
          <w:tcPr>
            <w:tcW w:w="1009" w:type="pct"/>
            <w:gridSpan w:val="2"/>
            <w:vAlign w:val="center"/>
          </w:tcPr>
          <w:p w14:paraId="2C7B6281" w14:textId="08AB6FE8" w:rsidR="000918F6" w:rsidRPr="00C507C2" w:rsidRDefault="000918F6" w:rsidP="00B751F6">
            <w:pPr>
              <w:rPr>
                <w:rFonts w:ascii="Garamond" w:hAnsi="Garamond"/>
                <w:b/>
                <w:bCs/>
                <w:sz w:val="20"/>
                <w:szCs w:val="20"/>
              </w:rPr>
            </w:pPr>
            <w:r w:rsidRPr="00C507C2">
              <w:rPr>
                <w:rFonts w:ascii="Garamond" w:hAnsi="Garamond"/>
                <w:b/>
                <w:bCs/>
                <w:sz w:val="20"/>
                <w:szCs w:val="20"/>
              </w:rPr>
              <w:t xml:space="preserve">Seksionet, </w:t>
            </w:r>
            <w:r w:rsidR="00B751F6" w:rsidRPr="00C507C2">
              <w:rPr>
                <w:rFonts w:ascii="Garamond" w:hAnsi="Garamond"/>
                <w:b/>
                <w:bCs/>
                <w:sz w:val="20"/>
                <w:szCs w:val="20"/>
              </w:rPr>
              <w:t>paragrafët, nënparagrafët</w:t>
            </w:r>
          </w:p>
        </w:tc>
        <w:tc>
          <w:tcPr>
            <w:tcW w:w="3991" w:type="pct"/>
            <w:shd w:val="clear" w:color="auto" w:fill="auto"/>
            <w:vAlign w:val="center"/>
          </w:tcPr>
          <w:p w14:paraId="147EBD81"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Përshkrimi</w:t>
            </w:r>
          </w:p>
        </w:tc>
      </w:tr>
      <w:tr w:rsidR="000918F6" w:rsidRPr="00C507C2" w14:paraId="119CAC44" w14:textId="77777777" w:rsidTr="00912D7B">
        <w:trPr>
          <w:cantSplit/>
          <w:trHeight w:val="20"/>
        </w:trPr>
        <w:tc>
          <w:tcPr>
            <w:tcW w:w="480" w:type="pct"/>
            <w:tcBorders>
              <w:bottom w:val="dotted" w:sz="4" w:space="0" w:color="auto"/>
            </w:tcBorders>
            <w:vAlign w:val="center"/>
          </w:tcPr>
          <w:p w14:paraId="63BA2F8C"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shd w:val="clear" w:color="auto" w:fill="auto"/>
            <w:vAlign w:val="center"/>
          </w:tcPr>
          <w:p w14:paraId="78BEF0C3"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A.2.2.1 </w:t>
            </w:r>
          </w:p>
        </w:tc>
        <w:tc>
          <w:tcPr>
            <w:tcW w:w="3991" w:type="pct"/>
            <w:tcBorders>
              <w:bottom w:val="dotted" w:sz="4" w:space="0" w:color="auto"/>
            </w:tcBorders>
            <w:shd w:val="clear" w:color="auto" w:fill="auto"/>
            <w:vAlign w:val="center"/>
          </w:tcPr>
          <w:p w14:paraId="5027600D" w14:textId="06962A19"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Njësia </w:t>
            </w:r>
            <w:r w:rsidR="00B751F6" w:rsidRPr="00C507C2">
              <w:rPr>
                <w:rFonts w:ascii="Garamond" w:eastAsiaTheme="minorHAnsi" w:hAnsi="Garamond"/>
                <w:kern w:val="2"/>
                <w:sz w:val="20"/>
                <w:szCs w:val="20"/>
                <w:lang w:val="sq-AL"/>
                <w14:ligatures w14:val="standardContextual"/>
              </w:rPr>
              <w:t xml:space="preserve">kohore e tregut </w:t>
            </w:r>
            <w:r w:rsidRPr="00C507C2">
              <w:rPr>
                <w:rFonts w:ascii="Garamond" w:eastAsiaTheme="minorHAnsi" w:hAnsi="Garamond"/>
                <w:kern w:val="2"/>
                <w:sz w:val="20"/>
                <w:szCs w:val="20"/>
                <w:lang w:val="sq-AL"/>
                <w14:ligatures w14:val="standardContextual"/>
              </w:rPr>
              <w:t xml:space="preserve">(MTU) është periudha kohore në të cilën </w:t>
            </w:r>
            <w:r w:rsidR="00B751F6" w:rsidRPr="00C507C2">
              <w:rPr>
                <w:rFonts w:ascii="Garamond" w:eastAsiaTheme="minorHAnsi" w:hAnsi="Garamond"/>
                <w:kern w:val="2"/>
                <w:sz w:val="20"/>
                <w:szCs w:val="20"/>
                <w:lang w:val="sq-AL"/>
                <w14:ligatures w14:val="standardContextual"/>
              </w:rPr>
              <w:t>urdhërp</w:t>
            </w:r>
            <w:r w:rsidRPr="00C507C2">
              <w:rPr>
                <w:rFonts w:ascii="Garamond" w:eastAsiaTheme="minorHAnsi" w:hAnsi="Garamond"/>
                <w:kern w:val="2"/>
                <w:sz w:val="20"/>
                <w:szCs w:val="20"/>
                <w:lang w:val="sq-AL"/>
                <w14:ligatures w14:val="standardContextual"/>
              </w:rPr>
              <w:t xml:space="preserve">orositë përputhen në një </w:t>
            </w:r>
            <w:r w:rsidR="00B751F6" w:rsidRPr="00C507C2">
              <w:rPr>
                <w:rFonts w:ascii="Garamond" w:eastAsiaTheme="minorHAnsi" w:hAnsi="Garamond"/>
                <w:kern w:val="2"/>
                <w:sz w:val="20"/>
                <w:szCs w:val="20"/>
                <w:lang w:val="sq-AL"/>
                <w14:ligatures w14:val="standardContextual"/>
              </w:rPr>
              <w:t>segment të caktuar tregu</w:t>
            </w:r>
            <w:r w:rsidRPr="00C507C2">
              <w:rPr>
                <w:rFonts w:ascii="Garamond" w:eastAsiaTheme="minorHAnsi" w:hAnsi="Garamond"/>
                <w:kern w:val="2"/>
                <w:sz w:val="20"/>
                <w:szCs w:val="20"/>
                <w:lang w:val="sq-AL"/>
                <w14:ligatures w14:val="standardContextual"/>
              </w:rPr>
              <w:t xml:space="preserve">. Njësia </w:t>
            </w:r>
            <w:r w:rsidR="00B751F6" w:rsidRPr="00C507C2">
              <w:rPr>
                <w:rFonts w:ascii="Garamond" w:eastAsiaTheme="minorHAnsi" w:hAnsi="Garamond"/>
                <w:kern w:val="2"/>
                <w:sz w:val="20"/>
                <w:szCs w:val="20"/>
                <w:lang w:val="sq-AL"/>
                <w14:ligatures w14:val="standardContextual"/>
              </w:rPr>
              <w:t>kohore e tregut ndryshon për secilin segment tregu, siç përcaktohet në paragrafin</w:t>
            </w:r>
            <w:r w:rsidRPr="00C507C2">
              <w:rPr>
                <w:rFonts w:ascii="Garamond" w:eastAsiaTheme="minorHAnsi" w:hAnsi="Garamond"/>
                <w:kern w:val="2"/>
                <w:sz w:val="20"/>
                <w:szCs w:val="20"/>
                <w:lang w:val="sq-AL"/>
                <w14:ligatures w14:val="standardContextual"/>
              </w:rPr>
              <w:t xml:space="preserve"> A.2.4.5.6, dhe </w:t>
            </w:r>
            <w:r w:rsidR="00B751F6" w:rsidRPr="00C507C2">
              <w:rPr>
                <w:rFonts w:ascii="Garamond" w:eastAsiaTheme="minorHAnsi" w:hAnsi="Garamond"/>
                <w:kern w:val="2"/>
                <w:sz w:val="20"/>
                <w:szCs w:val="20"/>
                <w:lang w:val="sq-AL"/>
                <w14:ligatures w14:val="standardContextual"/>
              </w:rPr>
              <w:t xml:space="preserve">shtojcën </w:t>
            </w:r>
            <w:r w:rsidRPr="00C507C2">
              <w:rPr>
                <w:rFonts w:ascii="Garamond" w:eastAsiaTheme="minorHAnsi" w:hAnsi="Garamond"/>
                <w:kern w:val="2"/>
                <w:sz w:val="20"/>
                <w:szCs w:val="20"/>
                <w:lang w:val="sq-AL"/>
                <w14:ligatures w14:val="standardContextual"/>
              </w:rPr>
              <w:t>A.</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 </w:t>
            </w:r>
          </w:p>
        </w:tc>
      </w:tr>
      <w:tr w:rsidR="000918F6" w:rsidRPr="00C507C2" w14:paraId="4A27C2C9" w14:textId="77777777" w:rsidTr="00912D7B">
        <w:trPr>
          <w:cantSplit/>
          <w:trHeight w:val="20"/>
        </w:trPr>
        <w:tc>
          <w:tcPr>
            <w:tcW w:w="480" w:type="pct"/>
            <w:tcBorders>
              <w:top w:val="dotted" w:sz="4" w:space="0" w:color="auto"/>
              <w:bottom w:val="dotted" w:sz="4" w:space="0" w:color="auto"/>
            </w:tcBorders>
            <w:vAlign w:val="center"/>
          </w:tcPr>
          <w:p w14:paraId="42896280"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bottom w:val="dotted" w:sz="4" w:space="0" w:color="auto"/>
            </w:tcBorders>
            <w:shd w:val="clear" w:color="auto" w:fill="auto"/>
            <w:vAlign w:val="center"/>
          </w:tcPr>
          <w:p w14:paraId="2B94B260"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028BD99B" w14:textId="3D4A4224" w:rsidR="000918F6" w:rsidRPr="001A1E78" w:rsidRDefault="000918F6" w:rsidP="000A5D84">
            <w:pPr>
              <w:pStyle w:val="CERLEVEL4"/>
              <w:spacing w:before="0" w:after="0"/>
              <w:rPr>
                <w:rFonts w:ascii="Garamond" w:hAnsi="Garamond"/>
                <w:sz w:val="20"/>
                <w:szCs w:val="20"/>
                <w:lang w:val="sq-AL"/>
              </w:rPr>
            </w:pPr>
            <w:r w:rsidRPr="001A1E78">
              <w:rPr>
                <w:rFonts w:ascii="Garamond" w:eastAsiaTheme="minorHAnsi" w:hAnsi="Garamond"/>
                <w:kern w:val="2"/>
                <w:sz w:val="20"/>
                <w:szCs w:val="20"/>
                <w:lang w:val="sq-AL"/>
                <w14:ligatures w14:val="standardContextual"/>
              </w:rPr>
              <w:t xml:space="preserve">Njësia </w:t>
            </w:r>
            <w:r w:rsidR="00B751F6" w:rsidRPr="001A1E78">
              <w:rPr>
                <w:rFonts w:ascii="Garamond" w:eastAsiaTheme="minorHAnsi" w:hAnsi="Garamond"/>
                <w:kern w:val="2"/>
                <w:sz w:val="20"/>
                <w:szCs w:val="20"/>
                <w:lang w:val="sq-AL"/>
                <w14:ligatures w14:val="standardContextual"/>
              </w:rPr>
              <w:t xml:space="preserve">kohore e tregut </w:t>
            </w:r>
            <w:r w:rsidRPr="001A1E78">
              <w:rPr>
                <w:rFonts w:ascii="Garamond" w:eastAsiaTheme="minorHAnsi" w:hAnsi="Garamond"/>
                <w:kern w:val="2"/>
                <w:sz w:val="20"/>
                <w:szCs w:val="20"/>
                <w:lang w:val="sq-AL"/>
                <w14:ligatures w14:val="standardContextual"/>
              </w:rPr>
              <w:t xml:space="preserve">(MTU) është periudha kohore në të cilën </w:t>
            </w:r>
            <w:r w:rsidR="00B751F6" w:rsidRPr="001A1E78">
              <w:rPr>
                <w:rFonts w:ascii="Garamond" w:eastAsiaTheme="minorHAnsi" w:hAnsi="Garamond"/>
                <w:kern w:val="2"/>
                <w:sz w:val="20"/>
                <w:szCs w:val="20"/>
                <w:lang w:val="sq-AL"/>
                <w14:ligatures w14:val="standardContextual"/>
              </w:rPr>
              <w:t xml:space="preserve">urdhërporositë </w:t>
            </w:r>
            <w:r w:rsidRPr="001A1E78">
              <w:rPr>
                <w:rFonts w:ascii="Garamond" w:eastAsiaTheme="minorHAnsi" w:hAnsi="Garamond"/>
                <w:kern w:val="2"/>
                <w:sz w:val="20"/>
                <w:szCs w:val="20"/>
                <w:lang w:val="sq-AL"/>
                <w14:ligatures w14:val="standardContextual"/>
              </w:rPr>
              <w:t xml:space="preserve">përputhen në një </w:t>
            </w:r>
            <w:r w:rsidR="00B751F6" w:rsidRPr="001A1E78">
              <w:rPr>
                <w:rFonts w:ascii="Garamond" w:eastAsiaTheme="minorHAnsi" w:hAnsi="Garamond"/>
                <w:kern w:val="2"/>
                <w:sz w:val="20"/>
                <w:szCs w:val="20"/>
                <w:lang w:val="sq-AL"/>
                <w14:ligatures w14:val="standardContextual"/>
              </w:rPr>
              <w:t>segment të caktuar tregu</w:t>
            </w:r>
            <w:r w:rsidRPr="001A1E78">
              <w:rPr>
                <w:rFonts w:ascii="Garamond" w:eastAsiaTheme="minorHAnsi" w:hAnsi="Garamond"/>
                <w:kern w:val="2"/>
                <w:sz w:val="20"/>
                <w:szCs w:val="20"/>
                <w:lang w:val="sq-AL"/>
                <w14:ligatures w14:val="standardContextual"/>
              </w:rPr>
              <w:t xml:space="preserve">. Njësia </w:t>
            </w:r>
            <w:r w:rsidR="00B751F6" w:rsidRPr="001A1E78">
              <w:rPr>
                <w:rFonts w:ascii="Garamond" w:eastAsiaTheme="minorHAnsi" w:hAnsi="Garamond"/>
                <w:kern w:val="2"/>
                <w:sz w:val="20"/>
                <w:szCs w:val="20"/>
                <w:lang w:val="sq-AL"/>
                <w14:ligatures w14:val="standardContextual"/>
              </w:rPr>
              <w:t>kohore e tregut për secilin segment tregu</w:t>
            </w:r>
            <w:r w:rsidRPr="001A1E78">
              <w:rPr>
                <w:rFonts w:ascii="Garamond" w:eastAsiaTheme="minorHAnsi" w:hAnsi="Garamond"/>
                <w:kern w:val="2"/>
                <w:sz w:val="20"/>
                <w:szCs w:val="20"/>
                <w:lang w:val="sq-AL"/>
                <w14:ligatures w14:val="standardContextual"/>
              </w:rPr>
              <w:t>, përcaktohet në paragrafin</w:t>
            </w:r>
            <w:r w:rsidR="002B1A03">
              <w:rPr>
                <w:rFonts w:ascii="Garamond" w:eastAsiaTheme="minorHAnsi" w:hAnsi="Garamond"/>
                <w:kern w:val="2"/>
                <w:sz w:val="20"/>
                <w:szCs w:val="20"/>
                <w:lang w:val="sq-AL"/>
                <w14:ligatures w14:val="standardContextual"/>
              </w:rPr>
              <w:t xml:space="preserve"> </w:t>
            </w:r>
            <w:r w:rsidRPr="001A1E78">
              <w:rPr>
                <w:rFonts w:ascii="Garamond" w:eastAsiaTheme="minorHAnsi" w:hAnsi="Garamond"/>
                <w:kern w:val="2"/>
                <w:sz w:val="20"/>
                <w:szCs w:val="20"/>
                <w:lang w:val="sq-AL"/>
                <w14:ligatures w14:val="standardContextual"/>
              </w:rPr>
              <w:t xml:space="preserve">A.2.4.6, dhe </w:t>
            </w:r>
            <w:r w:rsidR="00B751F6" w:rsidRPr="001A1E78">
              <w:rPr>
                <w:rFonts w:ascii="Garamond" w:eastAsiaTheme="minorHAnsi" w:hAnsi="Garamond"/>
                <w:kern w:val="2"/>
                <w:sz w:val="20"/>
                <w:szCs w:val="20"/>
                <w:lang w:val="sq-AL"/>
                <w14:ligatures w14:val="standardContextual"/>
              </w:rPr>
              <w:t xml:space="preserve">shtojcën </w:t>
            </w:r>
            <w:r w:rsidRPr="001A1E78">
              <w:rPr>
                <w:rFonts w:ascii="Garamond" w:eastAsiaTheme="minorHAnsi" w:hAnsi="Garamond"/>
                <w:kern w:val="2"/>
                <w:sz w:val="20"/>
                <w:szCs w:val="20"/>
                <w:lang w:val="sq-AL"/>
                <w14:ligatures w14:val="standardContextual"/>
              </w:rPr>
              <w:t>A.</w:t>
            </w:r>
          </w:p>
        </w:tc>
      </w:tr>
      <w:tr w:rsidR="000918F6" w:rsidRPr="00C507C2" w14:paraId="7E3A303A" w14:textId="77777777" w:rsidTr="00912D7B">
        <w:trPr>
          <w:cantSplit/>
          <w:trHeight w:val="20"/>
        </w:trPr>
        <w:tc>
          <w:tcPr>
            <w:tcW w:w="480" w:type="pct"/>
            <w:tcBorders>
              <w:bottom w:val="dotted" w:sz="4" w:space="0" w:color="auto"/>
            </w:tcBorders>
            <w:vAlign w:val="center"/>
          </w:tcPr>
          <w:p w14:paraId="72686AB1"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shd w:val="clear" w:color="auto" w:fill="auto"/>
            <w:vAlign w:val="center"/>
          </w:tcPr>
          <w:p w14:paraId="2AD1F8B2"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A.2.4.1 </w:t>
            </w:r>
          </w:p>
        </w:tc>
        <w:tc>
          <w:tcPr>
            <w:tcW w:w="3991" w:type="pct"/>
            <w:tcBorders>
              <w:bottom w:val="dotted" w:sz="4" w:space="0" w:color="auto"/>
            </w:tcBorders>
            <w:shd w:val="clear" w:color="auto" w:fill="auto"/>
            <w:vAlign w:val="center"/>
          </w:tcPr>
          <w:p w14:paraId="543E89D2" w14:textId="1390B449" w:rsidR="000918F6" w:rsidRPr="001A1E78" w:rsidRDefault="000918F6" w:rsidP="000A5D84">
            <w:pPr>
              <w:pStyle w:val="CERLEVEL4"/>
              <w:spacing w:before="0" w:after="0"/>
              <w:rPr>
                <w:rFonts w:ascii="Garamond" w:hAnsi="Garamond"/>
                <w:sz w:val="20"/>
                <w:szCs w:val="20"/>
                <w:lang w:val="sq-AL"/>
              </w:rPr>
            </w:pPr>
            <w:r w:rsidRPr="001A1E78">
              <w:rPr>
                <w:rFonts w:ascii="Garamond" w:eastAsiaTheme="minorHAnsi" w:hAnsi="Garamond"/>
                <w:kern w:val="2"/>
                <w:sz w:val="20"/>
                <w:szCs w:val="20"/>
                <w:lang w:val="sq-AL"/>
                <w14:ligatures w14:val="standardContextual"/>
              </w:rPr>
              <w:t xml:space="preserve">Ndërkohë që </w:t>
            </w:r>
            <w:r w:rsidR="00B751F6" w:rsidRPr="001A1E78">
              <w:rPr>
                <w:rFonts w:ascii="Garamond" w:eastAsiaTheme="minorHAnsi" w:hAnsi="Garamond"/>
                <w:kern w:val="2"/>
                <w:sz w:val="20"/>
                <w:szCs w:val="20"/>
                <w:lang w:val="sq-AL"/>
                <w14:ligatures w14:val="standardContextual"/>
              </w:rPr>
              <w:t xml:space="preserve">libri i urdhërporosive është i hapur, një anëtar </w:t>
            </w:r>
            <w:r w:rsidRPr="001A1E78">
              <w:rPr>
                <w:rFonts w:ascii="Garamond" w:eastAsiaTheme="minorHAnsi" w:hAnsi="Garamond"/>
                <w:kern w:val="2"/>
                <w:sz w:val="20"/>
                <w:szCs w:val="20"/>
                <w:lang w:val="sq-AL"/>
                <w14:ligatures w14:val="standardContextual"/>
              </w:rPr>
              <w:t xml:space="preserve">i Bursës mund të dorëzojë, ndryshojë dhe anulojë </w:t>
            </w:r>
            <w:r w:rsidR="00B751F6" w:rsidRPr="001A1E78">
              <w:rPr>
                <w:rFonts w:ascii="Garamond" w:eastAsiaTheme="minorHAnsi" w:hAnsi="Garamond"/>
                <w:kern w:val="2"/>
                <w:sz w:val="20"/>
                <w:szCs w:val="20"/>
                <w:lang w:val="sq-AL"/>
                <w14:ligatures w14:val="standardContextual"/>
              </w:rPr>
              <w:t xml:space="preserve">urdhërporositë </w:t>
            </w:r>
            <w:r w:rsidRPr="001A1E78">
              <w:rPr>
                <w:rFonts w:ascii="Garamond" w:eastAsiaTheme="minorHAnsi" w:hAnsi="Garamond"/>
                <w:kern w:val="2"/>
                <w:sz w:val="20"/>
                <w:szCs w:val="20"/>
                <w:lang w:val="sq-AL"/>
                <w14:ligatures w14:val="standardContextual"/>
              </w:rPr>
              <w:t>e tij.</w:t>
            </w:r>
            <w:r w:rsidR="002B1A03">
              <w:rPr>
                <w:rFonts w:ascii="Garamond" w:eastAsiaTheme="minorHAnsi" w:hAnsi="Garamond"/>
                <w:kern w:val="2"/>
                <w:sz w:val="20"/>
                <w:szCs w:val="20"/>
                <w:lang w:val="sq-AL"/>
                <w14:ligatures w14:val="standardContextual"/>
              </w:rPr>
              <w:t xml:space="preserve">   </w:t>
            </w:r>
          </w:p>
        </w:tc>
      </w:tr>
      <w:tr w:rsidR="000918F6" w:rsidRPr="00C507C2" w14:paraId="346FB625" w14:textId="77777777" w:rsidTr="00912D7B">
        <w:trPr>
          <w:cantSplit/>
          <w:trHeight w:val="20"/>
        </w:trPr>
        <w:tc>
          <w:tcPr>
            <w:tcW w:w="480" w:type="pct"/>
            <w:tcBorders>
              <w:top w:val="dotted" w:sz="4" w:space="0" w:color="auto"/>
              <w:bottom w:val="dotted" w:sz="4" w:space="0" w:color="auto"/>
            </w:tcBorders>
            <w:vAlign w:val="center"/>
          </w:tcPr>
          <w:p w14:paraId="19591357"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bottom w:val="dotted" w:sz="4" w:space="0" w:color="auto"/>
            </w:tcBorders>
            <w:shd w:val="clear" w:color="auto" w:fill="auto"/>
            <w:vAlign w:val="center"/>
          </w:tcPr>
          <w:p w14:paraId="0947A43C"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1C744B0B" w14:textId="7664E64D" w:rsidR="000918F6" w:rsidRPr="001A1E78" w:rsidRDefault="000918F6" w:rsidP="000A5D84">
            <w:pPr>
              <w:pStyle w:val="CERLEVEL4"/>
              <w:spacing w:before="0" w:after="0"/>
              <w:rPr>
                <w:rFonts w:ascii="Garamond" w:hAnsi="Garamond"/>
                <w:sz w:val="20"/>
                <w:szCs w:val="20"/>
                <w:lang w:val="sq-AL"/>
              </w:rPr>
            </w:pPr>
            <w:r w:rsidRPr="001A1E78">
              <w:rPr>
                <w:rFonts w:ascii="Garamond" w:eastAsiaTheme="minorHAnsi" w:hAnsi="Garamond"/>
                <w:kern w:val="2"/>
                <w:sz w:val="20"/>
                <w:szCs w:val="20"/>
                <w:lang w:val="sq-AL"/>
                <w14:ligatures w14:val="standardContextual"/>
              </w:rPr>
              <w:t xml:space="preserve">Ndërkohë që </w:t>
            </w:r>
            <w:r w:rsidR="00B751F6" w:rsidRPr="001A1E78">
              <w:rPr>
                <w:rFonts w:ascii="Garamond" w:eastAsiaTheme="minorHAnsi" w:hAnsi="Garamond"/>
                <w:kern w:val="2"/>
                <w:sz w:val="20"/>
                <w:szCs w:val="20"/>
                <w:lang w:val="sq-AL"/>
                <w14:ligatures w14:val="standardContextual"/>
              </w:rPr>
              <w:t xml:space="preserve">libri i urdhërporosive është </w:t>
            </w:r>
            <w:r w:rsidRPr="001A1E78">
              <w:rPr>
                <w:rFonts w:ascii="Garamond" w:eastAsiaTheme="minorHAnsi" w:hAnsi="Garamond"/>
                <w:kern w:val="2"/>
                <w:sz w:val="20"/>
                <w:szCs w:val="20"/>
                <w:lang w:val="sq-AL"/>
                <w14:ligatures w14:val="standardContextual"/>
              </w:rPr>
              <w:t xml:space="preserve">i hapur, një </w:t>
            </w:r>
            <w:r w:rsidR="00B751F6" w:rsidRPr="001A1E78">
              <w:rPr>
                <w:rFonts w:ascii="Garamond" w:eastAsiaTheme="minorHAnsi" w:hAnsi="Garamond"/>
                <w:kern w:val="2"/>
                <w:sz w:val="20"/>
                <w:szCs w:val="20"/>
                <w:lang w:val="sq-AL"/>
                <w14:ligatures w14:val="standardContextual"/>
              </w:rPr>
              <w:t xml:space="preserve">anëtar </w:t>
            </w:r>
            <w:r w:rsidRPr="001A1E78">
              <w:rPr>
                <w:rFonts w:ascii="Garamond" w:eastAsiaTheme="minorHAnsi" w:hAnsi="Garamond"/>
                <w:kern w:val="2"/>
                <w:sz w:val="20"/>
                <w:szCs w:val="20"/>
                <w:lang w:val="sq-AL"/>
                <w14:ligatures w14:val="standardContextual"/>
              </w:rPr>
              <w:t xml:space="preserve">i Bursës mund të dorëzojë, ndryshojë dhe anulojë </w:t>
            </w:r>
            <w:r w:rsidR="00B751F6" w:rsidRPr="001A1E78">
              <w:rPr>
                <w:rFonts w:ascii="Garamond" w:eastAsiaTheme="minorHAnsi" w:hAnsi="Garamond"/>
                <w:kern w:val="2"/>
                <w:sz w:val="20"/>
                <w:szCs w:val="20"/>
                <w:lang w:val="sq-AL"/>
                <w14:ligatures w14:val="standardContextual"/>
              </w:rPr>
              <w:t xml:space="preserve">urdhërporositë </w:t>
            </w:r>
            <w:r w:rsidRPr="001A1E78">
              <w:rPr>
                <w:rFonts w:ascii="Garamond" w:eastAsiaTheme="minorHAnsi" w:hAnsi="Garamond"/>
                <w:kern w:val="2"/>
                <w:sz w:val="20"/>
                <w:szCs w:val="20"/>
                <w:lang w:val="sq-AL"/>
                <w14:ligatures w14:val="standardContextual"/>
              </w:rPr>
              <w:t xml:space="preserve">e tij në përputhje me parashikimet e Rregullave të Tregut të Energjisë Elektrike-Kushtet e </w:t>
            </w:r>
            <w:r w:rsidR="001A1E78" w:rsidRPr="001A1E78">
              <w:rPr>
                <w:rFonts w:ascii="Garamond" w:eastAsiaTheme="minorHAnsi" w:hAnsi="Garamond"/>
                <w:kern w:val="2"/>
                <w:sz w:val="20"/>
                <w:szCs w:val="20"/>
                <w:lang w:val="sq-AL"/>
                <w14:ligatures w14:val="standardContextual"/>
              </w:rPr>
              <w:t>p</w:t>
            </w:r>
            <w:r w:rsidR="00B751F6" w:rsidRPr="001A1E78">
              <w:rPr>
                <w:rFonts w:ascii="Garamond" w:eastAsiaTheme="minorHAnsi" w:hAnsi="Garamond"/>
                <w:kern w:val="2"/>
                <w:sz w:val="20"/>
                <w:szCs w:val="20"/>
                <w:lang w:val="sq-AL"/>
                <w14:ligatures w14:val="standardContextual"/>
              </w:rPr>
              <w:t>ërgjith</w:t>
            </w:r>
            <w:r w:rsidRPr="001A1E78">
              <w:rPr>
                <w:rFonts w:ascii="Garamond" w:eastAsiaTheme="minorHAnsi" w:hAnsi="Garamond"/>
                <w:kern w:val="2"/>
                <w:sz w:val="20"/>
                <w:szCs w:val="20"/>
                <w:lang w:val="sq-AL"/>
                <w14:ligatures w14:val="standardContextual"/>
              </w:rPr>
              <w:t>shme dhe kësaj procedure.</w:t>
            </w:r>
            <w:r w:rsidR="002B1A03">
              <w:rPr>
                <w:rFonts w:ascii="Garamond" w:eastAsiaTheme="minorHAnsi" w:hAnsi="Garamond"/>
                <w:kern w:val="2"/>
                <w:sz w:val="20"/>
                <w:szCs w:val="20"/>
                <w:lang w:val="sq-AL"/>
                <w14:ligatures w14:val="standardContextual"/>
              </w:rPr>
              <w:t xml:space="preserve"> </w:t>
            </w:r>
          </w:p>
        </w:tc>
      </w:tr>
      <w:tr w:rsidR="000918F6" w:rsidRPr="00C507C2" w14:paraId="3A359E9B" w14:textId="77777777" w:rsidTr="00912D7B">
        <w:trPr>
          <w:cantSplit/>
          <w:trHeight w:val="20"/>
        </w:trPr>
        <w:tc>
          <w:tcPr>
            <w:tcW w:w="480" w:type="pct"/>
            <w:tcBorders>
              <w:bottom w:val="dotted" w:sz="4" w:space="0" w:color="auto"/>
            </w:tcBorders>
            <w:vAlign w:val="center"/>
          </w:tcPr>
          <w:p w14:paraId="3CAB786B"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19376595"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7D40CE41" w14:textId="77777777" w:rsidR="000918F6" w:rsidRPr="00C507C2" w:rsidRDefault="000918F6" w:rsidP="000A5D84">
            <w:pPr>
              <w:jc w:val="both"/>
              <w:rPr>
                <w:rFonts w:ascii="Garamond" w:hAnsi="Garamond"/>
                <w:sz w:val="20"/>
                <w:szCs w:val="20"/>
              </w:rPr>
            </w:pPr>
          </w:p>
        </w:tc>
      </w:tr>
      <w:tr w:rsidR="000918F6" w:rsidRPr="00C507C2" w14:paraId="6CF088BD" w14:textId="77777777" w:rsidTr="00912D7B">
        <w:trPr>
          <w:cantSplit/>
          <w:trHeight w:val="20"/>
        </w:trPr>
        <w:tc>
          <w:tcPr>
            <w:tcW w:w="480" w:type="pct"/>
            <w:tcBorders>
              <w:top w:val="dotted" w:sz="4" w:space="0" w:color="auto"/>
              <w:bottom w:val="dotted" w:sz="4" w:space="0" w:color="auto"/>
            </w:tcBorders>
            <w:vAlign w:val="center"/>
          </w:tcPr>
          <w:p w14:paraId="3612780D"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7D945918"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A.2.4.1 (a)</w:t>
            </w:r>
          </w:p>
        </w:tc>
        <w:tc>
          <w:tcPr>
            <w:tcW w:w="3991" w:type="pct"/>
            <w:tcBorders>
              <w:top w:val="dotted" w:sz="4" w:space="0" w:color="auto"/>
              <w:bottom w:val="dotted" w:sz="4" w:space="0" w:color="auto"/>
            </w:tcBorders>
            <w:shd w:val="clear" w:color="auto" w:fill="auto"/>
            <w:vAlign w:val="center"/>
          </w:tcPr>
          <w:p w14:paraId="3F2AEDC6" w14:textId="31F0E84A" w:rsidR="000918F6" w:rsidRPr="00C507C2" w:rsidRDefault="000918F6" w:rsidP="000A5D84">
            <w:pPr>
              <w:pStyle w:val="CERLEVEL4"/>
              <w:spacing w:before="0" w:after="0"/>
              <w:rPr>
                <w:rFonts w:ascii="Garamond" w:hAnsi="Garamond"/>
                <w:sz w:val="20"/>
                <w:szCs w:val="20"/>
                <w:lang w:val="sq-AL"/>
              </w:rPr>
            </w:pPr>
            <w:bookmarkStart w:id="3" w:name="_Ref173739660"/>
            <w:r w:rsidRPr="00C507C2">
              <w:rPr>
                <w:rFonts w:ascii="Garamond" w:eastAsiaTheme="minorHAnsi" w:hAnsi="Garamond"/>
                <w:kern w:val="2"/>
                <w:sz w:val="20"/>
                <w:szCs w:val="20"/>
                <w:lang w:val="sq-AL"/>
                <w14:ligatures w14:val="standardContextual"/>
              </w:rPr>
              <w:t xml:space="preserve">Librat e </w:t>
            </w:r>
            <w:r w:rsidR="00B751F6">
              <w:rPr>
                <w:rFonts w:ascii="Garamond" w:eastAsiaTheme="minorHAnsi" w:hAnsi="Garamond"/>
                <w:kern w:val="2"/>
                <w:sz w:val="20"/>
                <w:szCs w:val="20"/>
                <w:lang w:val="sq-AL"/>
                <w14:ligatures w14:val="standardContextual"/>
              </w:rPr>
              <w:t>u</w:t>
            </w:r>
            <w:r w:rsidRPr="00C507C2">
              <w:rPr>
                <w:rFonts w:ascii="Garamond" w:eastAsiaTheme="minorHAnsi" w:hAnsi="Garamond"/>
                <w:kern w:val="2"/>
                <w:sz w:val="20"/>
                <w:szCs w:val="20"/>
                <w:lang w:val="sq-AL"/>
                <w14:ligatures w14:val="standardContextual"/>
              </w:rPr>
              <w:t xml:space="preserve">rdhërporosive për çdo treg të ALPEX-it që i përkasin një </w:t>
            </w:r>
            <w:r w:rsidR="00B751F6" w:rsidRPr="00C507C2">
              <w:rPr>
                <w:rFonts w:ascii="Garamond" w:eastAsiaTheme="minorHAnsi" w:hAnsi="Garamond"/>
                <w:kern w:val="2"/>
                <w:sz w:val="20"/>
                <w:szCs w:val="20"/>
                <w:lang w:val="sq-AL"/>
                <w14:ligatures w14:val="standardContextual"/>
              </w:rPr>
              <w:t xml:space="preserve">zone të caktuar ofertimi </w:t>
            </w:r>
            <w:r w:rsidRPr="00C507C2">
              <w:rPr>
                <w:rFonts w:ascii="Garamond" w:eastAsiaTheme="minorHAnsi" w:hAnsi="Garamond"/>
                <w:kern w:val="2"/>
                <w:sz w:val="20"/>
                <w:szCs w:val="20"/>
                <w:lang w:val="sq-AL"/>
                <w14:ligatures w14:val="standardContextual"/>
              </w:rPr>
              <w:t xml:space="preserve">bëhen teknikisht të disponueshme për çdo </w:t>
            </w:r>
            <w:r w:rsidR="00B751F6" w:rsidRPr="00C507C2">
              <w:rPr>
                <w:rFonts w:ascii="Garamond" w:eastAsiaTheme="minorHAnsi" w:hAnsi="Garamond"/>
                <w:kern w:val="2"/>
                <w:sz w:val="20"/>
                <w:szCs w:val="20"/>
                <w:lang w:val="sq-AL"/>
                <w14:ligatures w14:val="standardContextual"/>
              </w:rPr>
              <w:t>anëtar burse</w:t>
            </w:r>
            <w:r w:rsidRPr="00C507C2">
              <w:rPr>
                <w:rFonts w:ascii="Garamond" w:eastAsiaTheme="minorHAnsi" w:hAnsi="Garamond"/>
                <w:kern w:val="2"/>
                <w:sz w:val="20"/>
                <w:szCs w:val="20"/>
                <w:lang w:val="sq-AL"/>
                <w14:ligatures w14:val="standardContextual"/>
              </w:rPr>
              <w:t>, edhe nëse ai nuk është i regjistruar në ndonjërin prej këtyre tregjeve.</w:t>
            </w:r>
            <w:bookmarkEnd w:id="3"/>
            <w:r w:rsidRPr="00C507C2">
              <w:rPr>
                <w:rFonts w:ascii="Garamond" w:eastAsiaTheme="minorHAnsi" w:hAnsi="Garamond"/>
                <w:kern w:val="2"/>
                <w:sz w:val="20"/>
                <w:szCs w:val="20"/>
                <w:lang w:val="sq-AL"/>
                <w14:ligatures w14:val="standardContextual"/>
              </w:rPr>
              <w:t xml:space="preserve"> </w:t>
            </w:r>
          </w:p>
        </w:tc>
      </w:tr>
      <w:tr w:rsidR="000918F6" w:rsidRPr="00C507C2" w14:paraId="41A521D6" w14:textId="77777777" w:rsidTr="00912D7B">
        <w:trPr>
          <w:cantSplit/>
          <w:trHeight w:val="20"/>
        </w:trPr>
        <w:tc>
          <w:tcPr>
            <w:tcW w:w="480" w:type="pct"/>
            <w:tcBorders>
              <w:top w:val="dotted" w:sz="4" w:space="0" w:color="auto"/>
            </w:tcBorders>
            <w:vAlign w:val="center"/>
          </w:tcPr>
          <w:p w14:paraId="62BAA342"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2D160AB2" w14:textId="77777777" w:rsidR="000918F6" w:rsidRPr="00C507C2" w:rsidRDefault="000918F6" w:rsidP="000A5D84">
            <w:pPr>
              <w:jc w:val="both"/>
              <w:rPr>
                <w:rFonts w:ascii="Garamond" w:hAnsi="Garamond"/>
                <w:b/>
                <w:bCs/>
                <w:i/>
                <w:iCs/>
                <w:sz w:val="20"/>
                <w:szCs w:val="20"/>
              </w:rPr>
            </w:pPr>
            <w:r w:rsidRPr="00C507C2">
              <w:rPr>
                <w:rFonts w:ascii="Garamond" w:hAnsi="Garamond"/>
                <w:b/>
                <w:bCs/>
                <w:i/>
                <w:iCs/>
                <w:sz w:val="20"/>
                <w:szCs w:val="20"/>
              </w:rPr>
              <w:t>Shtohet</w:t>
            </w:r>
          </w:p>
        </w:tc>
      </w:tr>
      <w:tr w:rsidR="000918F6" w:rsidRPr="00C507C2" w14:paraId="462B672C" w14:textId="77777777" w:rsidTr="00912D7B">
        <w:trPr>
          <w:cantSplit/>
          <w:trHeight w:val="20"/>
        </w:trPr>
        <w:tc>
          <w:tcPr>
            <w:tcW w:w="480" w:type="pct"/>
            <w:tcBorders>
              <w:bottom w:val="dotted" w:sz="4" w:space="0" w:color="auto"/>
            </w:tcBorders>
            <w:vAlign w:val="center"/>
          </w:tcPr>
          <w:p w14:paraId="770FDA0B"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362CC6E4"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6ED6EC12" w14:textId="77777777" w:rsidR="000918F6" w:rsidRPr="00C507C2" w:rsidRDefault="000918F6" w:rsidP="000A5D84">
            <w:pPr>
              <w:jc w:val="both"/>
              <w:rPr>
                <w:rFonts w:ascii="Garamond" w:hAnsi="Garamond"/>
                <w:sz w:val="20"/>
                <w:szCs w:val="20"/>
              </w:rPr>
            </w:pPr>
          </w:p>
        </w:tc>
      </w:tr>
      <w:tr w:rsidR="000918F6" w:rsidRPr="00C507C2" w14:paraId="533BD1F3" w14:textId="77777777" w:rsidTr="00912D7B">
        <w:trPr>
          <w:cantSplit/>
          <w:trHeight w:val="20"/>
        </w:trPr>
        <w:tc>
          <w:tcPr>
            <w:tcW w:w="480" w:type="pct"/>
            <w:tcBorders>
              <w:top w:val="dotted" w:sz="4" w:space="0" w:color="auto"/>
              <w:bottom w:val="dotted" w:sz="4" w:space="0" w:color="auto"/>
            </w:tcBorders>
            <w:vAlign w:val="center"/>
          </w:tcPr>
          <w:p w14:paraId="0A21EDE9"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52B0BED6"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A.2.4.1 (b)</w:t>
            </w:r>
          </w:p>
        </w:tc>
        <w:tc>
          <w:tcPr>
            <w:tcW w:w="3991" w:type="pct"/>
            <w:tcBorders>
              <w:top w:val="dotted" w:sz="4" w:space="0" w:color="auto"/>
              <w:bottom w:val="dotted" w:sz="4" w:space="0" w:color="auto"/>
            </w:tcBorders>
            <w:shd w:val="clear" w:color="auto" w:fill="auto"/>
            <w:vAlign w:val="center"/>
          </w:tcPr>
          <w:p w14:paraId="6196049C" w14:textId="6B981155"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Pavarësisht parashikimit të paragrafit (a), </w:t>
            </w:r>
            <w:r w:rsidR="001A1E78">
              <w:rPr>
                <w:rFonts w:ascii="Garamond" w:eastAsiaTheme="minorHAnsi" w:hAnsi="Garamond"/>
                <w:kern w:val="2"/>
                <w:sz w:val="20"/>
                <w:szCs w:val="20"/>
                <w:lang w:val="sq-AL"/>
                <w14:ligatures w14:val="standardContextual"/>
              </w:rPr>
              <w:t>a</w:t>
            </w:r>
            <w:r w:rsidRPr="00C507C2">
              <w:rPr>
                <w:rFonts w:ascii="Garamond" w:eastAsiaTheme="minorHAnsi" w:hAnsi="Garamond"/>
                <w:kern w:val="2"/>
                <w:sz w:val="20"/>
                <w:szCs w:val="20"/>
                <w:lang w:val="sq-AL"/>
                <w14:ligatures w14:val="standardContextual"/>
              </w:rPr>
              <w:t xml:space="preserve">nëtarit të Bursës i ndalohet të dorëzojë </w:t>
            </w:r>
            <w:r w:rsidR="001A1E78" w:rsidRPr="00C507C2">
              <w:rPr>
                <w:rFonts w:ascii="Garamond" w:eastAsiaTheme="minorHAnsi" w:hAnsi="Garamond"/>
                <w:kern w:val="2"/>
                <w:sz w:val="20"/>
                <w:szCs w:val="20"/>
                <w:lang w:val="sq-AL"/>
                <w14:ligatures w14:val="standardContextual"/>
              </w:rPr>
              <w:t xml:space="preserve">urdhërporosi </w:t>
            </w:r>
            <w:r w:rsidRPr="00C507C2">
              <w:rPr>
                <w:rFonts w:ascii="Garamond" w:eastAsiaTheme="minorHAnsi" w:hAnsi="Garamond"/>
                <w:kern w:val="2"/>
                <w:sz w:val="20"/>
                <w:szCs w:val="20"/>
                <w:lang w:val="sq-AL"/>
                <w14:ligatures w14:val="standardContextual"/>
              </w:rPr>
              <w:t xml:space="preserve">në tregun në të cilin nuk është i regjistruar, edhe pse </w:t>
            </w:r>
            <w:r w:rsidR="001A1E78" w:rsidRPr="00C507C2">
              <w:rPr>
                <w:rFonts w:ascii="Garamond" w:eastAsiaTheme="minorHAnsi" w:hAnsi="Garamond"/>
                <w:kern w:val="2"/>
                <w:sz w:val="20"/>
                <w:szCs w:val="20"/>
                <w:lang w:val="sq-AL"/>
                <w14:ligatures w14:val="standardContextual"/>
              </w:rPr>
              <w:t xml:space="preserve">libri i urdhërporosive </w:t>
            </w:r>
            <w:r w:rsidRPr="00C507C2">
              <w:rPr>
                <w:rFonts w:ascii="Garamond" w:eastAsiaTheme="minorHAnsi" w:hAnsi="Garamond"/>
                <w:kern w:val="2"/>
                <w:sz w:val="20"/>
                <w:szCs w:val="20"/>
                <w:lang w:val="sq-AL"/>
                <w14:ligatures w14:val="standardContextual"/>
              </w:rPr>
              <w:t xml:space="preserve">i këtij tregu, kur është i hapur, është teknikisht i disponueshëm për këtë </w:t>
            </w:r>
            <w:r w:rsidR="001D2D00">
              <w:rPr>
                <w:rFonts w:ascii="Garamond" w:eastAsiaTheme="minorHAnsi" w:hAnsi="Garamond"/>
                <w:kern w:val="2"/>
                <w:sz w:val="20"/>
                <w:szCs w:val="20"/>
                <w:lang w:val="sq-AL"/>
                <w14:ligatures w14:val="standardContextual"/>
              </w:rPr>
              <w:t>a</w:t>
            </w:r>
            <w:r w:rsidRPr="00C507C2">
              <w:rPr>
                <w:rFonts w:ascii="Garamond" w:eastAsiaTheme="minorHAnsi" w:hAnsi="Garamond"/>
                <w:kern w:val="2"/>
                <w:sz w:val="20"/>
                <w:szCs w:val="20"/>
                <w:lang w:val="sq-AL"/>
                <w14:ligatures w14:val="standardContextual"/>
              </w:rPr>
              <w:t xml:space="preserve">nëtar. </w:t>
            </w:r>
          </w:p>
        </w:tc>
      </w:tr>
      <w:tr w:rsidR="000918F6" w:rsidRPr="00C507C2" w14:paraId="28A72C12" w14:textId="77777777" w:rsidTr="00912D7B">
        <w:trPr>
          <w:cantSplit/>
          <w:trHeight w:val="20"/>
        </w:trPr>
        <w:tc>
          <w:tcPr>
            <w:tcW w:w="480" w:type="pct"/>
            <w:tcBorders>
              <w:top w:val="dotted" w:sz="4" w:space="0" w:color="auto"/>
            </w:tcBorders>
            <w:vAlign w:val="center"/>
          </w:tcPr>
          <w:p w14:paraId="38F24C17"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425DEF03"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05266BC9" w14:textId="77777777" w:rsidTr="00912D7B">
        <w:trPr>
          <w:cantSplit/>
          <w:trHeight w:val="20"/>
        </w:trPr>
        <w:tc>
          <w:tcPr>
            <w:tcW w:w="480" w:type="pct"/>
            <w:tcBorders>
              <w:bottom w:val="dotted" w:sz="4" w:space="0" w:color="auto"/>
            </w:tcBorders>
            <w:vAlign w:val="center"/>
          </w:tcPr>
          <w:p w14:paraId="30526A2F"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64C05707"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41D78C19" w14:textId="77777777" w:rsidR="000918F6" w:rsidRPr="00C507C2" w:rsidRDefault="000918F6" w:rsidP="000A5D84">
            <w:pPr>
              <w:jc w:val="both"/>
              <w:rPr>
                <w:rFonts w:ascii="Garamond" w:hAnsi="Garamond"/>
                <w:sz w:val="20"/>
                <w:szCs w:val="20"/>
              </w:rPr>
            </w:pPr>
          </w:p>
        </w:tc>
      </w:tr>
      <w:tr w:rsidR="000918F6" w:rsidRPr="00C507C2" w14:paraId="20B43026" w14:textId="77777777" w:rsidTr="00912D7B">
        <w:trPr>
          <w:cantSplit/>
          <w:trHeight w:val="20"/>
        </w:trPr>
        <w:tc>
          <w:tcPr>
            <w:tcW w:w="480" w:type="pct"/>
            <w:tcBorders>
              <w:top w:val="dotted" w:sz="4" w:space="0" w:color="auto"/>
              <w:bottom w:val="dotted" w:sz="4" w:space="0" w:color="auto"/>
            </w:tcBorders>
            <w:vAlign w:val="center"/>
          </w:tcPr>
          <w:p w14:paraId="2E01A32F"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0FDE1F83"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A.2.4.1 (c)</w:t>
            </w:r>
          </w:p>
          <w:p w14:paraId="576BAB79"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A.2.4.1 (c)(i)</w:t>
            </w:r>
          </w:p>
          <w:p w14:paraId="589E145A" w14:textId="77777777" w:rsidR="000918F6" w:rsidRPr="00C507C2" w:rsidRDefault="000918F6" w:rsidP="000A5D84">
            <w:pPr>
              <w:jc w:val="both"/>
              <w:rPr>
                <w:rFonts w:ascii="Garamond" w:hAnsi="Garamond"/>
                <w:sz w:val="20"/>
                <w:szCs w:val="20"/>
              </w:rPr>
            </w:pPr>
          </w:p>
        </w:tc>
        <w:tc>
          <w:tcPr>
            <w:tcW w:w="3991" w:type="pct"/>
            <w:tcBorders>
              <w:top w:val="dotted" w:sz="4" w:space="0" w:color="auto"/>
              <w:bottom w:val="dotted" w:sz="4" w:space="0" w:color="auto"/>
            </w:tcBorders>
            <w:shd w:val="clear" w:color="auto" w:fill="auto"/>
            <w:vAlign w:val="center"/>
          </w:tcPr>
          <w:p w14:paraId="437FA0E7" w14:textId="77777777" w:rsidR="000918F6" w:rsidRPr="00C507C2" w:rsidRDefault="000918F6" w:rsidP="000A5D84">
            <w:pPr>
              <w:pStyle w:val="CERLEVEL4"/>
              <w:numPr>
                <w:ilvl w:val="0"/>
                <w:numId w:val="42"/>
              </w:numPr>
              <w:spacing w:before="0" w:after="0"/>
              <w:ind w:left="0" w:firstLine="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Për të shmangur ndonjë dyshim:</w:t>
            </w:r>
          </w:p>
          <w:p w14:paraId="124CA074" w14:textId="3BED8C62" w:rsidR="000918F6" w:rsidRPr="00C507C2" w:rsidRDefault="000918F6" w:rsidP="000A5D84">
            <w:pPr>
              <w:pStyle w:val="CERLEVEL4"/>
              <w:numPr>
                <w:ilvl w:val="0"/>
                <w:numId w:val="26"/>
              </w:numPr>
              <w:spacing w:before="0" w:after="0"/>
              <w:ind w:left="0" w:firstLine="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Gjatë </w:t>
            </w:r>
            <w:r w:rsidR="001A1E78" w:rsidRPr="00C507C2">
              <w:rPr>
                <w:rFonts w:ascii="Garamond" w:eastAsiaTheme="minorHAnsi" w:hAnsi="Garamond"/>
                <w:kern w:val="2"/>
                <w:sz w:val="20"/>
                <w:szCs w:val="20"/>
                <w:lang w:val="sq-AL"/>
                <w14:ligatures w14:val="standardContextual"/>
              </w:rPr>
              <w:t xml:space="preserve">ankandit të dytë, kur libri i urdhërporosive për tregun e ditës në avancë është </w:t>
            </w:r>
            <w:r w:rsidRPr="00C507C2">
              <w:rPr>
                <w:rFonts w:ascii="Garamond" w:eastAsiaTheme="minorHAnsi" w:hAnsi="Garamond"/>
                <w:kern w:val="2"/>
                <w:sz w:val="20"/>
                <w:szCs w:val="20"/>
                <w:lang w:val="sq-AL"/>
                <w14:ligatures w14:val="standardContextual"/>
              </w:rPr>
              <w:t xml:space="preserve">i hapur, </w:t>
            </w:r>
            <w:r w:rsidR="001A1E78" w:rsidRPr="00C507C2">
              <w:rPr>
                <w:rFonts w:ascii="Garamond" w:eastAsiaTheme="minorHAnsi" w:hAnsi="Garamond"/>
                <w:kern w:val="2"/>
                <w:sz w:val="20"/>
                <w:szCs w:val="20"/>
                <w:lang w:val="sq-AL"/>
                <w14:ligatures w14:val="standardContextual"/>
              </w:rPr>
              <w:t xml:space="preserve">anëtarit </w:t>
            </w:r>
            <w:r w:rsidRPr="00C507C2">
              <w:rPr>
                <w:rFonts w:ascii="Garamond" w:eastAsiaTheme="minorHAnsi" w:hAnsi="Garamond"/>
                <w:kern w:val="2"/>
                <w:sz w:val="20"/>
                <w:szCs w:val="20"/>
                <w:lang w:val="sq-AL"/>
                <w14:ligatures w14:val="standardContextual"/>
              </w:rPr>
              <w:t xml:space="preserve">të Bursës i lejohet të dorëzojë, të ndryshojë dhe të anulojë </w:t>
            </w:r>
            <w:r w:rsidR="001A1E78" w:rsidRPr="00C507C2">
              <w:rPr>
                <w:rFonts w:ascii="Garamond" w:eastAsiaTheme="minorHAnsi" w:hAnsi="Garamond"/>
                <w:kern w:val="2"/>
                <w:sz w:val="20"/>
                <w:szCs w:val="20"/>
                <w:lang w:val="sq-AL"/>
                <w14:ligatures w14:val="standardContextual"/>
              </w:rPr>
              <w:t xml:space="preserve">urdhërporositë </w:t>
            </w:r>
            <w:r w:rsidRPr="00C507C2">
              <w:rPr>
                <w:rFonts w:ascii="Garamond" w:eastAsiaTheme="minorHAnsi" w:hAnsi="Garamond"/>
                <w:kern w:val="2"/>
                <w:sz w:val="20"/>
                <w:szCs w:val="20"/>
                <w:lang w:val="sq-AL"/>
                <w14:ligatures w14:val="standardContextual"/>
              </w:rPr>
              <w:t>e tij në përputhje me parashikimet e paragrafit B.2.3.3 të kësaj procedure.</w:t>
            </w:r>
          </w:p>
        </w:tc>
      </w:tr>
      <w:tr w:rsidR="000918F6" w:rsidRPr="00C507C2" w14:paraId="6C0CD8E2" w14:textId="77777777" w:rsidTr="00912D7B">
        <w:trPr>
          <w:cantSplit/>
          <w:trHeight w:val="20"/>
        </w:trPr>
        <w:tc>
          <w:tcPr>
            <w:tcW w:w="480" w:type="pct"/>
            <w:tcBorders>
              <w:top w:val="dotted" w:sz="4" w:space="0" w:color="auto"/>
            </w:tcBorders>
            <w:vAlign w:val="center"/>
          </w:tcPr>
          <w:p w14:paraId="3BA7E983" w14:textId="77777777" w:rsidR="000918F6" w:rsidRPr="00C507C2" w:rsidRDefault="000918F6" w:rsidP="000A5D84">
            <w:pPr>
              <w:jc w:val="both"/>
              <w:rPr>
                <w:rFonts w:ascii="Garamond" w:hAnsi="Garamond"/>
                <w:i/>
                <w:iCs/>
                <w:sz w:val="20"/>
                <w:szCs w:val="20"/>
              </w:rPr>
            </w:pPr>
          </w:p>
        </w:tc>
        <w:tc>
          <w:tcPr>
            <w:tcW w:w="4520" w:type="pct"/>
            <w:gridSpan w:val="2"/>
            <w:tcBorders>
              <w:top w:val="dotted" w:sz="4" w:space="0" w:color="auto"/>
            </w:tcBorders>
            <w:shd w:val="clear" w:color="auto" w:fill="auto"/>
            <w:vAlign w:val="center"/>
          </w:tcPr>
          <w:p w14:paraId="33B619E9"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3758D9C3" w14:textId="77777777" w:rsidTr="00912D7B">
        <w:trPr>
          <w:cantSplit/>
          <w:trHeight w:val="20"/>
        </w:trPr>
        <w:tc>
          <w:tcPr>
            <w:tcW w:w="480" w:type="pct"/>
            <w:tcBorders>
              <w:bottom w:val="dotted" w:sz="4" w:space="0" w:color="auto"/>
            </w:tcBorders>
            <w:vAlign w:val="center"/>
          </w:tcPr>
          <w:p w14:paraId="43E93CC1"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65CC8C41"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A.2.4.4</w:t>
            </w:r>
          </w:p>
        </w:tc>
        <w:tc>
          <w:tcPr>
            <w:tcW w:w="3991" w:type="pct"/>
            <w:tcBorders>
              <w:bottom w:val="dotted" w:sz="4" w:space="0" w:color="auto"/>
            </w:tcBorders>
            <w:shd w:val="clear" w:color="auto" w:fill="auto"/>
            <w:vAlign w:val="center"/>
          </w:tcPr>
          <w:p w14:paraId="732D9923" w14:textId="5DAAFD69"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Çdo </w:t>
            </w:r>
            <w:r w:rsidR="001A1E78" w:rsidRPr="00C507C2">
              <w:rPr>
                <w:rFonts w:ascii="Garamond" w:eastAsiaTheme="minorHAnsi" w:hAnsi="Garamond"/>
                <w:kern w:val="2"/>
                <w:sz w:val="20"/>
                <w:szCs w:val="20"/>
                <w:lang w:val="sq-AL"/>
                <w14:ligatures w14:val="standardContextual"/>
              </w:rPr>
              <w:t xml:space="preserve">urdhërporosi </w:t>
            </w:r>
            <w:r w:rsidRPr="00C507C2">
              <w:rPr>
                <w:rFonts w:ascii="Garamond" w:eastAsiaTheme="minorHAnsi" w:hAnsi="Garamond"/>
                <w:kern w:val="2"/>
                <w:sz w:val="20"/>
                <w:szCs w:val="20"/>
                <w:lang w:val="sq-AL"/>
                <w14:ligatures w14:val="standardContextual"/>
              </w:rPr>
              <w:t xml:space="preserve">e </w:t>
            </w:r>
            <w:r w:rsidR="001A1E78" w:rsidRPr="00C507C2">
              <w:rPr>
                <w:rFonts w:ascii="Garamond" w:eastAsiaTheme="minorHAnsi" w:hAnsi="Garamond"/>
                <w:kern w:val="2"/>
                <w:sz w:val="20"/>
                <w:szCs w:val="20"/>
                <w:lang w:val="sq-AL"/>
                <w14:ligatures w14:val="standardContextual"/>
              </w:rPr>
              <w:t xml:space="preserve">thjeshtë </w:t>
            </w:r>
            <w:r w:rsidRPr="00C507C2">
              <w:rPr>
                <w:rFonts w:ascii="Garamond" w:eastAsiaTheme="minorHAnsi" w:hAnsi="Garamond"/>
                <w:kern w:val="2"/>
                <w:sz w:val="20"/>
                <w:szCs w:val="20"/>
                <w:lang w:val="sq-AL"/>
                <w14:ligatures w14:val="standardContextual"/>
              </w:rPr>
              <w:t xml:space="preserve">mund të përfshijë deri në (50) segmente për çdo </w:t>
            </w:r>
            <w:r w:rsidR="001A1E78" w:rsidRPr="00C507C2">
              <w:rPr>
                <w:rFonts w:ascii="Garamond" w:eastAsiaTheme="minorHAnsi" w:hAnsi="Garamond"/>
                <w:kern w:val="2"/>
                <w:sz w:val="20"/>
                <w:szCs w:val="20"/>
                <w:lang w:val="sq-AL"/>
                <w14:ligatures w14:val="standardContextual"/>
              </w:rPr>
              <w:t>njësi kohore tregu.</w:t>
            </w:r>
            <w:r w:rsidR="002B1A03">
              <w:rPr>
                <w:rFonts w:ascii="Garamond" w:eastAsiaTheme="minorHAnsi" w:hAnsi="Garamond"/>
                <w:kern w:val="2"/>
                <w:sz w:val="20"/>
                <w:szCs w:val="20"/>
                <w:lang w:val="sq-AL"/>
                <w14:ligatures w14:val="standardContextual"/>
              </w:rPr>
              <w:t xml:space="preserve">  </w:t>
            </w:r>
            <w:r w:rsidR="001A1E78" w:rsidRPr="00C507C2">
              <w:rPr>
                <w:rFonts w:ascii="Garamond" w:eastAsiaTheme="minorHAnsi" w:hAnsi="Garamond"/>
                <w:kern w:val="2"/>
                <w:sz w:val="20"/>
                <w:szCs w:val="20"/>
                <w:lang w:val="sq-AL"/>
                <w14:ligatures w14:val="standardContextual"/>
              </w:rPr>
              <w:t xml:space="preserve"> </w:t>
            </w:r>
          </w:p>
        </w:tc>
      </w:tr>
      <w:tr w:rsidR="000918F6" w:rsidRPr="00C507C2" w14:paraId="104ACD8A" w14:textId="77777777" w:rsidTr="00912D7B">
        <w:trPr>
          <w:cantSplit/>
          <w:trHeight w:val="20"/>
        </w:trPr>
        <w:tc>
          <w:tcPr>
            <w:tcW w:w="480" w:type="pct"/>
            <w:tcBorders>
              <w:top w:val="dotted" w:sz="4" w:space="0" w:color="auto"/>
              <w:bottom w:val="dotted" w:sz="4" w:space="0" w:color="auto"/>
            </w:tcBorders>
            <w:vAlign w:val="center"/>
          </w:tcPr>
          <w:p w14:paraId="66A6E607"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2BD392BB"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6EB0D0E5" w14:textId="3F5259C9" w:rsidR="000918F6" w:rsidRPr="00C507C2" w:rsidRDefault="000918F6" w:rsidP="000A5D84">
            <w:pPr>
              <w:pStyle w:val="CERLEVEL4"/>
              <w:spacing w:before="0" w:after="0"/>
              <w:rPr>
                <w:rFonts w:ascii="Garamond" w:hAnsi="Garamond"/>
                <w:sz w:val="20"/>
                <w:szCs w:val="20"/>
                <w:lang w:val="sq-AL"/>
              </w:rPr>
            </w:pPr>
            <w:bookmarkStart w:id="4" w:name="_Hlk184170646"/>
            <w:r w:rsidRPr="00C507C2">
              <w:rPr>
                <w:rFonts w:ascii="Garamond" w:hAnsi="Garamond"/>
                <w:sz w:val="20"/>
                <w:szCs w:val="20"/>
                <w:lang w:val="sq-AL"/>
              </w:rPr>
              <w:t xml:space="preserve">Çdo </w:t>
            </w:r>
            <w:r w:rsidR="001A1E78" w:rsidRPr="00C507C2">
              <w:rPr>
                <w:rFonts w:ascii="Garamond" w:hAnsi="Garamond"/>
                <w:sz w:val="20"/>
                <w:szCs w:val="20"/>
                <w:lang w:val="sq-AL"/>
              </w:rPr>
              <w:t xml:space="preserve">urdhërporosi </w:t>
            </w:r>
            <w:r w:rsidRPr="00C507C2">
              <w:rPr>
                <w:rFonts w:ascii="Garamond" w:hAnsi="Garamond"/>
                <w:sz w:val="20"/>
                <w:szCs w:val="20"/>
                <w:lang w:val="sq-AL"/>
              </w:rPr>
              <w:t xml:space="preserve">e </w:t>
            </w:r>
            <w:r w:rsidR="001A1E78" w:rsidRPr="00C507C2">
              <w:rPr>
                <w:rFonts w:ascii="Garamond" w:hAnsi="Garamond"/>
                <w:sz w:val="20"/>
                <w:szCs w:val="20"/>
                <w:lang w:val="sq-AL"/>
              </w:rPr>
              <w:t xml:space="preserve">thjeshtë </w:t>
            </w:r>
            <w:r w:rsidRPr="00C507C2">
              <w:rPr>
                <w:rFonts w:ascii="Garamond" w:hAnsi="Garamond"/>
                <w:sz w:val="20"/>
                <w:szCs w:val="20"/>
                <w:lang w:val="sq-AL"/>
              </w:rPr>
              <w:t xml:space="preserve">mund të përfshijë deri në (50) çifte çmim-sasi për çdo </w:t>
            </w:r>
            <w:r w:rsidR="001A1E78" w:rsidRPr="00C507C2">
              <w:rPr>
                <w:rFonts w:ascii="Garamond" w:hAnsi="Garamond"/>
                <w:sz w:val="20"/>
                <w:szCs w:val="20"/>
                <w:lang w:val="sq-AL"/>
              </w:rPr>
              <w:t>njësi kohore tregu</w:t>
            </w:r>
            <w:bookmarkEnd w:id="4"/>
            <w:r w:rsidR="001A1E78" w:rsidRPr="00C507C2">
              <w:rPr>
                <w:rFonts w:ascii="Garamond" w:eastAsiaTheme="minorHAnsi" w:hAnsi="Garamond"/>
                <w:kern w:val="2"/>
                <w:sz w:val="20"/>
                <w:szCs w:val="20"/>
                <w:lang w:val="sq-AL"/>
                <w14:ligatures w14:val="standardContextual"/>
              </w:rPr>
              <w:t>.</w:t>
            </w:r>
            <w:r w:rsidR="002B1A03">
              <w:rPr>
                <w:rFonts w:ascii="Garamond" w:eastAsiaTheme="minorHAnsi" w:hAnsi="Garamond"/>
                <w:kern w:val="2"/>
                <w:sz w:val="20"/>
                <w:szCs w:val="20"/>
                <w:lang w:val="sq-AL"/>
                <w14:ligatures w14:val="standardContextual"/>
              </w:rPr>
              <w:t xml:space="preserve">  </w:t>
            </w:r>
            <w:r w:rsidR="001A1E78" w:rsidRPr="00C507C2">
              <w:rPr>
                <w:rFonts w:ascii="Garamond" w:eastAsiaTheme="minorHAnsi" w:hAnsi="Garamond"/>
                <w:kern w:val="2"/>
                <w:sz w:val="20"/>
                <w:szCs w:val="20"/>
                <w:lang w:val="sq-AL"/>
                <w14:ligatures w14:val="standardContextual"/>
              </w:rPr>
              <w:t xml:space="preserve"> </w:t>
            </w:r>
          </w:p>
        </w:tc>
      </w:tr>
      <w:tr w:rsidR="000918F6" w:rsidRPr="00C507C2" w14:paraId="0F5FA4C8" w14:textId="77777777" w:rsidTr="00912D7B">
        <w:trPr>
          <w:cantSplit/>
          <w:trHeight w:val="20"/>
        </w:trPr>
        <w:tc>
          <w:tcPr>
            <w:tcW w:w="480" w:type="pct"/>
            <w:tcBorders>
              <w:bottom w:val="dotted" w:sz="4" w:space="0" w:color="auto"/>
            </w:tcBorders>
            <w:vAlign w:val="center"/>
          </w:tcPr>
          <w:p w14:paraId="20BBF3C9"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658438E3"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A.2.4.5</w:t>
            </w:r>
          </w:p>
        </w:tc>
        <w:tc>
          <w:tcPr>
            <w:tcW w:w="3991" w:type="pct"/>
            <w:tcBorders>
              <w:bottom w:val="dotted" w:sz="4" w:space="0" w:color="auto"/>
            </w:tcBorders>
            <w:shd w:val="clear" w:color="auto" w:fill="auto"/>
            <w:vAlign w:val="center"/>
          </w:tcPr>
          <w:p w14:paraId="1C8758A0" w14:textId="3D6387C6"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Në rastin e </w:t>
            </w:r>
            <w:r w:rsidR="001A1E78" w:rsidRPr="00C507C2">
              <w:rPr>
                <w:rFonts w:ascii="Garamond" w:eastAsiaTheme="minorHAnsi" w:hAnsi="Garamond"/>
                <w:kern w:val="2"/>
                <w:sz w:val="20"/>
                <w:szCs w:val="20"/>
                <w:lang w:val="sq-AL"/>
                <w14:ligatures w14:val="standardContextual"/>
              </w:rPr>
              <w:t xml:space="preserve">ankandit të ditës në avancë ose ankandit brenda së njëjtës ditë, jo subjekt </w:t>
            </w:r>
            <w:r w:rsidRPr="00C507C2">
              <w:rPr>
                <w:rFonts w:ascii="Garamond" w:eastAsiaTheme="minorHAnsi" w:hAnsi="Garamond"/>
                <w:kern w:val="2"/>
                <w:sz w:val="20"/>
                <w:szCs w:val="20"/>
                <w:lang w:val="sq-AL"/>
                <w14:ligatures w14:val="standardContextual"/>
              </w:rPr>
              <w:t xml:space="preserve">i seksionit F.3 të Rregullave të Tregut të Energjisë Elektrike dhe këtyre </w:t>
            </w:r>
            <w:r w:rsidR="001A1E78" w:rsidRPr="00C507C2">
              <w:rPr>
                <w:rFonts w:ascii="Garamond" w:eastAsiaTheme="minorHAnsi" w:hAnsi="Garamond"/>
                <w:kern w:val="2"/>
                <w:sz w:val="20"/>
                <w:szCs w:val="20"/>
                <w:lang w:val="sq-AL"/>
                <w14:ligatures w14:val="standardContextual"/>
              </w:rPr>
              <w:t>procedurave</w:t>
            </w:r>
            <w:r w:rsidRPr="00C507C2">
              <w:rPr>
                <w:rFonts w:ascii="Garamond" w:eastAsiaTheme="minorHAnsi" w:hAnsi="Garamond"/>
                <w:kern w:val="2"/>
                <w:sz w:val="20"/>
                <w:szCs w:val="20"/>
                <w:lang w:val="sq-AL"/>
                <w14:ligatures w14:val="standardContextual"/>
              </w:rPr>
              <w:t>:</w:t>
            </w:r>
            <w:r w:rsidR="002B1A03">
              <w:rPr>
                <w:rFonts w:ascii="Garamond" w:eastAsiaTheme="minorHAnsi" w:hAnsi="Garamond"/>
                <w:kern w:val="2"/>
                <w:sz w:val="20"/>
                <w:szCs w:val="20"/>
                <w:lang w:val="sq-AL"/>
                <w14:ligatures w14:val="standardContextual"/>
              </w:rPr>
              <w:t xml:space="preserve">  </w:t>
            </w:r>
          </w:p>
        </w:tc>
      </w:tr>
      <w:tr w:rsidR="000918F6" w:rsidRPr="00C507C2" w14:paraId="5062365D" w14:textId="77777777" w:rsidTr="00912D7B">
        <w:trPr>
          <w:cantSplit/>
          <w:trHeight w:val="20"/>
        </w:trPr>
        <w:tc>
          <w:tcPr>
            <w:tcW w:w="480" w:type="pct"/>
            <w:tcBorders>
              <w:top w:val="dotted" w:sz="4" w:space="0" w:color="auto"/>
              <w:bottom w:val="dotted" w:sz="4" w:space="0" w:color="auto"/>
            </w:tcBorders>
            <w:vAlign w:val="center"/>
          </w:tcPr>
          <w:p w14:paraId="6341380A"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580FB7FD"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6E125560" w14:textId="0E630EEB"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Në rastin e </w:t>
            </w:r>
            <w:r w:rsidR="001A1E78" w:rsidRPr="00C507C2">
              <w:rPr>
                <w:rFonts w:ascii="Garamond" w:eastAsiaTheme="minorHAnsi" w:hAnsi="Garamond"/>
                <w:kern w:val="2"/>
                <w:sz w:val="20"/>
                <w:szCs w:val="20"/>
                <w:lang w:val="sq-AL"/>
                <w14:ligatures w14:val="standardContextual"/>
              </w:rPr>
              <w:t xml:space="preserve">ankandit të ditës në avancë ose ankandit brenda së njëjtës ditë, nëse </w:t>
            </w:r>
            <w:r w:rsidRPr="00C507C2">
              <w:rPr>
                <w:rFonts w:ascii="Garamond" w:eastAsiaTheme="minorHAnsi" w:hAnsi="Garamond"/>
                <w:kern w:val="2"/>
                <w:sz w:val="20"/>
                <w:szCs w:val="20"/>
                <w:lang w:val="sq-AL"/>
                <w14:ligatures w14:val="standardContextual"/>
              </w:rPr>
              <w:t xml:space="preserve">nuk është në kushtet e parashikimeve të seksionit F.3 të Rregullave të Tregut të Energjisë Elektrike-Kushtet e </w:t>
            </w:r>
            <w:r w:rsidR="001A1E78" w:rsidRPr="00C507C2">
              <w:rPr>
                <w:rFonts w:ascii="Garamond" w:eastAsiaTheme="minorHAnsi" w:hAnsi="Garamond"/>
                <w:kern w:val="2"/>
                <w:sz w:val="20"/>
                <w:szCs w:val="20"/>
                <w:lang w:val="sq-AL"/>
                <w14:ligatures w14:val="standardContextual"/>
              </w:rPr>
              <w:t>përgjithshme dhe këtyre procedurave</w:t>
            </w:r>
            <w:r w:rsidRPr="00C507C2">
              <w:rPr>
                <w:rFonts w:ascii="Garamond" w:eastAsiaTheme="minorHAnsi" w:hAnsi="Garamond"/>
                <w:kern w:val="2"/>
                <w:sz w:val="20"/>
                <w:szCs w:val="20"/>
                <w:lang w:val="sq-AL"/>
                <w14:ligatures w14:val="standardContextual"/>
              </w:rPr>
              <w:t>:</w:t>
            </w:r>
            <w:r w:rsidR="002B1A03">
              <w:rPr>
                <w:rFonts w:ascii="Garamond" w:eastAsiaTheme="minorHAnsi" w:hAnsi="Garamond"/>
                <w:kern w:val="2"/>
                <w:sz w:val="20"/>
                <w:szCs w:val="20"/>
                <w:lang w:val="sq-AL"/>
                <w14:ligatures w14:val="standardContextual"/>
              </w:rPr>
              <w:t xml:space="preserve">  </w:t>
            </w:r>
          </w:p>
        </w:tc>
      </w:tr>
      <w:tr w:rsidR="000918F6" w:rsidRPr="00C507C2" w14:paraId="5E36DAE2" w14:textId="77777777" w:rsidTr="00912D7B">
        <w:trPr>
          <w:cantSplit/>
          <w:trHeight w:val="20"/>
        </w:trPr>
        <w:tc>
          <w:tcPr>
            <w:tcW w:w="480" w:type="pct"/>
            <w:tcBorders>
              <w:top w:val="dotted" w:sz="4" w:space="0" w:color="auto"/>
            </w:tcBorders>
            <w:vAlign w:val="center"/>
          </w:tcPr>
          <w:p w14:paraId="62CC7C9A"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59D51296"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5AD031FD" w14:textId="77777777" w:rsidTr="00912D7B">
        <w:trPr>
          <w:cantSplit/>
          <w:trHeight w:val="20"/>
        </w:trPr>
        <w:tc>
          <w:tcPr>
            <w:tcW w:w="480" w:type="pct"/>
            <w:tcBorders>
              <w:bottom w:val="dotted" w:sz="4" w:space="0" w:color="auto"/>
            </w:tcBorders>
            <w:vAlign w:val="center"/>
          </w:tcPr>
          <w:p w14:paraId="7977FA7F"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0AD1D7A5"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A.2.4.6</w:t>
            </w:r>
          </w:p>
        </w:tc>
        <w:tc>
          <w:tcPr>
            <w:tcW w:w="3991" w:type="pct"/>
            <w:tcBorders>
              <w:bottom w:val="dotted" w:sz="4" w:space="0" w:color="auto"/>
            </w:tcBorders>
            <w:shd w:val="clear" w:color="auto" w:fill="auto"/>
            <w:vAlign w:val="center"/>
          </w:tcPr>
          <w:p w14:paraId="2F4A9202" w14:textId="75EF07B4"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Nëse nuk është subjekt i seksionit F.3 të </w:t>
            </w:r>
            <w:r w:rsidR="0014293B" w:rsidRPr="00C507C2">
              <w:rPr>
                <w:rFonts w:ascii="Garamond" w:eastAsiaTheme="minorHAnsi" w:hAnsi="Garamond"/>
                <w:kern w:val="2"/>
                <w:sz w:val="20"/>
                <w:szCs w:val="20"/>
                <w:lang w:val="sq-AL"/>
                <w14:ligatures w14:val="standardContextual"/>
              </w:rPr>
              <w:t>rr</w:t>
            </w:r>
            <w:r w:rsidRPr="00C507C2">
              <w:rPr>
                <w:rFonts w:ascii="Garamond" w:eastAsiaTheme="minorHAnsi" w:hAnsi="Garamond"/>
                <w:kern w:val="2"/>
                <w:sz w:val="20"/>
                <w:szCs w:val="20"/>
                <w:lang w:val="sq-AL"/>
                <w14:ligatures w14:val="standardContextual"/>
              </w:rPr>
              <w:t xml:space="preserve">egullave të ALPEX-it, oraret (CET) e hapjes dhe mbylljes së </w:t>
            </w:r>
            <w:r w:rsidR="0014293B" w:rsidRPr="00C507C2">
              <w:rPr>
                <w:rFonts w:ascii="Garamond" w:eastAsiaTheme="minorHAnsi" w:hAnsi="Garamond"/>
                <w:kern w:val="2"/>
                <w:sz w:val="20"/>
                <w:szCs w:val="20"/>
                <w:lang w:val="sq-AL"/>
                <w14:ligatures w14:val="standardContextual"/>
              </w:rPr>
              <w:t xml:space="preserve">librit të urdhërporosive të ankandeve të ditës në avancë dhe atyre brenda së njëjtës ditë, dhe njësinë kohore të tregut që mbulon secilin ankand, </w:t>
            </w:r>
            <w:r w:rsidRPr="00C507C2">
              <w:rPr>
                <w:rFonts w:ascii="Garamond" w:eastAsiaTheme="minorHAnsi" w:hAnsi="Garamond"/>
                <w:kern w:val="2"/>
                <w:sz w:val="20"/>
                <w:szCs w:val="20"/>
                <w:lang w:val="sq-AL"/>
                <w14:ligatures w14:val="standardContextual"/>
              </w:rPr>
              <w:t xml:space="preserve">dhe natyra e planeve të Bashkimit të Tregut për Segmentin përkatës të </w:t>
            </w:r>
            <w:r w:rsidR="0014293B">
              <w:rPr>
                <w:rFonts w:ascii="Garamond" w:eastAsiaTheme="minorHAnsi" w:hAnsi="Garamond"/>
                <w:kern w:val="2"/>
                <w:sz w:val="20"/>
                <w:szCs w:val="20"/>
                <w:lang w:val="sq-AL"/>
                <w14:ligatures w14:val="standardContextual"/>
              </w:rPr>
              <w:t>t</w:t>
            </w:r>
            <w:r w:rsidRPr="00C507C2">
              <w:rPr>
                <w:rFonts w:ascii="Garamond" w:eastAsiaTheme="minorHAnsi" w:hAnsi="Garamond"/>
                <w:kern w:val="2"/>
                <w:sz w:val="20"/>
                <w:szCs w:val="20"/>
                <w:lang w:val="sq-AL"/>
                <w14:ligatures w14:val="standardContextual"/>
              </w:rPr>
              <w:t>regut, janë si vijon:</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 </w:t>
            </w:r>
          </w:p>
        </w:tc>
      </w:tr>
    </w:tbl>
    <w:p w14:paraId="7F045834" w14:textId="64B8B6CE" w:rsidR="000918F6" w:rsidRPr="00C507C2" w:rsidRDefault="000918F6" w:rsidP="000A5D84">
      <w:pPr>
        <w:tabs>
          <w:tab w:val="left" w:pos="1735"/>
        </w:tabs>
        <w:ind w:firstLine="284"/>
        <w:jc w:val="both"/>
        <w:rPr>
          <w:rFonts w:ascii="Garamond" w:hAnsi="Garamond"/>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70"/>
        <w:gridCol w:w="959"/>
        <w:gridCol w:w="7232"/>
      </w:tblGrid>
      <w:tr w:rsidR="000918F6" w:rsidRPr="00C507C2" w14:paraId="431C26B0" w14:textId="77777777" w:rsidTr="000A5D84">
        <w:trPr>
          <w:cantSplit/>
          <w:trHeight w:val="20"/>
        </w:trPr>
        <w:tc>
          <w:tcPr>
            <w:tcW w:w="480" w:type="pct"/>
            <w:tcBorders>
              <w:top w:val="dotted" w:sz="4" w:space="0" w:color="auto"/>
              <w:bottom w:val="dotted" w:sz="4" w:space="0" w:color="auto"/>
            </w:tcBorders>
            <w:vAlign w:val="center"/>
          </w:tcPr>
          <w:p w14:paraId="0A6878C8"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lastRenderedPageBreak/>
              <w:t>bëhet</w:t>
            </w:r>
          </w:p>
        </w:tc>
        <w:tc>
          <w:tcPr>
            <w:tcW w:w="529" w:type="pct"/>
            <w:tcBorders>
              <w:top w:val="dotted" w:sz="4" w:space="0" w:color="auto"/>
              <w:bottom w:val="dotted" w:sz="4" w:space="0" w:color="auto"/>
            </w:tcBorders>
            <w:shd w:val="clear" w:color="auto" w:fill="auto"/>
            <w:vAlign w:val="center"/>
          </w:tcPr>
          <w:p w14:paraId="64EE5271"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25DDA553" w14:textId="7D9C3736" w:rsidR="000918F6" w:rsidRPr="00C507C2" w:rsidRDefault="000918F6" w:rsidP="000A5D84">
            <w:pPr>
              <w:pStyle w:val="CERLEVEL4"/>
              <w:spacing w:before="0" w:after="0"/>
              <w:rPr>
                <w:rFonts w:ascii="Garamond" w:hAnsi="Garamond"/>
                <w:sz w:val="20"/>
                <w:szCs w:val="20"/>
                <w:lang w:val="sq-AL"/>
              </w:rPr>
            </w:pPr>
            <w:bookmarkStart w:id="5" w:name="_Ref173740918"/>
            <w:r w:rsidRPr="00C507C2">
              <w:rPr>
                <w:rFonts w:ascii="Garamond" w:eastAsiaTheme="minorHAnsi" w:hAnsi="Garamond"/>
                <w:kern w:val="2"/>
                <w:sz w:val="20"/>
                <w:szCs w:val="20"/>
                <w:lang w:val="sq-AL"/>
                <w14:ligatures w14:val="standardContextual"/>
              </w:rPr>
              <w:t xml:space="preserve">Nëse nuk është në kushtet e parashikimeve të seksionit F.3 të Rregullave të Tregut të Energjisë Elektrike-Kushtet e </w:t>
            </w:r>
            <w:r w:rsidR="00446CA0">
              <w:rPr>
                <w:rFonts w:ascii="Garamond" w:eastAsiaTheme="minorHAnsi" w:hAnsi="Garamond"/>
                <w:kern w:val="2"/>
                <w:sz w:val="20"/>
                <w:szCs w:val="20"/>
                <w:lang w:val="sq-AL"/>
                <w14:ligatures w14:val="standardContextual"/>
              </w:rPr>
              <w:t>p</w:t>
            </w:r>
            <w:r w:rsidRPr="00C507C2">
              <w:rPr>
                <w:rFonts w:ascii="Garamond" w:eastAsiaTheme="minorHAnsi" w:hAnsi="Garamond"/>
                <w:kern w:val="2"/>
                <w:sz w:val="20"/>
                <w:szCs w:val="20"/>
                <w:lang w:val="sq-AL"/>
                <w14:ligatures w14:val="standardContextual"/>
              </w:rPr>
              <w:t xml:space="preserve">ërgjithshme, kohët (CET) e hapjes dhe mbylljes </w:t>
            </w:r>
            <w:r w:rsidR="00446CA0" w:rsidRPr="00C507C2">
              <w:rPr>
                <w:rFonts w:ascii="Garamond" w:eastAsiaTheme="minorHAnsi" w:hAnsi="Garamond"/>
                <w:kern w:val="2"/>
                <w:sz w:val="20"/>
                <w:szCs w:val="20"/>
                <w:lang w:val="sq-AL"/>
                <w14:ligatures w14:val="standardContextual"/>
              </w:rPr>
              <w:t>së librit të urdhërporosive të ankandeve të ditës në avancë dhe atyre brenda së njëjtës ditë</w:t>
            </w:r>
            <w:r w:rsidRPr="00C507C2">
              <w:rPr>
                <w:rFonts w:ascii="Garamond" w:eastAsiaTheme="minorHAnsi" w:hAnsi="Garamond"/>
                <w:kern w:val="2"/>
                <w:sz w:val="20"/>
                <w:szCs w:val="20"/>
                <w:lang w:val="sq-AL"/>
                <w14:ligatures w14:val="standardContextual"/>
              </w:rPr>
              <w:t xml:space="preserve">, që mbulojnë periudhën e tregtimit, dhe sipas natyrës së marrëveshjeve të Bashkimit të Tregut për </w:t>
            </w:r>
            <w:r w:rsidR="00446CA0" w:rsidRPr="00C507C2">
              <w:rPr>
                <w:rFonts w:ascii="Garamond" w:eastAsiaTheme="minorHAnsi" w:hAnsi="Garamond"/>
                <w:kern w:val="2"/>
                <w:sz w:val="20"/>
                <w:szCs w:val="20"/>
                <w:lang w:val="sq-AL"/>
                <w14:ligatures w14:val="standardContextual"/>
              </w:rPr>
              <w:t xml:space="preserve">segmentin përkatës të tregut, janë </w:t>
            </w:r>
            <w:r w:rsidRPr="00C507C2">
              <w:rPr>
                <w:rFonts w:ascii="Garamond" w:eastAsiaTheme="minorHAnsi" w:hAnsi="Garamond"/>
                <w:kern w:val="2"/>
                <w:sz w:val="20"/>
                <w:szCs w:val="20"/>
                <w:lang w:val="sq-AL"/>
                <w14:ligatures w14:val="standardContextual"/>
              </w:rPr>
              <w:t>si vijon:</w:t>
            </w:r>
            <w:bookmarkEnd w:id="5"/>
            <w:r w:rsidR="002B1A03">
              <w:rPr>
                <w:rFonts w:ascii="Garamond" w:eastAsiaTheme="minorHAnsi" w:hAnsi="Garamond"/>
                <w:kern w:val="2"/>
                <w:sz w:val="20"/>
                <w:szCs w:val="20"/>
                <w:lang w:val="sq-AL"/>
                <w14:ligatures w14:val="standardContextual"/>
              </w:rPr>
              <w:t xml:space="preserve">  </w:t>
            </w:r>
          </w:p>
        </w:tc>
      </w:tr>
      <w:tr w:rsidR="000918F6" w:rsidRPr="00C507C2" w14:paraId="7098AD11" w14:textId="77777777" w:rsidTr="000A5D84">
        <w:trPr>
          <w:cantSplit/>
          <w:trHeight w:val="20"/>
        </w:trPr>
        <w:tc>
          <w:tcPr>
            <w:tcW w:w="480" w:type="pct"/>
            <w:tcBorders>
              <w:bottom w:val="dotted" w:sz="4" w:space="0" w:color="auto"/>
            </w:tcBorders>
            <w:vAlign w:val="center"/>
          </w:tcPr>
          <w:p w14:paraId="2A04F6FF"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1B844BF0"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A.2.4.7</w:t>
            </w:r>
          </w:p>
        </w:tc>
        <w:tc>
          <w:tcPr>
            <w:tcW w:w="3991" w:type="pct"/>
            <w:tcBorders>
              <w:bottom w:val="dotted" w:sz="4" w:space="0" w:color="auto"/>
            </w:tcBorders>
            <w:shd w:val="clear" w:color="auto" w:fill="auto"/>
            <w:vAlign w:val="center"/>
          </w:tcPr>
          <w:p w14:paraId="3D61EB9D" w14:textId="0E1AAFB7"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 xml:space="preserve">Në rastin e </w:t>
            </w:r>
            <w:r w:rsidR="00446CA0" w:rsidRPr="00C507C2">
              <w:rPr>
                <w:rFonts w:ascii="Garamond" w:eastAsiaTheme="minorHAnsi" w:hAnsi="Garamond"/>
                <w:kern w:val="2"/>
                <w:sz w:val="20"/>
                <w:szCs w:val="20"/>
                <w:lang w:val="sq-AL"/>
                <w14:ligatures w14:val="standardContextual"/>
              </w:rPr>
              <w:t xml:space="preserve">tregtimit të vazhdueshëm brenda së njëjtës ditë, jo subjekt </w:t>
            </w:r>
            <w:r w:rsidRPr="00C507C2">
              <w:rPr>
                <w:rFonts w:ascii="Garamond" w:eastAsiaTheme="minorHAnsi" w:hAnsi="Garamond"/>
                <w:kern w:val="2"/>
                <w:sz w:val="20"/>
                <w:szCs w:val="20"/>
                <w:lang w:val="sq-AL"/>
                <w14:ligatures w14:val="standardContextual"/>
              </w:rPr>
              <w:t>i</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seksionit F.3 të Rregullave të Tregut të Energjisë Elektrike dhe këtyre </w:t>
            </w:r>
            <w:r w:rsidR="00446CA0" w:rsidRPr="00C507C2">
              <w:rPr>
                <w:rFonts w:ascii="Garamond" w:eastAsiaTheme="minorHAnsi" w:hAnsi="Garamond"/>
                <w:kern w:val="2"/>
                <w:sz w:val="20"/>
                <w:szCs w:val="20"/>
                <w:lang w:val="sq-AL"/>
                <w14:ligatures w14:val="standardContextual"/>
              </w:rPr>
              <w:t>procedurave</w:t>
            </w:r>
            <w:r w:rsidR="00446CA0">
              <w:rPr>
                <w:rFonts w:ascii="Garamond" w:eastAsiaTheme="minorHAnsi" w:hAnsi="Garamond"/>
                <w:kern w:val="2"/>
                <w:sz w:val="20"/>
                <w:szCs w:val="20"/>
                <w:lang w:val="sq-AL"/>
                <w14:ligatures w14:val="standardContextual"/>
              </w:rPr>
              <w:t>.</w:t>
            </w:r>
          </w:p>
        </w:tc>
      </w:tr>
      <w:tr w:rsidR="000918F6" w:rsidRPr="00C507C2" w14:paraId="5CCF54FE" w14:textId="77777777" w:rsidTr="000A5D84">
        <w:trPr>
          <w:cantSplit/>
          <w:trHeight w:val="20"/>
        </w:trPr>
        <w:tc>
          <w:tcPr>
            <w:tcW w:w="480" w:type="pct"/>
            <w:tcBorders>
              <w:top w:val="dotted" w:sz="4" w:space="0" w:color="auto"/>
              <w:bottom w:val="dotted" w:sz="4" w:space="0" w:color="auto"/>
            </w:tcBorders>
            <w:vAlign w:val="center"/>
          </w:tcPr>
          <w:p w14:paraId="2C344682"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6C81C144" w14:textId="77777777" w:rsidR="000918F6" w:rsidRPr="00C507C2" w:rsidRDefault="000918F6" w:rsidP="000A5D84">
            <w:pPr>
              <w:jc w:val="both"/>
              <w:rPr>
                <w:rFonts w:ascii="Garamond" w:hAnsi="Garamond"/>
                <w:sz w:val="20"/>
                <w:szCs w:val="20"/>
              </w:rPr>
            </w:pPr>
          </w:p>
        </w:tc>
        <w:tc>
          <w:tcPr>
            <w:tcW w:w="3991" w:type="pct"/>
            <w:tcBorders>
              <w:top w:val="dotted" w:sz="4" w:space="0" w:color="auto"/>
              <w:bottom w:val="dotted" w:sz="4" w:space="0" w:color="auto"/>
            </w:tcBorders>
            <w:shd w:val="clear" w:color="auto" w:fill="auto"/>
            <w:vAlign w:val="center"/>
          </w:tcPr>
          <w:p w14:paraId="48E037F4" w14:textId="49DFEAC7"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Në rastin e </w:t>
            </w:r>
            <w:r w:rsidR="005F0695" w:rsidRPr="00C507C2">
              <w:rPr>
                <w:rFonts w:ascii="Garamond" w:eastAsiaTheme="minorHAnsi" w:hAnsi="Garamond"/>
                <w:kern w:val="2"/>
                <w:sz w:val="20"/>
                <w:szCs w:val="20"/>
                <w:lang w:val="sq-AL"/>
                <w14:ligatures w14:val="standardContextual"/>
              </w:rPr>
              <w:t>tregtimit të vazhdueshëm brenda së njëjtës ditë, nëse nuk është në kushtet e parashikimeve të seksion</w:t>
            </w:r>
            <w:r w:rsidRPr="00C507C2">
              <w:rPr>
                <w:rFonts w:ascii="Garamond" w:eastAsiaTheme="minorHAnsi" w:hAnsi="Garamond"/>
                <w:kern w:val="2"/>
                <w:sz w:val="20"/>
                <w:szCs w:val="20"/>
                <w:lang w:val="sq-AL"/>
                <w14:ligatures w14:val="standardContextual"/>
              </w:rPr>
              <w:t xml:space="preserve">it F.3 të Rregullave të Tregut të Energjisë Elektrike-Kushtet e </w:t>
            </w:r>
            <w:r w:rsidR="005F0695" w:rsidRPr="00C507C2">
              <w:rPr>
                <w:rFonts w:ascii="Garamond" w:eastAsiaTheme="minorHAnsi" w:hAnsi="Garamond"/>
                <w:kern w:val="2"/>
                <w:sz w:val="20"/>
                <w:szCs w:val="20"/>
                <w:lang w:val="sq-AL"/>
                <w14:ligatures w14:val="standardContextual"/>
              </w:rPr>
              <w:t>përgjithshme dhe këtyre procedurave</w:t>
            </w:r>
            <w:r w:rsidR="005F0695">
              <w:rPr>
                <w:rFonts w:ascii="Garamond" w:eastAsiaTheme="minorHAnsi" w:hAnsi="Garamond"/>
                <w:kern w:val="2"/>
                <w:sz w:val="20"/>
                <w:szCs w:val="20"/>
                <w:lang w:val="sq-AL"/>
                <w14:ligatures w14:val="standardContextual"/>
              </w:rPr>
              <w:t>.</w:t>
            </w:r>
          </w:p>
        </w:tc>
      </w:tr>
      <w:tr w:rsidR="000918F6" w:rsidRPr="00C507C2" w14:paraId="1A218FF0" w14:textId="77777777" w:rsidTr="000A5D84">
        <w:trPr>
          <w:cantSplit/>
          <w:trHeight w:val="20"/>
        </w:trPr>
        <w:tc>
          <w:tcPr>
            <w:tcW w:w="480" w:type="pct"/>
            <w:tcBorders>
              <w:bottom w:val="dotted" w:sz="4" w:space="0" w:color="auto"/>
            </w:tcBorders>
            <w:vAlign w:val="center"/>
          </w:tcPr>
          <w:p w14:paraId="18FC8DCF"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2BD90981"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A.2.7.2 </w:t>
            </w:r>
          </w:p>
        </w:tc>
        <w:tc>
          <w:tcPr>
            <w:tcW w:w="3991" w:type="pct"/>
            <w:tcBorders>
              <w:bottom w:val="dotted" w:sz="4" w:space="0" w:color="auto"/>
            </w:tcBorders>
            <w:shd w:val="clear" w:color="auto" w:fill="auto"/>
            <w:vAlign w:val="center"/>
          </w:tcPr>
          <w:p w14:paraId="404E6265" w14:textId="4570E812"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Pas përfundimit të </w:t>
            </w:r>
            <w:r w:rsidR="005F0695" w:rsidRPr="00C507C2">
              <w:rPr>
                <w:rFonts w:ascii="Garamond" w:eastAsiaTheme="minorHAnsi" w:hAnsi="Garamond"/>
                <w:kern w:val="2"/>
                <w:sz w:val="20"/>
                <w:szCs w:val="20"/>
                <w:lang w:val="sq-AL"/>
                <w14:ligatures w14:val="standardContextual"/>
              </w:rPr>
              <w:t>kohës së mbylljes së portës së ankandit, të gjitha urdhërporositë blerjeje dhe shitjeje të pranuara, mblidhen nga libri i urdhërporosisë dhe më pas algoritmi llogarit balancimin e energjisë elektrike të tregtuar, sasitë e pranuara të urdhërporosive blerjeje dhe shitjeje</w:t>
            </w:r>
            <w:r w:rsidR="005F0695">
              <w:rPr>
                <w:rFonts w:ascii="Garamond" w:eastAsiaTheme="minorHAnsi" w:hAnsi="Garamond"/>
                <w:kern w:val="2"/>
                <w:sz w:val="20"/>
                <w:szCs w:val="20"/>
                <w:lang w:val="sq-AL"/>
                <w14:ligatures w14:val="standardContextual"/>
              </w:rPr>
              <w:t>,</w:t>
            </w:r>
            <w:r w:rsidR="005F0695" w:rsidRPr="00C507C2">
              <w:rPr>
                <w:rFonts w:ascii="Garamond" w:eastAsiaTheme="minorHAnsi" w:hAnsi="Garamond"/>
                <w:kern w:val="2"/>
                <w:sz w:val="20"/>
                <w:szCs w:val="20"/>
                <w:lang w:val="sq-AL"/>
                <w14:ligatures w14:val="standardContextual"/>
              </w:rPr>
              <w:t xml:space="preserve"> si dhe llogariten çmimin e balancuar t</w:t>
            </w:r>
            <w:r w:rsidR="00A16C7D">
              <w:rPr>
                <w:rFonts w:ascii="Garamond" w:eastAsiaTheme="minorHAnsi" w:hAnsi="Garamond"/>
                <w:kern w:val="2"/>
                <w:sz w:val="20"/>
                <w:szCs w:val="20"/>
                <w:lang w:val="sq-AL"/>
                <w14:ligatures w14:val="standardContextual"/>
              </w:rPr>
              <w:t>ë</w:t>
            </w:r>
            <w:r w:rsidR="005F0695" w:rsidRPr="00C507C2">
              <w:rPr>
                <w:rFonts w:ascii="Garamond" w:eastAsiaTheme="minorHAnsi" w:hAnsi="Garamond"/>
                <w:kern w:val="2"/>
                <w:sz w:val="20"/>
                <w:szCs w:val="20"/>
                <w:lang w:val="sq-AL"/>
                <w14:ligatures w14:val="standardContextual"/>
              </w:rPr>
              <w:t xml:space="preserve"> energjisë elektrike të tregtuar në çdo ankan</w:t>
            </w:r>
            <w:r w:rsidRPr="00C507C2">
              <w:rPr>
                <w:rFonts w:ascii="Garamond" w:eastAsiaTheme="minorHAnsi" w:hAnsi="Garamond"/>
                <w:kern w:val="2"/>
                <w:sz w:val="20"/>
                <w:szCs w:val="20"/>
                <w:lang w:val="sq-AL"/>
                <w14:ligatures w14:val="standardContextual"/>
              </w:rPr>
              <w:t>d.</w:t>
            </w:r>
            <w:r w:rsidR="002B1A03">
              <w:rPr>
                <w:rFonts w:ascii="Garamond" w:eastAsiaTheme="minorHAnsi" w:hAnsi="Garamond"/>
                <w:kern w:val="2"/>
                <w:sz w:val="20"/>
                <w:szCs w:val="20"/>
                <w:lang w:val="sq-AL"/>
                <w14:ligatures w14:val="standardContextual"/>
              </w:rPr>
              <w:t xml:space="preserve"> </w:t>
            </w:r>
          </w:p>
        </w:tc>
      </w:tr>
      <w:tr w:rsidR="000918F6" w:rsidRPr="00C507C2" w14:paraId="0706E343" w14:textId="77777777" w:rsidTr="000A5D84">
        <w:trPr>
          <w:cantSplit/>
          <w:trHeight w:val="20"/>
        </w:trPr>
        <w:tc>
          <w:tcPr>
            <w:tcW w:w="480" w:type="pct"/>
            <w:tcBorders>
              <w:top w:val="dotted" w:sz="4" w:space="0" w:color="auto"/>
              <w:bottom w:val="dotted" w:sz="4" w:space="0" w:color="auto"/>
            </w:tcBorders>
            <w:vAlign w:val="center"/>
          </w:tcPr>
          <w:p w14:paraId="149BBC76"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3599BF47"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664BDA69" w14:textId="110BFC27"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Pas përfundimit të </w:t>
            </w:r>
            <w:r w:rsidR="00446CA0" w:rsidRPr="00C507C2">
              <w:rPr>
                <w:rFonts w:ascii="Garamond" w:eastAsiaTheme="minorHAnsi" w:hAnsi="Garamond"/>
                <w:kern w:val="2"/>
                <w:sz w:val="20"/>
                <w:szCs w:val="20"/>
                <w:lang w:val="sq-AL"/>
                <w14:ligatures w14:val="standardContextual"/>
              </w:rPr>
              <w:t>kohës së mbylljes së portës së ankandit, të gjitha urdhërporositë blerjeje dhe shitjeje të pranuara, mblidhen nga libri i urdhërporosisë dhe më pas algoritmi llogarit balancimin e energjisë elektrike të tregtuar, sasitë e pranuara të urdhërporosive blerjeje dhe shitjeje</w:t>
            </w:r>
            <w:r w:rsidR="00446CA0">
              <w:rPr>
                <w:rFonts w:ascii="Garamond" w:eastAsiaTheme="minorHAnsi" w:hAnsi="Garamond"/>
                <w:kern w:val="2"/>
                <w:sz w:val="20"/>
                <w:szCs w:val="20"/>
                <w:lang w:val="sq-AL"/>
                <w14:ligatures w14:val="standardContextual"/>
              </w:rPr>
              <w:t>,</w:t>
            </w:r>
            <w:r w:rsidR="00446CA0" w:rsidRPr="00C507C2">
              <w:rPr>
                <w:rFonts w:ascii="Garamond" w:eastAsiaTheme="minorHAnsi" w:hAnsi="Garamond"/>
                <w:kern w:val="2"/>
                <w:sz w:val="20"/>
                <w:szCs w:val="20"/>
                <w:lang w:val="sq-AL"/>
                <w14:ligatures w14:val="standardContextual"/>
              </w:rPr>
              <w:t xml:space="preserve"> si dhe llogarit çmimin klerues</w:t>
            </w:r>
            <w:r w:rsidR="002B1A03">
              <w:rPr>
                <w:rFonts w:ascii="Garamond" w:eastAsiaTheme="minorHAnsi" w:hAnsi="Garamond"/>
                <w:kern w:val="2"/>
                <w:sz w:val="20"/>
                <w:szCs w:val="20"/>
                <w:lang w:val="sq-AL"/>
                <w14:ligatures w14:val="standardContextual"/>
              </w:rPr>
              <w:t xml:space="preserve"> </w:t>
            </w:r>
            <w:r w:rsidR="00446CA0" w:rsidRPr="00C507C2">
              <w:rPr>
                <w:rFonts w:ascii="Garamond" w:eastAsiaTheme="minorHAnsi" w:hAnsi="Garamond"/>
                <w:kern w:val="2"/>
                <w:sz w:val="20"/>
                <w:szCs w:val="20"/>
                <w:lang w:val="sq-AL"/>
                <w14:ligatures w14:val="standardContextual"/>
              </w:rPr>
              <w:t>të energjisë elektrike të tregtuar në çdo ankand.</w:t>
            </w:r>
            <w:r w:rsidR="002B1A03">
              <w:rPr>
                <w:rFonts w:ascii="Garamond" w:eastAsiaTheme="minorHAnsi" w:hAnsi="Garamond"/>
                <w:kern w:val="2"/>
                <w:sz w:val="20"/>
                <w:szCs w:val="20"/>
                <w:lang w:val="sq-AL"/>
                <w14:ligatures w14:val="standardContextual"/>
              </w:rPr>
              <w:t xml:space="preserve"> </w:t>
            </w:r>
          </w:p>
        </w:tc>
      </w:tr>
      <w:tr w:rsidR="000918F6" w:rsidRPr="00C507C2" w14:paraId="218631C0" w14:textId="77777777" w:rsidTr="000A5D84">
        <w:trPr>
          <w:cantSplit/>
          <w:trHeight w:val="20"/>
        </w:trPr>
        <w:tc>
          <w:tcPr>
            <w:tcW w:w="480" w:type="pct"/>
            <w:tcBorders>
              <w:bottom w:val="dotted" w:sz="4" w:space="0" w:color="auto"/>
            </w:tcBorders>
            <w:vAlign w:val="center"/>
          </w:tcPr>
          <w:p w14:paraId="2E493125"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shd w:val="clear" w:color="auto" w:fill="auto"/>
            <w:vAlign w:val="center"/>
          </w:tcPr>
          <w:p w14:paraId="48EF2DEF" w14:textId="77777777" w:rsidR="000918F6" w:rsidRPr="00C507C2" w:rsidRDefault="000918F6" w:rsidP="000A5D84">
            <w:pPr>
              <w:jc w:val="both"/>
              <w:rPr>
                <w:rFonts w:ascii="Garamond" w:hAnsi="Garamond"/>
                <w:b/>
                <w:bCs/>
                <w:sz w:val="20"/>
                <w:szCs w:val="20"/>
                <w:highlight w:val="yellow"/>
              </w:rPr>
            </w:pPr>
            <w:r w:rsidRPr="00C507C2">
              <w:rPr>
                <w:rFonts w:ascii="Garamond" w:hAnsi="Garamond"/>
                <w:b/>
                <w:bCs/>
                <w:sz w:val="20"/>
                <w:szCs w:val="20"/>
              </w:rPr>
              <w:t>A.3.1.2</w:t>
            </w:r>
          </w:p>
        </w:tc>
        <w:tc>
          <w:tcPr>
            <w:tcW w:w="3991" w:type="pct"/>
            <w:tcBorders>
              <w:bottom w:val="dotted" w:sz="4" w:space="0" w:color="auto"/>
            </w:tcBorders>
            <w:shd w:val="clear" w:color="auto" w:fill="auto"/>
            <w:vAlign w:val="center"/>
          </w:tcPr>
          <w:p w14:paraId="1AC20D55" w14:textId="720CDA32"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Një </w:t>
            </w:r>
            <w:r w:rsidR="00446CA0" w:rsidRPr="00C507C2">
              <w:rPr>
                <w:rFonts w:ascii="Garamond" w:eastAsiaTheme="minorHAnsi" w:hAnsi="Garamond"/>
                <w:kern w:val="2"/>
                <w:sz w:val="20"/>
                <w:szCs w:val="20"/>
                <w:lang w:val="sq-AL"/>
                <w14:ligatures w14:val="standardContextual"/>
              </w:rPr>
              <w:t>kufi tregtimi i kombinuar</w:t>
            </w:r>
            <w:r w:rsidR="002B1A03">
              <w:rPr>
                <w:rFonts w:ascii="Garamond" w:eastAsiaTheme="minorHAnsi" w:hAnsi="Garamond"/>
                <w:kern w:val="2"/>
                <w:sz w:val="20"/>
                <w:szCs w:val="20"/>
                <w:lang w:val="sq-AL"/>
                <w14:ligatures w14:val="standardContextual"/>
              </w:rPr>
              <w:t xml:space="preserve"> </w:t>
            </w:r>
            <w:r w:rsidR="00446CA0" w:rsidRPr="00C507C2">
              <w:rPr>
                <w:rFonts w:ascii="Garamond" w:eastAsiaTheme="minorHAnsi" w:hAnsi="Garamond"/>
                <w:kern w:val="2"/>
                <w:sz w:val="20"/>
                <w:szCs w:val="20"/>
                <w:lang w:val="sq-AL"/>
                <w14:ligatures w14:val="standardContextual"/>
              </w:rPr>
              <w:t>për ankandet e tregut të ditës në avancë dhe atij brenda së njëjtës ditë do të shprehet në euro</w:t>
            </w:r>
            <w:r w:rsidRPr="00C507C2">
              <w:rPr>
                <w:rFonts w:ascii="Garamond" w:eastAsiaTheme="minorHAnsi" w:hAnsi="Garamond"/>
                <w:kern w:val="2"/>
                <w:sz w:val="20"/>
                <w:szCs w:val="20"/>
                <w:lang w:val="sq-AL"/>
                <w14:ligatures w14:val="standardContextual"/>
              </w:rPr>
              <w:t xml:space="preserve">. </w:t>
            </w:r>
          </w:p>
        </w:tc>
      </w:tr>
      <w:tr w:rsidR="000918F6" w:rsidRPr="00C507C2" w14:paraId="40BDE852" w14:textId="77777777" w:rsidTr="000A5D84">
        <w:trPr>
          <w:cantSplit/>
          <w:trHeight w:val="20"/>
        </w:trPr>
        <w:tc>
          <w:tcPr>
            <w:tcW w:w="480" w:type="pct"/>
            <w:tcBorders>
              <w:top w:val="dotted" w:sz="4" w:space="0" w:color="auto"/>
              <w:bottom w:val="dotted" w:sz="4" w:space="0" w:color="auto"/>
            </w:tcBorders>
            <w:vAlign w:val="center"/>
          </w:tcPr>
          <w:p w14:paraId="342F4B3F"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bottom w:val="dotted" w:sz="4" w:space="0" w:color="auto"/>
            </w:tcBorders>
            <w:shd w:val="clear" w:color="auto" w:fill="auto"/>
            <w:vAlign w:val="center"/>
          </w:tcPr>
          <w:p w14:paraId="15668815" w14:textId="77777777" w:rsidR="000918F6" w:rsidRPr="00C507C2" w:rsidRDefault="000918F6" w:rsidP="000A5D84">
            <w:pPr>
              <w:jc w:val="both"/>
              <w:rPr>
                <w:rFonts w:ascii="Garamond" w:hAnsi="Garamond"/>
                <w:b/>
                <w:bCs/>
                <w:sz w:val="20"/>
                <w:szCs w:val="20"/>
                <w:highlight w:val="yellow"/>
              </w:rPr>
            </w:pPr>
          </w:p>
        </w:tc>
        <w:tc>
          <w:tcPr>
            <w:tcW w:w="3991" w:type="pct"/>
            <w:tcBorders>
              <w:top w:val="dotted" w:sz="4" w:space="0" w:color="auto"/>
              <w:bottom w:val="dotted" w:sz="4" w:space="0" w:color="auto"/>
            </w:tcBorders>
            <w:shd w:val="clear" w:color="auto" w:fill="auto"/>
            <w:vAlign w:val="center"/>
          </w:tcPr>
          <w:p w14:paraId="197F3917" w14:textId="42C8658A"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Një </w:t>
            </w:r>
            <w:r w:rsidR="00446CA0" w:rsidRPr="00C507C2">
              <w:rPr>
                <w:rFonts w:ascii="Garamond" w:eastAsiaTheme="minorHAnsi" w:hAnsi="Garamond"/>
                <w:kern w:val="2"/>
                <w:sz w:val="20"/>
                <w:szCs w:val="20"/>
                <w:lang w:val="sq-AL"/>
                <w14:ligatures w14:val="standardContextual"/>
              </w:rPr>
              <w:t>kufi tregtimi i përbashkët</w:t>
            </w:r>
            <w:r w:rsidR="002B1A03">
              <w:rPr>
                <w:rFonts w:ascii="Garamond" w:eastAsiaTheme="minorHAnsi" w:hAnsi="Garamond"/>
                <w:kern w:val="2"/>
                <w:sz w:val="20"/>
                <w:szCs w:val="20"/>
                <w:lang w:val="sq-AL"/>
                <w14:ligatures w14:val="standardContextual"/>
              </w:rPr>
              <w:t xml:space="preserve"> </w:t>
            </w:r>
            <w:r w:rsidR="00446CA0" w:rsidRPr="00C507C2">
              <w:rPr>
                <w:rFonts w:ascii="Garamond" w:eastAsiaTheme="minorHAnsi" w:hAnsi="Garamond"/>
                <w:kern w:val="2"/>
                <w:sz w:val="20"/>
                <w:szCs w:val="20"/>
                <w:lang w:val="sq-AL"/>
                <w14:ligatures w14:val="standardContextual"/>
              </w:rPr>
              <w:t>për ankandet e tregut të ditës në avancë dhe atij brenda së njëjtës ditë dhe tregut të vazhdueshëm brenda së njëjtës ditë do të shprehet në euro</w:t>
            </w:r>
            <w:r w:rsidRPr="00C507C2">
              <w:rPr>
                <w:rFonts w:ascii="Garamond" w:eastAsiaTheme="minorHAnsi" w:hAnsi="Garamond"/>
                <w:kern w:val="2"/>
                <w:sz w:val="20"/>
                <w:szCs w:val="20"/>
                <w:lang w:val="sq-AL"/>
                <w14:ligatures w14:val="standardContextual"/>
              </w:rPr>
              <w:t>.</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 </w:t>
            </w:r>
          </w:p>
        </w:tc>
      </w:tr>
      <w:tr w:rsidR="000918F6" w:rsidRPr="00C507C2" w14:paraId="44971803" w14:textId="77777777" w:rsidTr="000A5D84">
        <w:trPr>
          <w:cantSplit/>
          <w:trHeight w:val="20"/>
        </w:trPr>
        <w:tc>
          <w:tcPr>
            <w:tcW w:w="480" w:type="pct"/>
            <w:tcBorders>
              <w:bottom w:val="dotted" w:sz="4" w:space="0" w:color="auto"/>
            </w:tcBorders>
            <w:vAlign w:val="center"/>
          </w:tcPr>
          <w:p w14:paraId="508657C5"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4CE2136E"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A.3.1.3</w:t>
            </w:r>
          </w:p>
        </w:tc>
        <w:tc>
          <w:tcPr>
            <w:tcW w:w="3991" w:type="pct"/>
            <w:tcBorders>
              <w:bottom w:val="dotted" w:sz="4" w:space="0" w:color="auto"/>
            </w:tcBorders>
            <w:shd w:val="clear" w:color="auto" w:fill="auto"/>
            <w:vAlign w:val="center"/>
          </w:tcPr>
          <w:p w14:paraId="18104E43" w14:textId="15F388F2"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Një </w:t>
            </w:r>
            <w:r w:rsidR="00446CA0" w:rsidRPr="00C507C2">
              <w:rPr>
                <w:rFonts w:ascii="Garamond" w:eastAsiaTheme="minorHAnsi" w:hAnsi="Garamond"/>
                <w:kern w:val="2"/>
                <w:sz w:val="20"/>
                <w:szCs w:val="20"/>
                <w:lang w:val="sq-AL"/>
                <w14:ligatures w14:val="standardContextual"/>
              </w:rPr>
              <w:t>kufi</w:t>
            </w:r>
            <w:r w:rsidR="002B1A03">
              <w:rPr>
                <w:rFonts w:ascii="Garamond" w:eastAsiaTheme="minorHAnsi" w:hAnsi="Garamond"/>
                <w:kern w:val="2"/>
                <w:sz w:val="20"/>
                <w:szCs w:val="20"/>
                <w:lang w:val="sq-AL"/>
                <w14:ligatures w14:val="standardContextual"/>
              </w:rPr>
              <w:t xml:space="preserve"> </w:t>
            </w:r>
            <w:r w:rsidR="00446CA0" w:rsidRPr="00C507C2">
              <w:rPr>
                <w:rFonts w:ascii="Garamond" w:eastAsiaTheme="minorHAnsi" w:hAnsi="Garamond"/>
                <w:kern w:val="2"/>
                <w:sz w:val="20"/>
                <w:szCs w:val="20"/>
                <w:lang w:val="sq-AL"/>
                <w14:ligatures w14:val="standardContextual"/>
              </w:rPr>
              <w:t>tregtimi për tregun e vazhdueshëm brenda së njëjtës ditë do të shprehet në euro.</w:t>
            </w:r>
            <w:r w:rsidR="002B1A03">
              <w:rPr>
                <w:rFonts w:ascii="Garamond" w:eastAsiaTheme="minorHAnsi" w:hAnsi="Garamond"/>
                <w:kern w:val="2"/>
                <w:sz w:val="20"/>
                <w:szCs w:val="20"/>
                <w:lang w:val="sq-AL"/>
                <w14:ligatures w14:val="standardContextual"/>
              </w:rPr>
              <w:t xml:space="preserve"> </w:t>
            </w:r>
          </w:p>
        </w:tc>
      </w:tr>
      <w:tr w:rsidR="000918F6" w:rsidRPr="00C507C2" w14:paraId="56768FDC" w14:textId="77777777" w:rsidTr="000A5D84">
        <w:trPr>
          <w:cantSplit/>
          <w:trHeight w:val="20"/>
        </w:trPr>
        <w:tc>
          <w:tcPr>
            <w:tcW w:w="480" w:type="pct"/>
            <w:tcBorders>
              <w:top w:val="dotted" w:sz="4" w:space="0" w:color="auto"/>
              <w:bottom w:val="dotted" w:sz="4" w:space="0" w:color="auto"/>
            </w:tcBorders>
            <w:vAlign w:val="center"/>
          </w:tcPr>
          <w:p w14:paraId="7381035A"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376A92D9"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0E90721E" w14:textId="77777777" w:rsidR="000918F6" w:rsidRPr="00C507C2" w:rsidRDefault="000918F6" w:rsidP="000A5D84">
            <w:pPr>
              <w:jc w:val="both"/>
              <w:rPr>
                <w:rFonts w:ascii="Garamond" w:hAnsi="Garamond"/>
                <w:sz w:val="20"/>
                <w:szCs w:val="20"/>
              </w:rPr>
            </w:pPr>
          </w:p>
        </w:tc>
      </w:tr>
      <w:tr w:rsidR="000918F6" w:rsidRPr="00C507C2" w14:paraId="6D00F79C" w14:textId="77777777" w:rsidTr="000A5D84">
        <w:trPr>
          <w:cantSplit/>
          <w:trHeight w:val="20"/>
        </w:trPr>
        <w:tc>
          <w:tcPr>
            <w:tcW w:w="480" w:type="pct"/>
            <w:tcBorders>
              <w:top w:val="dotted" w:sz="4" w:space="0" w:color="auto"/>
            </w:tcBorders>
            <w:vAlign w:val="center"/>
          </w:tcPr>
          <w:p w14:paraId="1D79D626"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66192082" w14:textId="77777777" w:rsidR="000918F6" w:rsidRPr="00C507C2" w:rsidRDefault="000918F6" w:rsidP="000A5D84">
            <w:pPr>
              <w:jc w:val="both"/>
              <w:rPr>
                <w:rFonts w:ascii="Garamond" w:hAnsi="Garamond"/>
                <w:b/>
                <w:bCs/>
                <w:i/>
                <w:iCs/>
                <w:sz w:val="20"/>
                <w:szCs w:val="20"/>
              </w:rPr>
            </w:pPr>
            <w:r w:rsidRPr="00C507C2">
              <w:rPr>
                <w:rFonts w:ascii="Garamond" w:hAnsi="Garamond"/>
                <w:b/>
                <w:bCs/>
                <w:i/>
                <w:iCs/>
                <w:sz w:val="20"/>
                <w:szCs w:val="20"/>
              </w:rPr>
              <w:t>Shfuqizohet</w:t>
            </w:r>
          </w:p>
        </w:tc>
      </w:tr>
      <w:tr w:rsidR="000918F6" w:rsidRPr="00C507C2" w14:paraId="24B2D346" w14:textId="77777777" w:rsidTr="000A5D84">
        <w:trPr>
          <w:cantSplit/>
          <w:trHeight w:val="20"/>
        </w:trPr>
        <w:tc>
          <w:tcPr>
            <w:tcW w:w="480" w:type="pct"/>
            <w:tcBorders>
              <w:bottom w:val="dotted" w:sz="4" w:space="0" w:color="auto"/>
            </w:tcBorders>
            <w:vAlign w:val="center"/>
          </w:tcPr>
          <w:p w14:paraId="59281A73"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728B9480"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A.4.1.4</w:t>
            </w:r>
          </w:p>
        </w:tc>
        <w:tc>
          <w:tcPr>
            <w:tcW w:w="3991" w:type="pct"/>
            <w:tcBorders>
              <w:bottom w:val="dotted" w:sz="4" w:space="0" w:color="auto"/>
            </w:tcBorders>
            <w:shd w:val="clear" w:color="auto" w:fill="auto"/>
            <w:vAlign w:val="center"/>
          </w:tcPr>
          <w:p w14:paraId="6FCCF3D3" w14:textId="41CB3E61"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ETSS-ja do të refuzojë </w:t>
            </w:r>
            <w:r w:rsidR="00446CA0" w:rsidRPr="00C507C2">
              <w:rPr>
                <w:rFonts w:ascii="Garamond" w:eastAsiaTheme="minorHAnsi" w:hAnsi="Garamond"/>
                <w:kern w:val="2"/>
                <w:sz w:val="20"/>
                <w:szCs w:val="20"/>
                <w:lang w:val="sq-AL"/>
                <w14:ligatures w14:val="standardContextual"/>
              </w:rPr>
              <w:t xml:space="preserve">urdhërporositë që nuk janë në përputhje me kërkesat </w:t>
            </w:r>
            <w:r w:rsidRPr="00C507C2">
              <w:rPr>
                <w:rFonts w:ascii="Garamond" w:eastAsiaTheme="minorHAnsi" w:hAnsi="Garamond"/>
                <w:kern w:val="2"/>
                <w:sz w:val="20"/>
                <w:szCs w:val="20"/>
                <w:lang w:val="sq-AL"/>
                <w14:ligatures w14:val="standardContextual"/>
              </w:rPr>
              <w:t>e Rregullave të Tregut të Energjisë Elektrike.</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 </w:t>
            </w:r>
          </w:p>
        </w:tc>
      </w:tr>
      <w:tr w:rsidR="000918F6" w:rsidRPr="00C507C2" w14:paraId="593E7FEC" w14:textId="77777777" w:rsidTr="000A5D84">
        <w:trPr>
          <w:cantSplit/>
          <w:trHeight w:val="20"/>
        </w:trPr>
        <w:tc>
          <w:tcPr>
            <w:tcW w:w="480" w:type="pct"/>
            <w:tcBorders>
              <w:top w:val="dotted" w:sz="4" w:space="0" w:color="auto"/>
              <w:bottom w:val="dotted" w:sz="4" w:space="0" w:color="auto"/>
            </w:tcBorders>
            <w:vAlign w:val="center"/>
          </w:tcPr>
          <w:p w14:paraId="7B5FF460"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2B2EFFD0"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451888A2" w14:textId="77777777" w:rsidR="000918F6" w:rsidRPr="00C507C2" w:rsidRDefault="000918F6" w:rsidP="000A5D84">
            <w:pPr>
              <w:jc w:val="both"/>
              <w:rPr>
                <w:rFonts w:ascii="Garamond" w:hAnsi="Garamond"/>
                <w:sz w:val="20"/>
                <w:szCs w:val="20"/>
              </w:rPr>
            </w:pPr>
          </w:p>
        </w:tc>
      </w:tr>
      <w:tr w:rsidR="000918F6" w:rsidRPr="00C507C2" w14:paraId="63328755" w14:textId="77777777" w:rsidTr="000A5D84">
        <w:trPr>
          <w:cantSplit/>
          <w:trHeight w:val="20"/>
        </w:trPr>
        <w:tc>
          <w:tcPr>
            <w:tcW w:w="480" w:type="pct"/>
            <w:tcBorders>
              <w:top w:val="dotted" w:sz="4" w:space="0" w:color="auto"/>
            </w:tcBorders>
            <w:vAlign w:val="center"/>
          </w:tcPr>
          <w:p w14:paraId="4DBE6F1A"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1DB927A4"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Shfuqizohet</w:t>
            </w:r>
          </w:p>
        </w:tc>
      </w:tr>
      <w:tr w:rsidR="000918F6" w:rsidRPr="00C507C2" w14:paraId="5B95FAEC" w14:textId="77777777" w:rsidTr="000A5D84">
        <w:trPr>
          <w:cantSplit/>
          <w:trHeight w:val="20"/>
        </w:trPr>
        <w:tc>
          <w:tcPr>
            <w:tcW w:w="480" w:type="pct"/>
            <w:tcBorders>
              <w:bottom w:val="dotted" w:sz="4" w:space="0" w:color="auto"/>
            </w:tcBorders>
            <w:vAlign w:val="center"/>
          </w:tcPr>
          <w:p w14:paraId="247EB008"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2B33E8D1"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A.4.1.6 </w:t>
            </w:r>
          </w:p>
        </w:tc>
        <w:tc>
          <w:tcPr>
            <w:tcW w:w="3991" w:type="pct"/>
            <w:tcBorders>
              <w:bottom w:val="dotted" w:sz="4" w:space="0" w:color="auto"/>
            </w:tcBorders>
            <w:shd w:val="clear" w:color="auto" w:fill="auto"/>
            <w:vAlign w:val="center"/>
          </w:tcPr>
          <w:p w14:paraId="01775F77" w14:textId="72020F1D"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Anëtarët e </w:t>
            </w:r>
            <w:r w:rsidR="00446CA0" w:rsidRPr="00C507C2">
              <w:rPr>
                <w:rFonts w:ascii="Garamond" w:eastAsiaTheme="minorHAnsi" w:hAnsi="Garamond"/>
                <w:kern w:val="2"/>
                <w:sz w:val="20"/>
                <w:szCs w:val="20"/>
                <w:lang w:val="sq-AL"/>
                <w14:ligatures w14:val="standardContextual"/>
              </w:rPr>
              <w:t>bursës do t’i dorëzojnë urdhërporositë e tyre dhe mund t'i anulojnë ose ndryshojnë këto urdhërporosi nga koha e hapjes së portës</w:t>
            </w:r>
            <w:r w:rsidR="002B1A03">
              <w:rPr>
                <w:rFonts w:ascii="Garamond" w:eastAsiaTheme="minorHAnsi" w:hAnsi="Garamond"/>
                <w:kern w:val="2"/>
                <w:sz w:val="20"/>
                <w:szCs w:val="20"/>
                <w:lang w:val="sq-AL"/>
                <w14:ligatures w14:val="standardContextual"/>
              </w:rPr>
              <w:t xml:space="preserve"> </w:t>
            </w:r>
            <w:r w:rsidR="00446CA0" w:rsidRPr="00C507C2">
              <w:rPr>
                <w:rFonts w:ascii="Garamond" w:eastAsiaTheme="minorHAnsi" w:hAnsi="Garamond"/>
                <w:kern w:val="2"/>
                <w:sz w:val="20"/>
                <w:szCs w:val="20"/>
                <w:lang w:val="sq-AL"/>
                <w14:ligatures w14:val="standardContextual"/>
              </w:rPr>
              <w:t>dhe deri në kohën e mbylljes së portës për tregje</w:t>
            </w:r>
            <w:r w:rsidRPr="00C507C2">
              <w:rPr>
                <w:rFonts w:ascii="Garamond" w:eastAsiaTheme="minorHAnsi" w:hAnsi="Garamond"/>
                <w:kern w:val="2"/>
                <w:sz w:val="20"/>
                <w:szCs w:val="20"/>
                <w:lang w:val="sq-AL"/>
                <w14:ligatures w14:val="standardContextual"/>
              </w:rPr>
              <w:t>t e DAM-it, LIDA-t, CRIDA-t</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dhe </w:t>
            </w:r>
            <w:r w:rsidR="00446CA0" w:rsidRPr="00C507C2">
              <w:rPr>
                <w:rFonts w:ascii="Garamond" w:eastAsiaTheme="minorHAnsi" w:hAnsi="Garamond"/>
                <w:kern w:val="2"/>
                <w:sz w:val="20"/>
                <w:szCs w:val="20"/>
                <w:lang w:val="sq-AL"/>
                <w14:ligatures w14:val="standardContextual"/>
              </w:rPr>
              <w:t>tregtimit</w:t>
            </w:r>
            <w:r w:rsidR="002B1A03">
              <w:rPr>
                <w:rFonts w:ascii="Garamond" w:eastAsiaTheme="minorHAnsi" w:hAnsi="Garamond"/>
                <w:kern w:val="2"/>
                <w:sz w:val="20"/>
                <w:szCs w:val="20"/>
                <w:lang w:val="sq-AL"/>
                <w14:ligatures w14:val="standardContextual"/>
              </w:rPr>
              <w:t xml:space="preserve"> </w:t>
            </w:r>
            <w:r w:rsidR="00446CA0" w:rsidRPr="00C507C2">
              <w:rPr>
                <w:rFonts w:ascii="Garamond" w:eastAsiaTheme="minorHAnsi" w:hAnsi="Garamond"/>
                <w:kern w:val="2"/>
                <w:sz w:val="20"/>
                <w:szCs w:val="20"/>
                <w:lang w:val="sq-AL"/>
                <w14:ligatures w14:val="standardContextual"/>
              </w:rPr>
              <w:t>të vazhdueshëm brenda së njëjtës ditë.</w:t>
            </w:r>
            <w:r w:rsidR="002B1A03">
              <w:rPr>
                <w:rFonts w:ascii="Garamond" w:eastAsiaTheme="minorHAnsi" w:hAnsi="Garamond"/>
                <w:kern w:val="2"/>
                <w:sz w:val="20"/>
                <w:szCs w:val="20"/>
                <w:lang w:val="sq-AL"/>
                <w14:ligatures w14:val="standardContextual"/>
              </w:rPr>
              <w:t xml:space="preserve"> </w:t>
            </w:r>
            <w:r w:rsidR="00446CA0" w:rsidRPr="00C507C2">
              <w:rPr>
                <w:rFonts w:ascii="Garamond" w:eastAsiaTheme="minorHAnsi" w:hAnsi="Garamond"/>
                <w:kern w:val="2"/>
                <w:sz w:val="20"/>
                <w:szCs w:val="20"/>
                <w:lang w:val="sq-AL"/>
                <w14:ligatures w14:val="standardContextual"/>
              </w:rPr>
              <w:t xml:space="preserve"> </w:t>
            </w:r>
          </w:p>
        </w:tc>
      </w:tr>
      <w:tr w:rsidR="000918F6" w:rsidRPr="00C507C2" w14:paraId="29028716" w14:textId="77777777" w:rsidTr="000A5D84">
        <w:trPr>
          <w:cantSplit/>
          <w:trHeight w:val="20"/>
        </w:trPr>
        <w:tc>
          <w:tcPr>
            <w:tcW w:w="480" w:type="pct"/>
            <w:tcBorders>
              <w:top w:val="dotted" w:sz="4" w:space="0" w:color="auto"/>
              <w:bottom w:val="dotted" w:sz="4" w:space="0" w:color="auto"/>
            </w:tcBorders>
            <w:vAlign w:val="center"/>
          </w:tcPr>
          <w:p w14:paraId="23C80D66"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4CB6C2F1" w14:textId="77777777" w:rsidR="000918F6" w:rsidRPr="00C507C2" w:rsidRDefault="000918F6" w:rsidP="000A5D84">
            <w:pPr>
              <w:jc w:val="both"/>
              <w:rPr>
                <w:rFonts w:ascii="Garamond" w:hAnsi="Garamond"/>
                <w:sz w:val="20"/>
                <w:szCs w:val="20"/>
              </w:rPr>
            </w:pPr>
            <w:r w:rsidRPr="00C507C2">
              <w:rPr>
                <w:rFonts w:ascii="Garamond" w:hAnsi="Garamond"/>
                <w:b/>
                <w:bCs/>
                <w:sz w:val="20"/>
                <w:szCs w:val="20"/>
              </w:rPr>
              <w:t>A.4.1.5</w:t>
            </w:r>
          </w:p>
        </w:tc>
        <w:tc>
          <w:tcPr>
            <w:tcW w:w="3991" w:type="pct"/>
            <w:tcBorders>
              <w:top w:val="dotted" w:sz="4" w:space="0" w:color="auto"/>
              <w:bottom w:val="dotted" w:sz="4" w:space="0" w:color="auto"/>
            </w:tcBorders>
            <w:shd w:val="clear" w:color="auto" w:fill="auto"/>
            <w:vAlign w:val="center"/>
          </w:tcPr>
          <w:p w14:paraId="1A617CEE" w14:textId="72C5D32E"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Anëtarët e Bursës do t’i dorëzojnë Urdhërporositë e tyre dhe mund t'i anulojnë ose ndryshojnë këto </w:t>
            </w:r>
            <w:r w:rsidR="004829A1" w:rsidRPr="00C507C2">
              <w:rPr>
                <w:rFonts w:ascii="Garamond" w:eastAsiaTheme="minorHAnsi" w:hAnsi="Garamond"/>
                <w:kern w:val="2"/>
                <w:sz w:val="20"/>
                <w:szCs w:val="20"/>
                <w:lang w:val="sq-AL"/>
                <w14:ligatures w14:val="standardContextual"/>
              </w:rPr>
              <w:t>urdhërporosi nga koha e hapjes së portës</w:t>
            </w:r>
            <w:r w:rsidR="004829A1">
              <w:rPr>
                <w:rFonts w:ascii="Garamond" w:eastAsiaTheme="minorHAnsi" w:hAnsi="Garamond"/>
                <w:kern w:val="2"/>
                <w:sz w:val="20"/>
                <w:szCs w:val="20"/>
                <w:lang w:val="sq-AL"/>
                <w14:ligatures w14:val="standardContextual"/>
              </w:rPr>
              <w:t xml:space="preserve"> </w:t>
            </w:r>
            <w:r w:rsidR="004829A1" w:rsidRPr="00C507C2">
              <w:rPr>
                <w:rFonts w:ascii="Garamond" w:eastAsiaTheme="minorHAnsi" w:hAnsi="Garamond"/>
                <w:kern w:val="2"/>
                <w:sz w:val="20"/>
                <w:szCs w:val="20"/>
                <w:lang w:val="sq-AL"/>
                <w14:ligatures w14:val="standardContextual"/>
              </w:rPr>
              <w:t>dhe deri në kohën e mbylljes së portës për tregjet e</w:t>
            </w:r>
            <w:r w:rsidRPr="00C507C2">
              <w:rPr>
                <w:rFonts w:ascii="Garamond" w:eastAsiaTheme="minorHAnsi" w:hAnsi="Garamond"/>
                <w:kern w:val="2"/>
                <w:sz w:val="20"/>
                <w:szCs w:val="20"/>
                <w:lang w:val="sq-AL"/>
                <w14:ligatures w14:val="standardContextual"/>
              </w:rPr>
              <w:t xml:space="preserve"> DAM-it, CRIDA-t dhe Tregtimit të Vazhdueshëm Brenda së Njëjtës Ditë.</w:t>
            </w:r>
          </w:p>
        </w:tc>
      </w:tr>
      <w:tr w:rsidR="000918F6" w:rsidRPr="00C507C2" w14:paraId="5C539E2C" w14:textId="77777777" w:rsidTr="000A5D84">
        <w:trPr>
          <w:cantSplit/>
          <w:trHeight w:val="20"/>
        </w:trPr>
        <w:tc>
          <w:tcPr>
            <w:tcW w:w="480" w:type="pct"/>
            <w:tcBorders>
              <w:bottom w:val="dotted" w:sz="4" w:space="0" w:color="auto"/>
            </w:tcBorders>
            <w:vAlign w:val="center"/>
          </w:tcPr>
          <w:p w14:paraId="61051B8D"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1BFED1C8"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A.4.3.1 </w:t>
            </w:r>
          </w:p>
        </w:tc>
        <w:tc>
          <w:tcPr>
            <w:tcW w:w="3991" w:type="pct"/>
            <w:tcBorders>
              <w:bottom w:val="dotted" w:sz="4" w:space="0" w:color="auto"/>
            </w:tcBorders>
            <w:shd w:val="clear" w:color="auto" w:fill="auto"/>
            <w:vAlign w:val="center"/>
          </w:tcPr>
          <w:p w14:paraId="19C2AC2B" w14:textId="604C0F7E"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ETSS-ja nuk do të lejojë një </w:t>
            </w:r>
            <w:r w:rsidR="004829A1" w:rsidRPr="00C507C2">
              <w:rPr>
                <w:rFonts w:ascii="Garamond" w:eastAsiaTheme="minorHAnsi" w:hAnsi="Garamond"/>
                <w:kern w:val="2"/>
                <w:sz w:val="20"/>
                <w:szCs w:val="20"/>
                <w:lang w:val="sq-AL"/>
                <w14:ligatures w14:val="standardContextual"/>
              </w:rPr>
              <w:t xml:space="preserve">urdhërporosi të dorëzuar nga një anëtar </w:t>
            </w:r>
            <w:r w:rsidRPr="00C507C2">
              <w:rPr>
                <w:rFonts w:ascii="Garamond" w:eastAsiaTheme="minorHAnsi" w:hAnsi="Garamond"/>
                <w:kern w:val="2"/>
                <w:sz w:val="20"/>
                <w:szCs w:val="20"/>
                <w:lang w:val="sq-AL"/>
                <w14:ligatures w14:val="standardContextual"/>
              </w:rPr>
              <w:t xml:space="preserve">i Bursës, bazuar në kohën e marrjes nga ALPEX-i, kur është marrë përpara </w:t>
            </w:r>
            <w:r w:rsidR="004829A1" w:rsidRPr="00C507C2">
              <w:rPr>
                <w:rFonts w:ascii="Garamond" w:eastAsiaTheme="minorHAnsi" w:hAnsi="Garamond"/>
                <w:kern w:val="2"/>
                <w:sz w:val="20"/>
                <w:szCs w:val="20"/>
                <w:lang w:val="sq-AL"/>
                <w14:ligatures w14:val="standardContextual"/>
              </w:rPr>
              <w:t xml:space="preserve">kohës së hapjes së portës </w:t>
            </w:r>
            <w:r w:rsidRPr="00C507C2">
              <w:rPr>
                <w:rFonts w:ascii="Garamond" w:eastAsiaTheme="minorHAnsi" w:hAnsi="Garamond"/>
                <w:kern w:val="2"/>
                <w:sz w:val="20"/>
                <w:szCs w:val="20"/>
                <w:lang w:val="sq-AL"/>
                <w14:ligatures w14:val="standardContextual"/>
              </w:rPr>
              <w:t>për tregjet e DAM-it, LIDA-t, CRIDA-t</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dhe </w:t>
            </w:r>
            <w:r w:rsidR="004829A1" w:rsidRPr="00C507C2">
              <w:rPr>
                <w:rFonts w:ascii="Garamond" w:eastAsiaTheme="minorHAnsi" w:hAnsi="Garamond"/>
                <w:kern w:val="2"/>
                <w:sz w:val="20"/>
                <w:szCs w:val="20"/>
                <w:lang w:val="sq-AL"/>
                <w14:ligatures w14:val="standardContextual"/>
              </w:rPr>
              <w:t>tregtimit</w:t>
            </w:r>
            <w:r w:rsidR="004829A1">
              <w:rPr>
                <w:rFonts w:ascii="Garamond" w:eastAsiaTheme="minorHAnsi" w:hAnsi="Garamond"/>
                <w:kern w:val="2"/>
                <w:sz w:val="20"/>
                <w:szCs w:val="20"/>
                <w:lang w:val="sq-AL"/>
                <w14:ligatures w14:val="standardContextual"/>
              </w:rPr>
              <w:t xml:space="preserve"> </w:t>
            </w:r>
            <w:r w:rsidR="004829A1" w:rsidRPr="00C507C2">
              <w:rPr>
                <w:rFonts w:ascii="Garamond" w:eastAsiaTheme="minorHAnsi" w:hAnsi="Garamond"/>
                <w:kern w:val="2"/>
                <w:sz w:val="20"/>
                <w:szCs w:val="20"/>
                <w:lang w:val="sq-AL"/>
                <w14:ligatures w14:val="standardContextual"/>
              </w:rPr>
              <w:t xml:space="preserve">të vazhdueshëm brenda së njëjtës ditë ose pas kohës së mbylljes së portës për tregjet </w:t>
            </w:r>
            <w:r w:rsidRPr="00C507C2">
              <w:rPr>
                <w:rFonts w:ascii="Garamond" w:eastAsiaTheme="minorHAnsi" w:hAnsi="Garamond"/>
                <w:kern w:val="2"/>
                <w:sz w:val="20"/>
                <w:szCs w:val="20"/>
                <w:lang w:val="sq-AL"/>
                <w14:ligatures w14:val="standardContextual"/>
              </w:rPr>
              <w:t>e DAM-it, LIDA-t, CRIDA-t</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dhe </w:t>
            </w:r>
            <w:r w:rsidR="004829A1" w:rsidRPr="00C507C2">
              <w:rPr>
                <w:rFonts w:ascii="Garamond" w:eastAsiaTheme="minorHAnsi" w:hAnsi="Garamond"/>
                <w:kern w:val="2"/>
                <w:sz w:val="20"/>
                <w:szCs w:val="20"/>
                <w:lang w:val="sq-AL"/>
                <w14:ligatures w14:val="standardContextual"/>
              </w:rPr>
              <w:t>tregtimit</w:t>
            </w:r>
            <w:r w:rsidR="004829A1">
              <w:rPr>
                <w:rFonts w:ascii="Garamond" w:eastAsiaTheme="minorHAnsi" w:hAnsi="Garamond"/>
                <w:kern w:val="2"/>
                <w:sz w:val="20"/>
                <w:szCs w:val="20"/>
                <w:lang w:val="sq-AL"/>
                <w14:ligatures w14:val="standardContextual"/>
              </w:rPr>
              <w:t xml:space="preserve"> </w:t>
            </w:r>
            <w:r w:rsidR="004829A1" w:rsidRPr="00C507C2">
              <w:rPr>
                <w:rFonts w:ascii="Garamond" w:eastAsiaTheme="minorHAnsi" w:hAnsi="Garamond"/>
                <w:kern w:val="2"/>
                <w:sz w:val="20"/>
                <w:szCs w:val="20"/>
                <w:lang w:val="sq-AL"/>
                <w14:ligatures w14:val="standardContextual"/>
              </w:rPr>
              <w:t>të vazhdueshëm brenda së njëjtës ditë.</w:t>
            </w:r>
            <w:r w:rsidR="004829A1">
              <w:rPr>
                <w:rFonts w:ascii="Garamond" w:eastAsiaTheme="minorHAnsi" w:hAnsi="Garamond"/>
                <w:kern w:val="2"/>
                <w:sz w:val="20"/>
                <w:szCs w:val="20"/>
                <w:lang w:val="sq-AL"/>
                <w14:ligatures w14:val="standardContextual"/>
              </w:rPr>
              <w:t xml:space="preserve"> </w:t>
            </w:r>
            <w:r w:rsidR="004829A1" w:rsidRPr="00C507C2">
              <w:rPr>
                <w:rFonts w:ascii="Garamond" w:eastAsiaTheme="minorHAnsi" w:hAnsi="Garamond"/>
                <w:kern w:val="2"/>
                <w:sz w:val="20"/>
                <w:szCs w:val="20"/>
                <w:lang w:val="sq-AL"/>
                <w14:ligatures w14:val="standardContextual"/>
              </w:rPr>
              <w:t xml:space="preserve"> </w:t>
            </w:r>
          </w:p>
        </w:tc>
      </w:tr>
    </w:tbl>
    <w:p w14:paraId="132BBF0F" w14:textId="104D686F" w:rsidR="000918F6" w:rsidRPr="00C507C2" w:rsidRDefault="000918F6" w:rsidP="000A5D84">
      <w:pPr>
        <w:tabs>
          <w:tab w:val="left" w:pos="1735"/>
        </w:tabs>
        <w:ind w:firstLine="284"/>
        <w:jc w:val="both"/>
        <w:rPr>
          <w:rFonts w:ascii="Garamond" w:hAnsi="Garamond"/>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70"/>
        <w:gridCol w:w="959"/>
        <w:gridCol w:w="7232"/>
      </w:tblGrid>
      <w:tr w:rsidR="000918F6" w:rsidRPr="00C507C2" w14:paraId="37D4F74E" w14:textId="77777777" w:rsidTr="000A5D84">
        <w:trPr>
          <w:cantSplit/>
          <w:trHeight w:val="20"/>
        </w:trPr>
        <w:tc>
          <w:tcPr>
            <w:tcW w:w="480" w:type="pct"/>
            <w:tcBorders>
              <w:top w:val="dotted" w:sz="4" w:space="0" w:color="auto"/>
              <w:bottom w:val="dotted" w:sz="4" w:space="0" w:color="auto"/>
            </w:tcBorders>
            <w:vAlign w:val="center"/>
          </w:tcPr>
          <w:p w14:paraId="4DAD9E7D"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18A60C43"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35311A91" w14:textId="0F8D6487"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ETSS-ja nuk do të lejojë </w:t>
            </w:r>
            <w:r w:rsidR="004829A1" w:rsidRPr="00C507C2">
              <w:rPr>
                <w:rFonts w:ascii="Garamond" w:eastAsiaTheme="minorHAnsi" w:hAnsi="Garamond"/>
                <w:kern w:val="2"/>
                <w:sz w:val="20"/>
                <w:szCs w:val="20"/>
                <w:lang w:val="sq-AL"/>
                <w14:ligatures w14:val="standardContextual"/>
              </w:rPr>
              <w:t xml:space="preserve">një urdhërporosi të dorëzuar nga një anëtar </w:t>
            </w:r>
            <w:r w:rsidRPr="00C507C2">
              <w:rPr>
                <w:rFonts w:ascii="Garamond" w:eastAsiaTheme="minorHAnsi" w:hAnsi="Garamond"/>
                <w:kern w:val="2"/>
                <w:sz w:val="20"/>
                <w:szCs w:val="20"/>
                <w:lang w:val="sq-AL"/>
                <w14:ligatures w14:val="standardContextual"/>
              </w:rPr>
              <w:t xml:space="preserve">i Bursës, bazuar në kohën e marrjes nga ALPEX-i, kur është marrë përpara </w:t>
            </w:r>
            <w:r w:rsidR="004829A1" w:rsidRPr="00C507C2">
              <w:rPr>
                <w:rFonts w:ascii="Garamond" w:eastAsiaTheme="minorHAnsi" w:hAnsi="Garamond"/>
                <w:kern w:val="2"/>
                <w:sz w:val="20"/>
                <w:szCs w:val="20"/>
                <w:lang w:val="sq-AL"/>
                <w14:ligatures w14:val="standardContextual"/>
              </w:rPr>
              <w:t xml:space="preserve">kohës së hapjes së portës </w:t>
            </w:r>
            <w:r w:rsidRPr="00C507C2">
              <w:rPr>
                <w:rFonts w:ascii="Garamond" w:eastAsiaTheme="minorHAnsi" w:hAnsi="Garamond"/>
                <w:kern w:val="2"/>
                <w:sz w:val="20"/>
                <w:szCs w:val="20"/>
                <w:lang w:val="sq-AL"/>
                <w14:ligatures w14:val="standardContextual"/>
              </w:rPr>
              <w:t xml:space="preserve">për tregjet e DAM-it, CRIDA-t dhe </w:t>
            </w:r>
            <w:r w:rsidR="004829A1" w:rsidRPr="00C507C2">
              <w:rPr>
                <w:rFonts w:ascii="Garamond" w:eastAsiaTheme="minorHAnsi" w:hAnsi="Garamond"/>
                <w:kern w:val="2"/>
                <w:sz w:val="20"/>
                <w:szCs w:val="20"/>
                <w:lang w:val="sq-AL"/>
                <w14:ligatures w14:val="standardContextual"/>
              </w:rPr>
              <w:t xml:space="preserve">tregtimit të vazhdueshëm brenda së njëjtës ditë ose pas kohës së mbylljes së portës për tregjet </w:t>
            </w:r>
            <w:r w:rsidRPr="00C507C2">
              <w:rPr>
                <w:rFonts w:ascii="Garamond" w:eastAsiaTheme="minorHAnsi" w:hAnsi="Garamond"/>
                <w:kern w:val="2"/>
                <w:sz w:val="20"/>
                <w:szCs w:val="20"/>
                <w:lang w:val="sq-AL"/>
                <w14:ligatures w14:val="standardContextual"/>
              </w:rPr>
              <w:t>e DAM-it, CRIDA-t</w:t>
            </w:r>
            <w:r w:rsidR="002B1A03">
              <w:rPr>
                <w:rFonts w:ascii="Garamond" w:eastAsiaTheme="minorHAnsi" w:hAnsi="Garamond"/>
                <w:kern w:val="2"/>
                <w:sz w:val="20"/>
                <w:szCs w:val="20"/>
                <w:lang w:val="sq-AL"/>
                <w14:ligatures w14:val="standardContextual"/>
              </w:rPr>
              <w:t xml:space="preserve"> </w:t>
            </w:r>
            <w:r w:rsidR="001A1E78" w:rsidRPr="00C507C2">
              <w:rPr>
                <w:rFonts w:ascii="Garamond" w:eastAsiaTheme="minorHAnsi" w:hAnsi="Garamond"/>
                <w:kern w:val="2"/>
                <w:sz w:val="20"/>
                <w:szCs w:val="20"/>
                <w:lang w:val="sq-AL"/>
                <w14:ligatures w14:val="standardContextual"/>
              </w:rPr>
              <w:t>dhe tregtimit</w:t>
            </w:r>
            <w:r w:rsidR="002B1A03">
              <w:rPr>
                <w:rFonts w:ascii="Garamond" w:eastAsiaTheme="minorHAnsi" w:hAnsi="Garamond"/>
                <w:kern w:val="2"/>
                <w:sz w:val="20"/>
                <w:szCs w:val="20"/>
                <w:lang w:val="sq-AL"/>
                <w14:ligatures w14:val="standardContextual"/>
              </w:rPr>
              <w:t xml:space="preserve"> </w:t>
            </w:r>
            <w:r w:rsidR="001A1E78" w:rsidRPr="00C507C2">
              <w:rPr>
                <w:rFonts w:ascii="Garamond" w:eastAsiaTheme="minorHAnsi" w:hAnsi="Garamond"/>
                <w:kern w:val="2"/>
                <w:sz w:val="20"/>
                <w:szCs w:val="20"/>
                <w:lang w:val="sq-AL"/>
                <w14:ligatures w14:val="standardContextual"/>
              </w:rPr>
              <w:t>të vazhdueshëm brenda së njëjtës ditë.</w:t>
            </w:r>
            <w:r w:rsidR="002B1A03">
              <w:rPr>
                <w:rFonts w:ascii="Garamond" w:eastAsiaTheme="minorHAnsi" w:hAnsi="Garamond"/>
                <w:kern w:val="2"/>
                <w:sz w:val="20"/>
                <w:szCs w:val="20"/>
                <w:lang w:val="sq-AL"/>
                <w14:ligatures w14:val="standardContextual"/>
              </w:rPr>
              <w:t xml:space="preserve"> </w:t>
            </w:r>
            <w:r w:rsidR="001A1E78" w:rsidRPr="00C507C2">
              <w:rPr>
                <w:rFonts w:ascii="Garamond" w:eastAsiaTheme="minorHAnsi" w:hAnsi="Garamond"/>
                <w:kern w:val="2"/>
                <w:sz w:val="20"/>
                <w:szCs w:val="20"/>
                <w:lang w:val="sq-AL"/>
                <w14:ligatures w14:val="standardContextual"/>
              </w:rPr>
              <w:t xml:space="preserve"> </w:t>
            </w:r>
          </w:p>
        </w:tc>
      </w:tr>
      <w:tr w:rsidR="000918F6" w:rsidRPr="00C507C2" w14:paraId="1BD30305" w14:textId="77777777" w:rsidTr="000A5D84">
        <w:trPr>
          <w:cantSplit/>
          <w:trHeight w:val="20"/>
        </w:trPr>
        <w:tc>
          <w:tcPr>
            <w:tcW w:w="480" w:type="pct"/>
            <w:tcBorders>
              <w:bottom w:val="dotted" w:sz="4" w:space="0" w:color="auto"/>
            </w:tcBorders>
            <w:vAlign w:val="center"/>
          </w:tcPr>
          <w:p w14:paraId="002041E2"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708C26B5"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A.4.3.2 </w:t>
            </w:r>
          </w:p>
        </w:tc>
        <w:tc>
          <w:tcPr>
            <w:tcW w:w="3991" w:type="pct"/>
            <w:tcBorders>
              <w:bottom w:val="dotted" w:sz="4" w:space="0" w:color="auto"/>
            </w:tcBorders>
            <w:shd w:val="clear" w:color="auto" w:fill="auto"/>
            <w:vAlign w:val="center"/>
          </w:tcPr>
          <w:p w14:paraId="4BB5E305" w14:textId="766A36C1"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ETSS-ja do të refuzojë automatikisht </w:t>
            </w:r>
            <w:r w:rsidR="001A1E78" w:rsidRPr="00C507C2">
              <w:rPr>
                <w:rFonts w:ascii="Garamond" w:eastAsiaTheme="minorHAnsi" w:hAnsi="Garamond"/>
                <w:kern w:val="2"/>
                <w:sz w:val="20"/>
                <w:szCs w:val="20"/>
                <w:lang w:val="sq-AL"/>
                <w14:ligatures w14:val="standardContextual"/>
              </w:rPr>
              <w:t xml:space="preserve">një urdhërporosi të dorëzuar nga një anëtar </w:t>
            </w:r>
            <w:r w:rsidRPr="00C507C2">
              <w:rPr>
                <w:rFonts w:ascii="Garamond" w:eastAsiaTheme="minorHAnsi" w:hAnsi="Garamond"/>
                <w:kern w:val="2"/>
                <w:sz w:val="20"/>
                <w:szCs w:val="20"/>
                <w:lang w:val="sq-AL"/>
                <w14:ligatures w14:val="standardContextual"/>
              </w:rPr>
              <w:t xml:space="preserve">i Bursës bazuar në çmimin e </w:t>
            </w:r>
            <w:r w:rsidR="001A1E78" w:rsidRPr="00C507C2">
              <w:rPr>
                <w:rFonts w:ascii="Garamond" w:eastAsiaTheme="minorHAnsi" w:hAnsi="Garamond"/>
                <w:kern w:val="2"/>
                <w:sz w:val="20"/>
                <w:szCs w:val="20"/>
                <w:lang w:val="sq-AL"/>
                <w14:ligatures w14:val="standardContextual"/>
              </w:rPr>
              <w:t xml:space="preserve">urdhërporosisë, kur çmimi i urdhërporosisë është </w:t>
            </w:r>
            <w:r w:rsidRPr="00C507C2">
              <w:rPr>
                <w:rFonts w:ascii="Garamond" w:eastAsiaTheme="minorHAnsi" w:hAnsi="Garamond"/>
                <w:kern w:val="2"/>
                <w:sz w:val="20"/>
                <w:szCs w:val="20"/>
                <w:lang w:val="sq-AL"/>
                <w14:ligatures w14:val="standardContextual"/>
              </w:rPr>
              <w:t xml:space="preserve">jashtë diapazonit të përcaktuar </w:t>
            </w:r>
            <w:r w:rsidR="001A1E78" w:rsidRPr="00C507C2">
              <w:rPr>
                <w:rFonts w:ascii="Garamond" w:eastAsiaTheme="minorHAnsi" w:hAnsi="Garamond"/>
                <w:kern w:val="2"/>
                <w:sz w:val="20"/>
                <w:szCs w:val="20"/>
                <w:lang w:val="sq-AL"/>
                <w14:ligatures w14:val="standardContextual"/>
              </w:rPr>
              <w:t>si çmimi minimal dhe çmimi maksimal</w:t>
            </w:r>
            <w:r w:rsidR="002B1A03">
              <w:rPr>
                <w:rFonts w:ascii="Garamond" w:eastAsiaTheme="minorHAnsi" w:hAnsi="Garamond"/>
                <w:kern w:val="2"/>
                <w:sz w:val="20"/>
                <w:szCs w:val="20"/>
                <w:lang w:val="sq-AL"/>
                <w14:ligatures w14:val="standardContextual"/>
              </w:rPr>
              <w:t xml:space="preserve"> </w:t>
            </w:r>
            <w:r w:rsidR="001A1E78" w:rsidRPr="00C507C2">
              <w:rPr>
                <w:rFonts w:ascii="Garamond" w:eastAsiaTheme="minorHAnsi" w:hAnsi="Garamond"/>
                <w:kern w:val="2"/>
                <w:sz w:val="20"/>
                <w:szCs w:val="20"/>
                <w:lang w:val="sq-AL"/>
                <w14:ligatures w14:val="standardContextual"/>
              </w:rPr>
              <w:t>për tregjet</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DAM-it, LIDA-t, CRIDA-t</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dhe </w:t>
            </w:r>
            <w:r w:rsidR="001A1E78" w:rsidRPr="00C507C2">
              <w:rPr>
                <w:rFonts w:ascii="Garamond" w:eastAsiaTheme="minorHAnsi" w:hAnsi="Garamond"/>
                <w:kern w:val="2"/>
                <w:sz w:val="20"/>
                <w:szCs w:val="20"/>
                <w:lang w:val="sq-AL"/>
                <w14:ligatures w14:val="standardContextual"/>
              </w:rPr>
              <w:t>tregtimit</w:t>
            </w:r>
            <w:r w:rsidR="002B1A03">
              <w:rPr>
                <w:rFonts w:ascii="Garamond" w:eastAsiaTheme="minorHAnsi" w:hAnsi="Garamond"/>
                <w:kern w:val="2"/>
                <w:sz w:val="20"/>
                <w:szCs w:val="20"/>
                <w:lang w:val="sq-AL"/>
                <w14:ligatures w14:val="standardContextual"/>
              </w:rPr>
              <w:t xml:space="preserve"> </w:t>
            </w:r>
            <w:r w:rsidR="001A1E78" w:rsidRPr="00C507C2">
              <w:rPr>
                <w:rFonts w:ascii="Garamond" w:eastAsiaTheme="minorHAnsi" w:hAnsi="Garamond"/>
                <w:kern w:val="2"/>
                <w:sz w:val="20"/>
                <w:szCs w:val="20"/>
                <w:lang w:val="sq-AL"/>
                <w14:ligatures w14:val="standardContextual"/>
              </w:rPr>
              <w:t>të vazhdueshëm brenda së njëjtës ditë</w:t>
            </w:r>
            <w:r w:rsidRPr="00C507C2">
              <w:rPr>
                <w:rFonts w:ascii="Garamond" w:eastAsiaTheme="minorHAnsi" w:hAnsi="Garamond"/>
                <w:kern w:val="2"/>
                <w:sz w:val="20"/>
                <w:szCs w:val="20"/>
                <w:lang w:val="sq-AL"/>
                <w14:ligatures w14:val="standardContextual"/>
              </w:rPr>
              <w:t xml:space="preserve">. Në rast të refuzimit automatik të një </w:t>
            </w:r>
            <w:r w:rsidR="001A1E78">
              <w:rPr>
                <w:rFonts w:ascii="Garamond" w:eastAsiaTheme="minorHAnsi" w:hAnsi="Garamond"/>
                <w:kern w:val="2"/>
                <w:sz w:val="20"/>
                <w:szCs w:val="20"/>
                <w:lang w:val="sq-AL"/>
                <w14:ligatures w14:val="standardContextual"/>
              </w:rPr>
              <w:t>u</w:t>
            </w:r>
            <w:r w:rsidRPr="00C507C2">
              <w:rPr>
                <w:rFonts w:ascii="Garamond" w:eastAsiaTheme="minorHAnsi" w:hAnsi="Garamond"/>
                <w:kern w:val="2"/>
                <w:sz w:val="20"/>
                <w:szCs w:val="20"/>
                <w:lang w:val="sq-AL"/>
                <w14:ligatures w14:val="standardContextual"/>
              </w:rPr>
              <w:t>rdhërporosie, ETSS-ja duhet t</w:t>
            </w:r>
            <w:r w:rsidR="001A1E78">
              <w:rPr>
                <w:rFonts w:ascii="Garamond" w:eastAsiaTheme="minorHAnsi" w:hAnsi="Garamond"/>
                <w:kern w:val="2"/>
                <w:sz w:val="20"/>
                <w:szCs w:val="20"/>
                <w:lang w:val="sq-AL"/>
                <w14:ligatures w14:val="standardContextual"/>
              </w:rPr>
              <w:t>’</w:t>
            </w:r>
            <w:r w:rsidRPr="00C507C2">
              <w:rPr>
                <w:rFonts w:ascii="Garamond" w:eastAsiaTheme="minorHAnsi" w:hAnsi="Garamond"/>
                <w:kern w:val="2"/>
                <w:sz w:val="20"/>
                <w:szCs w:val="20"/>
                <w:lang w:val="sq-AL"/>
                <w14:ligatures w14:val="standardContextual"/>
              </w:rPr>
              <w:t xml:space="preserve">i dërgojë automatikisht </w:t>
            </w:r>
            <w:r w:rsidR="001A1E78" w:rsidRPr="00C507C2">
              <w:rPr>
                <w:rFonts w:ascii="Garamond" w:eastAsiaTheme="minorHAnsi" w:hAnsi="Garamond"/>
                <w:kern w:val="2"/>
                <w:sz w:val="20"/>
                <w:szCs w:val="20"/>
                <w:lang w:val="sq-AL"/>
                <w14:ligatures w14:val="standardContextual"/>
              </w:rPr>
              <w:t xml:space="preserve">anëtarit përkatës </w:t>
            </w:r>
            <w:r w:rsidRPr="00C507C2">
              <w:rPr>
                <w:rFonts w:ascii="Garamond" w:eastAsiaTheme="minorHAnsi" w:hAnsi="Garamond"/>
                <w:kern w:val="2"/>
                <w:sz w:val="20"/>
                <w:szCs w:val="20"/>
                <w:lang w:val="sq-AL"/>
                <w14:ligatures w14:val="standardContextual"/>
              </w:rPr>
              <w:t>të Bursës një njoftim refuzimi, duke përfshirë edhe arsyen për këtë refuzim.</w:t>
            </w:r>
          </w:p>
        </w:tc>
      </w:tr>
      <w:tr w:rsidR="000918F6" w:rsidRPr="00C507C2" w14:paraId="35FF62B3" w14:textId="77777777" w:rsidTr="000A5D84">
        <w:trPr>
          <w:cantSplit/>
          <w:trHeight w:val="20"/>
        </w:trPr>
        <w:tc>
          <w:tcPr>
            <w:tcW w:w="480" w:type="pct"/>
            <w:tcBorders>
              <w:top w:val="dotted" w:sz="4" w:space="0" w:color="auto"/>
              <w:bottom w:val="dotted" w:sz="4" w:space="0" w:color="auto"/>
            </w:tcBorders>
            <w:vAlign w:val="center"/>
          </w:tcPr>
          <w:p w14:paraId="0927A63E"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512160AE"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0886C9FB" w14:textId="7110F6D1"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ETSS-ja do të refuzojë automatikisht një </w:t>
            </w:r>
            <w:r w:rsidR="001A1E78" w:rsidRPr="00C507C2">
              <w:rPr>
                <w:rFonts w:ascii="Garamond" w:eastAsiaTheme="minorHAnsi" w:hAnsi="Garamond"/>
                <w:kern w:val="2"/>
                <w:sz w:val="20"/>
                <w:szCs w:val="20"/>
                <w:lang w:val="sq-AL"/>
                <w14:ligatures w14:val="standardContextual"/>
              </w:rPr>
              <w:t>urdhërporosi të dorëzuar nga një anëtar i</w:t>
            </w:r>
            <w:r w:rsidRPr="00C507C2">
              <w:rPr>
                <w:rFonts w:ascii="Garamond" w:eastAsiaTheme="minorHAnsi" w:hAnsi="Garamond"/>
                <w:kern w:val="2"/>
                <w:sz w:val="20"/>
                <w:szCs w:val="20"/>
                <w:lang w:val="sq-AL"/>
                <w14:ligatures w14:val="standardContextual"/>
              </w:rPr>
              <w:t xml:space="preserve"> Bursës bazuar në çmimin e </w:t>
            </w:r>
            <w:r w:rsidR="001A1E78" w:rsidRPr="00C507C2">
              <w:rPr>
                <w:rFonts w:ascii="Garamond" w:eastAsiaTheme="minorHAnsi" w:hAnsi="Garamond"/>
                <w:kern w:val="2"/>
                <w:sz w:val="20"/>
                <w:szCs w:val="20"/>
                <w:lang w:val="sq-AL"/>
                <w14:ligatures w14:val="standardContextual"/>
              </w:rPr>
              <w:t xml:space="preserve">urdhërporosisë, kur çmimi i urdhërporosisë është jashtë diapazonit </w:t>
            </w:r>
            <w:r w:rsidRPr="00C507C2">
              <w:rPr>
                <w:rFonts w:ascii="Garamond" w:eastAsiaTheme="minorHAnsi" w:hAnsi="Garamond"/>
                <w:kern w:val="2"/>
                <w:sz w:val="20"/>
                <w:szCs w:val="20"/>
                <w:lang w:val="sq-AL"/>
                <w14:ligatures w14:val="standardContextual"/>
              </w:rPr>
              <w:t xml:space="preserve">të përcaktuar si </w:t>
            </w:r>
            <w:r w:rsidR="001A1E78" w:rsidRPr="00C507C2">
              <w:rPr>
                <w:rFonts w:ascii="Garamond" w:eastAsiaTheme="minorHAnsi" w:hAnsi="Garamond"/>
                <w:kern w:val="2"/>
                <w:sz w:val="20"/>
                <w:szCs w:val="20"/>
                <w:lang w:val="sq-AL"/>
                <w14:ligatures w14:val="standardContextual"/>
              </w:rPr>
              <w:t xml:space="preserve">çmimi minimal i urdhërporosisë dhe çmimi maksimal i urdhërporosisë për tregjet </w:t>
            </w:r>
            <w:r w:rsidRPr="00C507C2">
              <w:rPr>
                <w:rFonts w:ascii="Garamond" w:eastAsiaTheme="minorHAnsi" w:hAnsi="Garamond"/>
                <w:kern w:val="2"/>
                <w:sz w:val="20"/>
                <w:szCs w:val="20"/>
                <w:lang w:val="sq-AL"/>
                <w14:ligatures w14:val="standardContextual"/>
              </w:rPr>
              <w:t>DAM-it, CRIDA-t</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dhe </w:t>
            </w:r>
            <w:r w:rsidR="001A1E78" w:rsidRPr="00C507C2">
              <w:rPr>
                <w:rFonts w:ascii="Garamond" w:eastAsiaTheme="minorHAnsi" w:hAnsi="Garamond"/>
                <w:kern w:val="2"/>
                <w:sz w:val="20"/>
                <w:szCs w:val="20"/>
                <w:lang w:val="sq-AL"/>
                <w14:ligatures w14:val="standardContextual"/>
              </w:rPr>
              <w:t>tregtimit</w:t>
            </w:r>
            <w:r w:rsidR="002B1A03">
              <w:rPr>
                <w:rFonts w:ascii="Garamond" w:eastAsiaTheme="minorHAnsi" w:hAnsi="Garamond"/>
                <w:kern w:val="2"/>
                <w:sz w:val="20"/>
                <w:szCs w:val="20"/>
                <w:lang w:val="sq-AL"/>
                <w14:ligatures w14:val="standardContextual"/>
              </w:rPr>
              <w:t xml:space="preserve"> </w:t>
            </w:r>
            <w:r w:rsidR="001A1E78" w:rsidRPr="00C507C2">
              <w:rPr>
                <w:rFonts w:ascii="Garamond" w:eastAsiaTheme="minorHAnsi" w:hAnsi="Garamond"/>
                <w:kern w:val="2"/>
                <w:sz w:val="20"/>
                <w:szCs w:val="20"/>
                <w:lang w:val="sq-AL"/>
                <w14:ligatures w14:val="standardContextual"/>
              </w:rPr>
              <w:t>të vazhdueshëm brenda së njëjtës ditë</w:t>
            </w:r>
            <w:r w:rsidRPr="00C507C2">
              <w:rPr>
                <w:rFonts w:ascii="Garamond" w:eastAsiaTheme="minorHAnsi" w:hAnsi="Garamond"/>
                <w:kern w:val="2"/>
                <w:sz w:val="20"/>
                <w:szCs w:val="20"/>
                <w:lang w:val="sq-AL"/>
                <w14:ligatures w14:val="standardContextual"/>
              </w:rPr>
              <w:t xml:space="preserve">. Në rast të refuzimit automatik të një </w:t>
            </w:r>
            <w:r w:rsidR="001A1E78">
              <w:rPr>
                <w:rFonts w:ascii="Garamond" w:eastAsiaTheme="minorHAnsi" w:hAnsi="Garamond"/>
                <w:kern w:val="2"/>
                <w:sz w:val="20"/>
                <w:szCs w:val="20"/>
                <w:lang w:val="sq-AL"/>
                <w14:ligatures w14:val="standardContextual"/>
              </w:rPr>
              <w:t>u</w:t>
            </w:r>
            <w:r w:rsidRPr="00C507C2">
              <w:rPr>
                <w:rFonts w:ascii="Garamond" w:eastAsiaTheme="minorHAnsi" w:hAnsi="Garamond"/>
                <w:kern w:val="2"/>
                <w:sz w:val="20"/>
                <w:szCs w:val="20"/>
                <w:lang w:val="sq-AL"/>
                <w14:ligatures w14:val="standardContextual"/>
              </w:rPr>
              <w:t>rdhërporosie, ETSS-ja mund t</w:t>
            </w:r>
            <w:r w:rsidR="000172E6">
              <w:rPr>
                <w:rFonts w:ascii="Garamond" w:eastAsiaTheme="minorHAnsi" w:hAnsi="Garamond"/>
                <w:kern w:val="2"/>
                <w:sz w:val="20"/>
                <w:szCs w:val="20"/>
                <w:lang w:val="sq-AL"/>
                <w14:ligatures w14:val="standardContextual"/>
              </w:rPr>
              <w:t>’</w:t>
            </w:r>
            <w:r w:rsidRPr="00C507C2">
              <w:rPr>
                <w:rFonts w:ascii="Garamond" w:eastAsiaTheme="minorHAnsi" w:hAnsi="Garamond"/>
                <w:kern w:val="2"/>
                <w:sz w:val="20"/>
                <w:szCs w:val="20"/>
                <w:lang w:val="sq-AL"/>
                <w14:ligatures w14:val="standardContextual"/>
              </w:rPr>
              <w:t xml:space="preserve">i dërgojë automatikisht </w:t>
            </w:r>
            <w:r w:rsidR="001A1E78" w:rsidRPr="00C507C2">
              <w:rPr>
                <w:rFonts w:ascii="Garamond" w:eastAsiaTheme="minorHAnsi" w:hAnsi="Garamond"/>
                <w:kern w:val="2"/>
                <w:sz w:val="20"/>
                <w:szCs w:val="20"/>
                <w:lang w:val="sq-AL"/>
                <w14:ligatures w14:val="standardContextual"/>
              </w:rPr>
              <w:t xml:space="preserve">anëtarit </w:t>
            </w:r>
            <w:r w:rsidRPr="00C507C2">
              <w:rPr>
                <w:rFonts w:ascii="Garamond" w:eastAsiaTheme="minorHAnsi" w:hAnsi="Garamond"/>
                <w:kern w:val="2"/>
                <w:sz w:val="20"/>
                <w:szCs w:val="20"/>
                <w:lang w:val="sq-AL"/>
                <w14:ligatures w14:val="standardContextual"/>
              </w:rPr>
              <w:t>përkatës të Bursës një njoftim refuzimi, duke përfshirë edhe arsyen për këtë refuzim.</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 </w:t>
            </w:r>
          </w:p>
        </w:tc>
      </w:tr>
      <w:tr w:rsidR="000918F6" w:rsidRPr="00C507C2" w14:paraId="54329EE0" w14:textId="77777777" w:rsidTr="000A5D84">
        <w:trPr>
          <w:cantSplit/>
          <w:trHeight w:val="20"/>
        </w:trPr>
        <w:tc>
          <w:tcPr>
            <w:tcW w:w="480" w:type="pct"/>
            <w:tcBorders>
              <w:bottom w:val="dotted" w:sz="4" w:space="0" w:color="auto"/>
            </w:tcBorders>
            <w:vAlign w:val="center"/>
          </w:tcPr>
          <w:p w14:paraId="217A2F91"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677F8C8A"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233F732F" w14:textId="77777777" w:rsidR="000918F6" w:rsidRPr="00C507C2" w:rsidRDefault="000918F6" w:rsidP="000A5D84">
            <w:pPr>
              <w:jc w:val="both"/>
              <w:rPr>
                <w:rFonts w:ascii="Garamond" w:hAnsi="Garamond"/>
                <w:sz w:val="20"/>
                <w:szCs w:val="20"/>
              </w:rPr>
            </w:pPr>
          </w:p>
        </w:tc>
      </w:tr>
      <w:tr w:rsidR="000A5D84" w:rsidRPr="00C507C2" w14:paraId="67D8974E" w14:textId="77777777" w:rsidTr="000A5D84">
        <w:trPr>
          <w:cantSplit/>
          <w:trHeight w:val="20"/>
        </w:trPr>
        <w:tc>
          <w:tcPr>
            <w:tcW w:w="480" w:type="pct"/>
            <w:tcBorders>
              <w:top w:val="dotted" w:sz="4" w:space="0" w:color="auto"/>
              <w:bottom w:val="dotted" w:sz="4" w:space="0" w:color="auto"/>
            </w:tcBorders>
            <w:vAlign w:val="center"/>
          </w:tcPr>
          <w:p w14:paraId="25C499D1" w14:textId="77777777" w:rsidR="000A5D84" w:rsidRPr="00C507C2" w:rsidRDefault="000A5D84" w:rsidP="000A5D84">
            <w:pPr>
              <w:jc w:val="both"/>
              <w:rPr>
                <w:rFonts w:ascii="Garamond" w:hAnsi="Garamond"/>
                <w:i/>
                <w:iCs/>
                <w:sz w:val="20"/>
                <w:szCs w:val="20"/>
              </w:rPr>
            </w:pPr>
          </w:p>
        </w:tc>
        <w:tc>
          <w:tcPr>
            <w:tcW w:w="529" w:type="pct"/>
            <w:tcBorders>
              <w:top w:val="dotted" w:sz="4" w:space="0" w:color="auto"/>
              <w:bottom w:val="dotted" w:sz="4" w:space="0" w:color="auto"/>
            </w:tcBorders>
            <w:shd w:val="clear" w:color="auto" w:fill="auto"/>
            <w:vAlign w:val="center"/>
          </w:tcPr>
          <w:p w14:paraId="024DB6CE" w14:textId="77777777" w:rsidR="000A5D84" w:rsidRPr="00C507C2" w:rsidRDefault="000A5D84"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7A6AA212" w14:textId="77777777" w:rsidR="000A5D84" w:rsidRPr="00C507C2" w:rsidRDefault="000A5D84" w:rsidP="000A5D84">
            <w:pPr>
              <w:pStyle w:val="CERLEVEL4"/>
              <w:numPr>
                <w:ilvl w:val="3"/>
                <w:numId w:val="0"/>
              </w:numPr>
              <w:spacing w:before="0" w:after="0"/>
              <w:rPr>
                <w:rFonts w:ascii="Garamond" w:hAnsi="Garamond"/>
                <w:sz w:val="20"/>
                <w:szCs w:val="20"/>
                <w:lang w:val="sq-AL"/>
              </w:rPr>
            </w:pPr>
          </w:p>
        </w:tc>
      </w:tr>
      <w:tr w:rsidR="000918F6" w:rsidRPr="00C507C2" w14:paraId="6401651E" w14:textId="77777777" w:rsidTr="000A5D84">
        <w:trPr>
          <w:cantSplit/>
          <w:trHeight w:val="20"/>
        </w:trPr>
        <w:tc>
          <w:tcPr>
            <w:tcW w:w="480" w:type="pct"/>
            <w:tcBorders>
              <w:top w:val="dotted" w:sz="4" w:space="0" w:color="auto"/>
              <w:bottom w:val="dotted" w:sz="4" w:space="0" w:color="auto"/>
            </w:tcBorders>
            <w:vAlign w:val="center"/>
          </w:tcPr>
          <w:p w14:paraId="3505D82F"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3C4350A0"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A.4.4</w:t>
            </w:r>
          </w:p>
          <w:p w14:paraId="7D78E3E3"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A.4.4.1</w:t>
            </w:r>
          </w:p>
          <w:p w14:paraId="21CB6C89"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A.4.4.1 (a)</w:t>
            </w:r>
          </w:p>
          <w:p w14:paraId="140F7AFF"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A.4.4.1 (b)</w:t>
            </w:r>
          </w:p>
          <w:p w14:paraId="30EE3718" w14:textId="77777777" w:rsidR="000918F6" w:rsidRPr="00C507C2" w:rsidRDefault="000918F6" w:rsidP="000A5D84">
            <w:pPr>
              <w:jc w:val="both"/>
              <w:rPr>
                <w:rFonts w:ascii="Garamond" w:hAnsi="Garamond"/>
                <w:sz w:val="20"/>
                <w:szCs w:val="20"/>
              </w:rPr>
            </w:pPr>
          </w:p>
        </w:tc>
        <w:tc>
          <w:tcPr>
            <w:tcW w:w="3991" w:type="pct"/>
            <w:tcBorders>
              <w:top w:val="dotted" w:sz="4" w:space="0" w:color="auto"/>
              <w:bottom w:val="dotted" w:sz="4" w:space="0" w:color="auto"/>
            </w:tcBorders>
            <w:shd w:val="clear" w:color="auto" w:fill="auto"/>
            <w:vAlign w:val="center"/>
          </w:tcPr>
          <w:p w14:paraId="3DC45EDF" w14:textId="13852706" w:rsidR="000918F6" w:rsidRPr="00C507C2" w:rsidRDefault="000918F6" w:rsidP="000A5D84">
            <w:pPr>
              <w:pStyle w:val="CERLEVEL4"/>
              <w:numPr>
                <w:ilvl w:val="3"/>
                <w:numId w:val="0"/>
              </w:numPr>
              <w:spacing w:before="0" w:after="0"/>
              <w:rPr>
                <w:rFonts w:ascii="Garamond" w:hAnsi="Garamond"/>
                <w:sz w:val="20"/>
                <w:szCs w:val="20"/>
                <w:lang w:val="sq-AL"/>
              </w:rPr>
            </w:pPr>
            <w:r w:rsidRPr="00C507C2">
              <w:rPr>
                <w:rFonts w:ascii="Garamond" w:hAnsi="Garamond"/>
                <w:sz w:val="20"/>
                <w:szCs w:val="20"/>
                <w:lang w:val="sq-AL"/>
              </w:rPr>
              <w:t>A.4.4</w:t>
            </w:r>
            <w:r w:rsidR="002B1A03">
              <w:rPr>
                <w:rFonts w:ascii="Garamond" w:hAnsi="Garamond"/>
                <w:sz w:val="20"/>
                <w:szCs w:val="20"/>
                <w:lang w:val="sq-AL"/>
              </w:rPr>
              <w:t xml:space="preserve">  </w:t>
            </w:r>
            <w:r w:rsidRPr="00C507C2">
              <w:rPr>
                <w:rFonts w:ascii="Garamond" w:hAnsi="Garamond"/>
                <w:sz w:val="20"/>
                <w:szCs w:val="20"/>
                <w:lang w:val="sq-AL"/>
              </w:rPr>
              <w:t xml:space="preserve"> Qartësim</w:t>
            </w:r>
          </w:p>
          <w:p w14:paraId="317871F8" w14:textId="51EB376B" w:rsidR="000918F6" w:rsidRPr="00C507C2" w:rsidRDefault="000918F6" w:rsidP="000A5D84">
            <w:pPr>
              <w:pStyle w:val="CERLEVEL4"/>
              <w:numPr>
                <w:ilvl w:val="3"/>
                <w:numId w:val="0"/>
              </w:numPr>
              <w:spacing w:before="0" w:after="0"/>
              <w:rPr>
                <w:rFonts w:ascii="Garamond" w:hAnsi="Garamond"/>
                <w:sz w:val="20"/>
                <w:szCs w:val="20"/>
                <w:lang w:val="sq-AL"/>
              </w:rPr>
            </w:pPr>
            <w:r w:rsidRPr="00C507C2">
              <w:rPr>
                <w:rFonts w:ascii="Garamond" w:hAnsi="Garamond"/>
                <w:sz w:val="20"/>
                <w:szCs w:val="20"/>
                <w:lang w:val="sq-AL"/>
              </w:rPr>
              <w:t>A.4.4.1</w:t>
            </w:r>
            <w:r w:rsidR="002B1A03">
              <w:rPr>
                <w:rFonts w:ascii="Garamond" w:hAnsi="Garamond"/>
                <w:sz w:val="20"/>
                <w:szCs w:val="20"/>
                <w:lang w:val="sq-AL"/>
              </w:rPr>
              <w:t xml:space="preserve"> </w:t>
            </w:r>
            <w:r w:rsidRPr="00C507C2">
              <w:rPr>
                <w:rFonts w:ascii="Garamond" w:hAnsi="Garamond"/>
                <w:sz w:val="20"/>
                <w:szCs w:val="20"/>
                <w:lang w:val="sq-AL"/>
              </w:rPr>
              <w:t xml:space="preserve">Për të shmangur çdo dyshim rreth parashikimeve të </w:t>
            </w:r>
            <w:r w:rsidR="001A1E78" w:rsidRPr="00C507C2">
              <w:rPr>
                <w:rFonts w:ascii="Garamond" w:hAnsi="Garamond"/>
                <w:sz w:val="20"/>
                <w:szCs w:val="20"/>
                <w:lang w:val="sq-AL"/>
              </w:rPr>
              <w:t>seksionit</w:t>
            </w:r>
            <w:r w:rsidR="001A1E78" w:rsidRPr="00C507C2">
              <w:rPr>
                <w:rFonts w:ascii="Garamond" w:hAnsi="Garamond"/>
                <w:bCs/>
                <w:sz w:val="20"/>
                <w:szCs w:val="20"/>
                <w:lang w:val="sq-AL"/>
              </w:rPr>
              <w:t xml:space="preserve"> </w:t>
            </w:r>
            <w:r w:rsidRPr="00C507C2">
              <w:rPr>
                <w:rFonts w:ascii="Garamond" w:hAnsi="Garamond"/>
                <w:bCs/>
                <w:sz w:val="20"/>
                <w:szCs w:val="20"/>
                <w:lang w:val="sq-AL"/>
              </w:rPr>
              <w:t>A.4</w:t>
            </w:r>
            <w:r w:rsidRPr="00C507C2">
              <w:rPr>
                <w:rFonts w:ascii="Garamond" w:hAnsi="Garamond"/>
                <w:sz w:val="20"/>
                <w:szCs w:val="20"/>
                <w:lang w:val="sq-AL"/>
              </w:rPr>
              <w:t>:</w:t>
            </w:r>
          </w:p>
          <w:p w14:paraId="74B91294" w14:textId="70F43E46" w:rsidR="000918F6" w:rsidRPr="00C507C2" w:rsidRDefault="000918F6" w:rsidP="000A5D84">
            <w:pPr>
              <w:pStyle w:val="CERLEVEL5"/>
              <w:numPr>
                <w:ilvl w:val="0"/>
                <w:numId w:val="27"/>
              </w:numPr>
              <w:spacing w:before="0" w:after="0"/>
              <w:ind w:left="0" w:firstLine="0"/>
              <w:rPr>
                <w:rStyle w:val="fontstyle01"/>
                <w:rFonts w:ascii="Garamond" w:eastAsiaTheme="majorEastAsia" w:hAnsi="Garamond" w:cs="Times New Roman"/>
                <w:sz w:val="20"/>
                <w:szCs w:val="20"/>
                <w:lang w:val="sq-AL"/>
              </w:rPr>
            </w:pPr>
            <w:r w:rsidRPr="00C507C2">
              <w:rPr>
                <w:rFonts w:ascii="Garamond" w:hAnsi="Garamond"/>
                <w:sz w:val="20"/>
                <w:szCs w:val="20"/>
                <w:lang w:val="sq-AL"/>
              </w:rPr>
              <w:t>P</w:t>
            </w:r>
            <w:r w:rsidRPr="00C507C2">
              <w:rPr>
                <w:rStyle w:val="fontstyle01"/>
                <w:rFonts w:ascii="Garamond" w:eastAsiaTheme="majorEastAsia" w:hAnsi="Garamond" w:cs="Times New Roman"/>
                <w:sz w:val="20"/>
                <w:szCs w:val="20"/>
                <w:lang w:val="sq-AL"/>
              </w:rPr>
              <w:t>ë</w:t>
            </w:r>
            <w:r w:rsidRPr="00C507C2">
              <w:rPr>
                <w:rFonts w:ascii="Garamond" w:hAnsi="Garamond"/>
                <w:sz w:val="20"/>
                <w:szCs w:val="20"/>
                <w:lang w:val="sq-AL"/>
              </w:rPr>
              <w:t>rgjegj</w:t>
            </w:r>
            <w:r w:rsidRPr="00C507C2">
              <w:rPr>
                <w:rStyle w:val="fontstyle01"/>
                <w:rFonts w:ascii="Garamond" w:eastAsiaTheme="majorEastAsia" w:hAnsi="Garamond" w:cs="Times New Roman"/>
                <w:sz w:val="20"/>
                <w:szCs w:val="20"/>
                <w:lang w:val="sq-AL"/>
              </w:rPr>
              <w:t>ë</w:t>
            </w:r>
            <w:r w:rsidRPr="00C507C2">
              <w:rPr>
                <w:rFonts w:ascii="Garamond" w:hAnsi="Garamond"/>
                <w:sz w:val="20"/>
                <w:szCs w:val="20"/>
                <w:lang w:val="sq-AL"/>
              </w:rPr>
              <w:t>sia p</w:t>
            </w:r>
            <w:r w:rsidRPr="00C507C2">
              <w:rPr>
                <w:rStyle w:val="fontstyle01"/>
                <w:rFonts w:ascii="Garamond" w:eastAsiaTheme="majorEastAsia" w:hAnsi="Garamond" w:cs="Times New Roman"/>
                <w:sz w:val="20"/>
                <w:szCs w:val="20"/>
                <w:lang w:val="sq-AL"/>
              </w:rPr>
              <w:t>ë</w:t>
            </w:r>
            <w:r w:rsidRPr="00C507C2">
              <w:rPr>
                <w:rFonts w:ascii="Garamond" w:hAnsi="Garamond"/>
                <w:sz w:val="20"/>
                <w:szCs w:val="20"/>
                <w:lang w:val="sq-AL"/>
              </w:rPr>
              <w:t>r t</w:t>
            </w:r>
            <w:r w:rsidRPr="00C507C2">
              <w:rPr>
                <w:rStyle w:val="fontstyle01"/>
                <w:rFonts w:ascii="Garamond" w:eastAsiaTheme="majorEastAsia" w:hAnsi="Garamond" w:cs="Times New Roman"/>
                <w:sz w:val="20"/>
                <w:szCs w:val="20"/>
                <w:lang w:val="sq-AL"/>
              </w:rPr>
              <w:t>ë</w:t>
            </w:r>
            <w:r w:rsidRPr="00C507C2">
              <w:rPr>
                <w:rFonts w:ascii="Garamond" w:hAnsi="Garamond"/>
                <w:sz w:val="20"/>
                <w:szCs w:val="20"/>
                <w:lang w:val="sq-AL"/>
              </w:rPr>
              <w:t xml:space="preserve"> siguruar përputhshmërinë me parashikimet e Rregullave të Tregut të Energjisë Elektrike – Kushtet e </w:t>
            </w:r>
            <w:r w:rsidR="001A1E78" w:rsidRPr="00C507C2">
              <w:rPr>
                <w:rFonts w:ascii="Garamond" w:hAnsi="Garamond"/>
                <w:sz w:val="20"/>
                <w:szCs w:val="20"/>
                <w:lang w:val="sq-AL"/>
              </w:rPr>
              <w:t>përgjithshme</w:t>
            </w:r>
            <w:r w:rsidRPr="00C507C2">
              <w:rPr>
                <w:rFonts w:ascii="Garamond" w:hAnsi="Garamond"/>
                <w:sz w:val="20"/>
                <w:szCs w:val="20"/>
                <w:lang w:val="sq-AL"/>
              </w:rPr>
              <w:t xml:space="preserve">, paragrafi E.2.3.6, </w:t>
            </w:r>
            <w:r w:rsidRPr="00C507C2">
              <w:rPr>
                <w:rStyle w:val="fontstyle01"/>
                <w:rFonts w:ascii="Garamond" w:eastAsiaTheme="majorEastAsia" w:hAnsi="Garamond" w:cs="Times New Roman"/>
                <w:sz w:val="20"/>
                <w:szCs w:val="20"/>
                <w:lang w:val="sq-AL"/>
              </w:rPr>
              <w:t xml:space="preserve">është e </w:t>
            </w:r>
            <w:r w:rsidR="001A1E78" w:rsidRPr="00C507C2">
              <w:rPr>
                <w:rStyle w:val="fontstyle01"/>
                <w:rFonts w:ascii="Garamond" w:eastAsiaTheme="majorEastAsia" w:hAnsi="Garamond" w:cs="Times New Roman"/>
                <w:sz w:val="20"/>
                <w:szCs w:val="20"/>
                <w:lang w:val="sq-AL"/>
              </w:rPr>
              <w:t xml:space="preserve">anëtarit </w:t>
            </w:r>
            <w:r w:rsidRPr="00C507C2">
              <w:rPr>
                <w:rStyle w:val="fontstyle01"/>
                <w:rFonts w:ascii="Garamond" w:eastAsiaTheme="majorEastAsia" w:hAnsi="Garamond" w:cs="Times New Roman"/>
                <w:sz w:val="20"/>
                <w:szCs w:val="20"/>
                <w:lang w:val="sq-AL"/>
              </w:rPr>
              <w:t>të Bursës</w:t>
            </w:r>
            <w:r w:rsidRPr="00C507C2">
              <w:rPr>
                <w:rFonts w:ascii="Garamond" w:hAnsi="Garamond"/>
                <w:sz w:val="20"/>
                <w:szCs w:val="20"/>
                <w:lang w:val="sq-AL"/>
              </w:rPr>
              <w:t xml:space="preserve"> dhe nuk </w:t>
            </w:r>
            <w:r w:rsidRPr="00C507C2">
              <w:rPr>
                <w:rStyle w:val="fontstyle01"/>
                <w:rFonts w:ascii="Garamond" w:eastAsiaTheme="majorEastAsia" w:hAnsi="Garamond" w:cs="Times New Roman"/>
                <w:sz w:val="20"/>
                <w:szCs w:val="20"/>
                <w:lang w:val="sq-AL"/>
              </w:rPr>
              <w:t xml:space="preserve">është </w:t>
            </w:r>
            <w:r w:rsidRPr="00C507C2">
              <w:rPr>
                <w:rFonts w:ascii="Garamond" w:hAnsi="Garamond"/>
                <w:sz w:val="20"/>
                <w:szCs w:val="20"/>
                <w:lang w:val="sq-AL"/>
              </w:rPr>
              <w:t>p</w:t>
            </w:r>
            <w:r w:rsidRPr="00C507C2">
              <w:rPr>
                <w:rStyle w:val="fontstyle01"/>
                <w:rFonts w:ascii="Garamond" w:eastAsiaTheme="majorEastAsia" w:hAnsi="Garamond" w:cs="Times New Roman"/>
                <w:sz w:val="20"/>
                <w:szCs w:val="20"/>
                <w:lang w:val="sq-AL"/>
              </w:rPr>
              <w:t>ë</w:t>
            </w:r>
            <w:r w:rsidRPr="00C507C2">
              <w:rPr>
                <w:rFonts w:ascii="Garamond" w:hAnsi="Garamond"/>
                <w:sz w:val="20"/>
                <w:szCs w:val="20"/>
                <w:lang w:val="sq-AL"/>
              </w:rPr>
              <w:t>rgjegj</w:t>
            </w:r>
            <w:r w:rsidRPr="00C507C2">
              <w:rPr>
                <w:rStyle w:val="fontstyle01"/>
                <w:rFonts w:ascii="Garamond" w:eastAsiaTheme="majorEastAsia" w:hAnsi="Garamond" w:cs="Times New Roman"/>
                <w:sz w:val="20"/>
                <w:szCs w:val="20"/>
                <w:lang w:val="sq-AL"/>
              </w:rPr>
              <w:t>ë</w:t>
            </w:r>
            <w:r w:rsidRPr="00C507C2">
              <w:rPr>
                <w:rFonts w:ascii="Garamond" w:hAnsi="Garamond"/>
                <w:sz w:val="20"/>
                <w:szCs w:val="20"/>
                <w:lang w:val="sq-AL"/>
              </w:rPr>
              <w:t>si e ETSS</w:t>
            </w:r>
            <w:r w:rsidRPr="00C507C2">
              <w:rPr>
                <w:rStyle w:val="fontstyle01"/>
                <w:rFonts w:ascii="Garamond" w:eastAsiaTheme="majorEastAsia" w:hAnsi="Garamond" w:cs="Times New Roman"/>
                <w:sz w:val="20"/>
                <w:szCs w:val="20"/>
                <w:lang w:val="sq-AL"/>
              </w:rPr>
              <w:t xml:space="preserve"> që nënkupton ALPEX-in.</w:t>
            </w:r>
          </w:p>
          <w:p w14:paraId="7B0AAFA6" w14:textId="08A44AA8" w:rsidR="000918F6" w:rsidRPr="00C507C2" w:rsidRDefault="000918F6" w:rsidP="000A5D84">
            <w:pPr>
              <w:pStyle w:val="CERLEVEL5"/>
              <w:numPr>
                <w:ilvl w:val="0"/>
                <w:numId w:val="27"/>
              </w:numPr>
              <w:spacing w:before="0" w:after="0"/>
              <w:ind w:left="0" w:firstLine="0"/>
              <w:rPr>
                <w:rFonts w:ascii="Garamond" w:hAnsi="Garamond" w:cs="Arial"/>
                <w:color w:val="000000"/>
                <w:sz w:val="20"/>
                <w:szCs w:val="20"/>
                <w:lang w:val="sq-AL"/>
              </w:rPr>
            </w:pPr>
            <w:r w:rsidRPr="00C507C2">
              <w:rPr>
                <w:rStyle w:val="fontstyle01"/>
                <w:rFonts w:ascii="Garamond" w:eastAsiaTheme="majorEastAsia" w:hAnsi="Garamond" w:cs="Times New Roman"/>
                <w:sz w:val="20"/>
                <w:szCs w:val="20"/>
                <w:lang w:val="sq-AL"/>
              </w:rPr>
              <w:t xml:space="preserve">Gjatë </w:t>
            </w:r>
            <w:r w:rsidR="001A1E78" w:rsidRPr="00C507C2">
              <w:rPr>
                <w:rStyle w:val="fontstyle01"/>
                <w:rFonts w:ascii="Garamond" w:eastAsiaTheme="majorEastAsia" w:hAnsi="Garamond" w:cs="Times New Roman"/>
                <w:sz w:val="20"/>
                <w:szCs w:val="20"/>
                <w:lang w:val="sq-AL"/>
              </w:rPr>
              <w:t xml:space="preserve">ankandit të dytë të tregut të ditës në avancë, </w:t>
            </w:r>
            <w:r w:rsidR="001A1E78" w:rsidRPr="00C507C2">
              <w:rPr>
                <w:rFonts w:ascii="Garamond" w:hAnsi="Garamond"/>
                <w:sz w:val="20"/>
                <w:szCs w:val="20"/>
                <w:lang w:val="sq-AL"/>
              </w:rPr>
              <w:t>p</w:t>
            </w:r>
            <w:r w:rsidR="001A1E78" w:rsidRPr="00C507C2">
              <w:rPr>
                <w:rStyle w:val="fontstyle01"/>
                <w:rFonts w:ascii="Garamond" w:eastAsiaTheme="majorEastAsia" w:hAnsi="Garamond" w:cs="Times New Roman"/>
                <w:sz w:val="20"/>
                <w:szCs w:val="20"/>
                <w:lang w:val="sq-AL"/>
              </w:rPr>
              <w:t>ë</w:t>
            </w:r>
            <w:r w:rsidR="001A1E78" w:rsidRPr="00C507C2">
              <w:rPr>
                <w:rFonts w:ascii="Garamond" w:hAnsi="Garamond"/>
                <w:sz w:val="20"/>
                <w:szCs w:val="20"/>
                <w:lang w:val="sq-AL"/>
              </w:rPr>
              <w:t>rgjegj</w:t>
            </w:r>
            <w:r w:rsidR="001A1E78" w:rsidRPr="00C507C2">
              <w:rPr>
                <w:rStyle w:val="fontstyle01"/>
                <w:rFonts w:ascii="Garamond" w:eastAsiaTheme="majorEastAsia" w:hAnsi="Garamond" w:cs="Times New Roman"/>
                <w:sz w:val="20"/>
                <w:szCs w:val="20"/>
                <w:lang w:val="sq-AL"/>
              </w:rPr>
              <w:t>ë</w:t>
            </w:r>
            <w:r w:rsidR="001A1E78" w:rsidRPr="00C507C2">
              <w:rPr>
                <w:rFonts w:ascii="Garamond" w:hAnsi="Garamond"/>
                <w:sz w:val="20"/>
                <w:szCs w:val="20"/>
                <w:lang w:val="sq-AL"/>
              </w:rPr>
              <w:t>sia p</w:t>
            </w:r>
            <w:r w:rsidR="001A1E78" w:rsidRPr="00C507C2">
              <w:rPr>
                <w:rStyle w:val="fontstyle01"/>
                <w:rFonts w:ascii="Garamond" w:eastAsiaTheme="majorEastAsia" w:hAnsi="Garamond" w:cs="Times New Roman"/>
                <w:sz w:val="20"/>
                <w:szCs w:val="20"/>
                <w:lang w:val="sq-AL"/>
              </w:rPr>
              <w:t>ë</w:t>
            </w:r>
            <w:r w:rsidR="001A1E78" w:rsidRPr="00C507C2">
              <w:rPr>
                <w:rFonts w:ascii="Garamond" w:hAnsi="Garamond"/>
                <w:sz w:val="20"/>
                <w:szCs w:val="20"/>
                <w:lang w:val="sq-AL"/>
              </w:rPr>
              <w:t>r t</w:t>
            </w:r>
            <w:r w:rsidR="001A1E78" w:rsidRPr="00C507C2">
              <w:rPr>
                <w:rStyle w:val="fontstyle01"/>
                <w:rFonts w:ascii="Garamond" w:eastAsiaTheme="majorEastAsia" w:hAnsi="Garamond" w:cs="Times New Roman"/>
                <w:sz w:val="20"/>
                <w:szCs w:val="20"/>
                <w:lang w:val="sq-AL"/>
              </w:rPr>
              <w:t>ë</w:t>
            </w:r>
            <w:r w:rsidR="001A1E78" w:rsidRPr="00C507C2">
              <w:rPr>
                <w:rFonts w:ascii="Garamond" w:hAnsi="Garamond"/>
                <w:sz w:val="20"/>
                <w:szCs w:val="20"/>
                <w:lang w:val="sq-AL"/>
              </w:rPr>
              <w:t xml:space="preserve"> </w:t>
            </w:r>
            <w:r w:rsidRPr="00C507C2">
              <w:rPr>
                <w:rFonts w:ascii="Garamond" w:hAnsi="Garamond"/>
                <w:sz w:val="20"/>
                <w:szCs w:val="20"/>
                <w:lang w:val="sq-AL"/>
              </w:rPr>
              <w:t xml:space="preserve">siguruar përputhshmërinë me parashikimet e kësaj </w:t>
            </w:r>
            <w:r w:rsidR="001A1E78" w:rsidRPr="00C507C2">
              <w:rPr>
                <w:rFonts w:ascii="Garamond" w:hAnsi="Garamond"/>
                <w:sz w:val="20"/>
                <w:szCs w:val="20"/>
                <w:lang w:val="sq-AL"/>
              </w:rPr>
              <w:t>procedure</w:t>
            </w:r>
            <w:r w:rsidRPr="00C507C2">
              <w:rPr>
                <w:rFonts w:ascii="Garamond" w:hAnsi="Garamond"/>
                <w:sz w:val="20"/>
                <w:szCs w:val="20"/>
                <w:lang w:val="sq-AL"/>
              </w:rPr>
              <w:t xml:space="preserve">, paragrafi B.2.3.3, </w:t>
            </w:r>
            <w:r w:rsidRPr="00C507C2">
              <w:rPr>
                <w:rStyle w:val="fontstyle01"/>
                <w:rFonts w:ascii="Garamond" w:eastAsiaTheme="majorEastAsia" w:hAnsi="Garamond" w:cs="Times New Roman"/>
                <w:sz w:val="20"/>
                <w:szCs w:val="20"/>
                <w:lang w:val="sq-AL"/>
              </w:rPr>
              <w:t xml:space="preserve">është e </w:t>
            </w:r>
            <w:r w:rsidR="001A1E78" w:rsidRPr="00C507C2">
              <w:rPr>
                <w:rStyle w:val="fontstyle01"/>
                <w:rFonts w:ascii="Garamond" w:eastAsiaTheme="majorEastAsia" w:hAnsi="Garamond" w:cs="Times New Roman"/>
                <w:sz w:val="20"/>
                <w:szCs w:val="20"/>
                <w:lang w:val="sq-AL"/>
              </w:rPr>
              <w:t xml:space="preserve">anëtarit </w:t>
            </w:r>
            <w:r w:rsidRPr="00C507C2">
              <w:rPr>
                <w:rStyle w:val="fontstyle01"/>
                <w:rFonts w:ascii="Garamond" w:eastAsiaTheme="majorEastAsia" w:hAnsi="Garamond" w:cs="Times New Roman"/>
                <w:sz w:val="20"/>
                <w:szCs w:val="20"/>
                <w:lang w:val="sq-AL"/>
              </w:rPr>
              <w:t>të Bursës</w:t>
            </w:r>
            <w:r w:rsidRPr="00C507C2">
              <w:rPr>
                <w:rFonts w:ascii="Garamond" w:hAnsi="Garamond"/>
                <w:sz w:val="20"/>
                <w:szCs w:val="20"/>
                <w:lang w:val="sq-AL"/>
              </w:rPr>
              <w:t xml:space="preserve"> dhe nuk </w:t>
            </w:r>
            <w:r w:rsidRPr="00C507C2">
              <w:rPr>
                <w:rStyle w:val="fontstyle01"/>
                <w:rFonts w:ascii="Garamond" w:eastAsiaTheme="majorEastAsia" w:hAnsi="Garamond" w:cs="Times New Roman"/>
                <w:sz w:val="20"/>
                <w:szCs w:val="20"/>
                <w:lang w:val="sq-AL"/>
              </w:rPr>
              <w:t xml:space="preserve">është </w:t>
            </w:r>
            <w:r w:rsidRPr="00C507C2">
              <w:rPr>
                <w:rFonts w:ascii="Garamond" w:hAnsi="Garamond"/>
                <w:sz w:val="20"/>
                <w:szCs w:val="20"/>
                <w:lang w:val="sq-AL"/>
              </w:rPr>
              <w:t>p</w:t>
            </w:r>
            <w:r w:rsidRPr="00C507C2">
              <w:rPr>
                <w:rStyle w:val="fontstyle01"/>
                <w:rFonts w:ascii="Garamond" w:eastAsiaTheme="majorEastAsia" w:hAnsi="Garamond" w:cs="Times New Roman"/>
                <w:sz w:val="20"/>
                <w:szCs w:val="20"/>
                <w:lang w:val="sq-AL"/>
              </w:rPr>
              <w:t>ë</w:t>
            </w:r>
            <w:r w:rsidRPr="00C507C2">
              <w:rPr>
                <w:rFonts w:ascii="Garamond" w:hAnsi="Garamond"/>
                <w:sz w:val="20"/>
                <w:szCs w:val="20"/>
                <w:lang w:val="sq-AL"/>
              </w:rPr>
              <w:t>rgjegj</w:t>
            </w:r>
            <w:r w:rsidRPr="00C507C2">
              <w:rPr>
                <w:rStyle w:val="fontstyle01"/>
                <w:rFonts w:ascii="Garamond" w:eastAsiaTheme="majorEastAsia" w:hAnsi="Garamond" w:cs="Times New Roman"/>
                <w:sz w:val="20"/>
                <w:szCs w:val="20"/>
                <w:lang w:val="sq-AL"/>
              </w:rPr>
              <w:t>ë</w:t>
            </w:r>
            <w:r w:rsidRPr="00C507C2">
              <w:rPr>
                <w:rFonts w:ascii="Garamond" w:hAnsi="Garamond"/>
                <w:sz w:val="20"/>
                <w:szCs w:val="20"/>
                <w:lang w:val="sq-AL"/>
              </w:rPr>
              <w:t>si e ETSS</w:t>
            </w:r>
            <w:r w:rsidRPr="00C507C2">
              <w:rPr>
                <w:rStyle w:val="fontstyle01"/>
                <w:rFonts w:ascii="Garamond" w:eastAsiaTheme="majorEastAsia" w:hAnsi="Garamond" w:cs="Times New Roman"/>
                <w:sz w:val="20"/>
                <w:szCs w:val="20"/>
                <w:lang w:val="sq-AL"/>
              </w:rPr>
              <w:t xml:space="preserve"> që nënkupton ALPEX-in.</w:t>
            </w:r>
            <w:r w:rsidRPr="00C507C2">
              <w:rPr>
                <w:rStyle w:val="fontstyle01"/>
                <w:rFonts w:ascii="Garamond" w:eastAsiaTheme="majorEastAsia" w:hAnsi="Garamond" w:cs="Arial"/>
                <w:sz w:val="20"/>
                <w:szCs w:val="20"/>
                <w:lang w:val="sq-AL"/>
              </w:rPr>
              <w:t xml:space="preserve"> </w:t>
            </w:r>
          </w:p>
        </w:tc>
      </w:tr>
      <w:tr w:rsidR="000918F6" w:rsidRPr="00C507C2" w14:paraId="46E7B343" w14:textId="77777777" w:rsidTr="000A5D84">
        <w:trPr>
          <w:cantSplit/>
          <w:trHeight w:val="20"/>
        </w:trPr>
        <w:tc>
          <w:tcPr>
            <w:tcW w:w="480" w:type="pct"/>
            <w:tcBorders>
              <w:bottom w:val="dotted" w:sz="4" w:space="0" w:color="auto"/>
            </w:tcBorders>
            <w:vAlign w:val="center"/>
          </w:tcPr>
          <w:p w14:paraId="24912CCE"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7070ACCE" w14:textId="1E119DFB" w:rsidR="000918F6" w:rsidRPr="00C507C2" w:rsidRDefault="000918F6" w:rsidP="000A5D84">
            <w:pPr>
              <w:jc w:val="both"/>
              <w:rPr>
                <w:rFonts w:ascii="Garamond" w:hAnsi="Garamond"/>
                <w:b/>
                <w:bCs/>
                <w:sz w:val="20"/>
                <w:szCs w:val="20"/>
              </w:rPr>
            </w:pPr>
            <w:r w:rsidRPr="00C507C2">
              <w:rPr>
                <w:rFonts w:ascii="Garamond" w:hAnsi="Garamond"/>
                <w:b/>
                <w:bCs/>
                <w:sz w:val="20"/>
                <w:szCs w:val="20"/>
              </w:rPr>
              <w:t>B.1.2.1</w:t>
            </w:r>
            <w:r w:rsidR="002B1A03">
              <w:rPr>
                <w:rFonts w:ascii="Garamond" w:hAnsi="Garamond"/>
                <w:b/>
                <w:bCs/>
                <w:sz w:val="20"/>
                <w:szCs w:val="20"/>
              </w:rPr>
              <w:t xml:space="preserve"> </w:t>
            </w:r>
          </w:p>
        </w:tc>
        <w:tc>
          <w:tcPr>
            <w:tcW w:w="3991" w:type="pct"/>
            <w:tcBorders>
              <w:bottom w:val="dotted" w:sz="4" w:space="0" w:color="auto"/>
            </w:tcBorders>
            <w:shd w:val="clear" w:color="auto" w:fill="auto"/>
            <w:vAlign w:val="center"/>
          </w:tcPr>
          <w:p w14:paraId="2DA2501A" w14:textId="35A2A7B4"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Tregu i ditës në </w:t>
            </w:r>
            <w:r w:rsidR="001A1E78" w:rsidRPr="00C507C2">
              <w:rPr>
                <w:rFonts w:ascii="Garamond" w:eastAsiaTheme="minorHAnsi" w:hAnsi="Garamond"/>
                <w:kern w:val="2"/>
                <w:sz w:val="20"/>
                <w:szCs w:val="20"/>
                <w:lang w:val="sq-AL"/>
                <w14:ligatures w14:val="standardContextual"/>
              </w:rPr>
              <w:t xml:space="preserve">avancë </w:t>
            </w:r>
            <w:r w:rsidRPr="00C507C2">
              <w:rPr>
                <w:rFonts w:ascii="Garamond" w:eastAsiaTheme="minorHAnsi" w:hAnsi="Garamond"/>
                <w:kern w:val="2"/>
                <w:sz w:val="20"/>
                <w:szCs w:val="20"/>
                <w:lang w:val="sq-AL"/>
                <w14:ligatures w14:val="standardContextual"/>
              </w:rPr>
              <w:t xml:space="preserve">funksionon në përputhje me kohën e përcaktuar në </w:t>
            </w:r>
            <w:r w:rsidR="001A1E78" w:rsidRPr="00C507C2">
              <w:rPr>
                <w:rFonts w:ascii="Garamond" w:eastAsiaTheme="minorHAnsi" w:hAnsi="Garamond"/>
                <w:kern w:val="2"/>
                <w:sz w:val="20"/>
                <w:szCs w:val="20"/>
                <w:lang w:val="sq-AL"/>
                <w14:ligatures w14:val="standardContextual"/>
              </w:rPr>
              <w:t xml:space="preserve">vendimet teknike </w:t>
            </w:r>
            <w:r w:rsidRPr="00C507C2">
              <w:rPr>
                <w:rFonts w:ascii="Garamond" w:eastAsiaTheme="minorHAnsi" w:hAnsi="Garamond"/>
                <w:kern w:val="2"/>
                <w:sz w:val="20"/>
                <w:szCs w:val="20"/>
                <w:lang w:val="sq-AL"/>
                <w14:ligatures w14:val="standardContextual"/>
              </w:rPr>
              <w:t>të ALPEX-it.</w:t>
            </w:r>
            <w:r w:rsidR="002B1A03">
              <w:rPr>
                <w:rFonts w:ascii="Garamond" w:eastAsiaTheme="minorHAnsi" w:hAnsi="Garamond"/>
                <w:kern w:val="2"/>
                <w:sz w:val="20"/>
                <w:szCs w:val="20"/>
                <w:lang w:val="sq-AL"/>
                <w14:ligatures w14:val="standardContextual"/>
              </w:rPr>
              <w:t xml:space="preserve"> </w:t>
            </w:r>
          </w:p>
        </w:tc>
      </w:tr>
      <w:tr w:rsidR="000918F6" w:rsidRPr="00C507C2" w14:paraId="7EA0444A" w14:textId="77777777" w:rsidTr="000A5D84">
        <w:trPr>
          <w:cantSplit/>
          <w:trHeight w:val="20"/>
        </w:trPr>
        <w:tc>
          <w:tcPr>
            <w:tcW w:w="480" w:type="pct"/>
            <w:tcBorders>
              <w:top w:val="dotted" w:sz="4" w:space="0" w:color="auto"/>
              <w:bottom w:val="dotted" w:sz="4" w:space="0" w:color="auto"/>
            </w:tcBorders>
            <w:vAlign w:val="center"/>
          </w:tcPr>
          <w:p w14:paraId="41D4E58F"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1F777F16" w14:textId="77777777" w:rsidR="000918F6" w:rsidRPr="00C507C2" w:rsidRDefault="000918F6" w:rsidP="000A5D84">
            <w:pPr>
              <w:jc w:val="both"/>
              <w:rPr>
                <w:rFonts w:ascii="Garamond" w:hAnsi="Garamond"/>
                <w:sz w:val="20"/>
                <w:szCs w:val="20"/>
              </w:rPr>
            </w:pPr>
          </w:p>
        </w:tc>
        <w:tc>
          <w:tcPr>
            <w:tcW w:w="3991" w:type="pct"/>
            <w:tcBorders>
              <w:top w:val="dotted" w:sz="4" w:space="0" w:color="auto"/>
              <w:bottom w:val="dotted" w:sz="4" w:space="0" w:color="auto"/>
            </w:tcBorders>
            <w:shd w:val="clear" w:color="auto" w:fill="auto"/>
            <w:vAlign w:val="center"/>
          </w:tcPr>
          <w:p w14:paraId="46532431" w14:textId="3E0DE0D7"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Në </w:t>
            </w:r>
            <w:r w:rsidR="001A1E78" w:rsidRPr="00C507C2">
              <w:rPr>
                <w:rFonts w:ascii="Garamond" w:eastAsiaTheme="minorHAnsi" w:hAnsi="Garamond"/>
                <w:kern w:val="2"/>
                <w:sz w:val="20"/>
                <w:szCs w:val="20"/>
                <w:lang w:val="sq-AL"/>
                <w14:ligatures w14:val="standardContextual"/>
              </w:rPr>
              <w:t xml:space="preserve">tregun e ditës në avancë, anëtari </w:t>
            </w:r>
            <w:r w:rsidRPr="00C507C2">
              <w:rPr>
                <w:rFonts w:ascii="Garamond" w:eastAsiaTheme="minorHAnsi" w:hAnsi="Garamond"/>
                <w:kern w:val="2"/>
                <w:sz w:val="20"/>
                <w:szCs w:val="20"/>
                <w:lang w:val="sq-AL"/>
                <w14:ligatures w14:val="standardContextual"/>
              </w:rPr>
              <w:t xml:space="preserve">i Bursës mund të tregtojë çdo ditë kalendarike për </w:t>
            </w:r>
            <w:r w:rsidR="001A1E78" w:rsidRPr="00C507C2">
              <w:rPr>
                <w:rFonts w:ascii="Garamond" w:eastAsiaTheme="minorHAnsi" w:hAnsi="Garamond"/>
                <w:kern w:val="2"/>
                <w:sz w:val="20"/>
                <w:szCs w:val="20"/>
                <w:lang w:val="sq-AL"/>
                <w14:ligatures w14:val="standardContextual"/>
              </w:rPr>
              <w:t xml:space="preserve">ditën përkatëse të livrimi nga koha e hapjes deri në kohën e mbylljes së portës siç </w:t>
            </w:r>
            <w:r w:rsidRPr="00C507C2">
              <w:rPr>
                <w:rFonts w:ascii="Garamond" w:eastAsiaTheme="minorHAnsi" w:hAnsi="Garamond"/>
                <w:kern w:val="2"/>
                <w:sz w:val="20"/>
                <w:szCs w:val="20"/>
                <w:lang w:val="sq-AL"/>
                <w14:ligatures w14:val="standardContextual"/>
              </w:rPr>
              <w:t>përcaktohet në tabelën e paragrafit A.2.4.6.</w:t>
            </w:r>
          </w:p>
        </w:tc>
      </w:tr>
      <w:tr w:rsidR="000918F6" w:rsidRPr="00C507C2" w14:paraId="6C630118" w14:textId="77777777" w:rsidTr="000A5D84">
        <w:trPr>
          <w:cantSplit/>
          <w:trHeight w:val="20"/>
        </w:trPr>
        <w:tc>
          <w:tcPr>
            <w:tcW w:w="480" w:type="pct"/>
            <w:tcBorders>
              <w:bottom w:val="dotted" w:sz="4" w:space="0" w:color="auto"/>
            </w:tcBorders>
            <w:vAlign w:val="center"/>
          </w:tcPr>
          <w:p w14:paraId="6568B893"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7D7DDC9B"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B.1.2.2</w:t>
            </w:r>
          </w:p>
        </w:tc>
        <w:tc>
          <w:tcPr>
            <w:tcW w:w="3991" w:type="pct"/>
            <w:tcBorders>
              <w:bottom w:val="dotted" w:sz="4" w:space="0" w:color="auto"/>
            </w:tcBorders>
            <w:shd w:val="clear" w:color="auto" w:fill="auto"/>
            <w:vAlign w:val="center"/>
          </w:tcPr>
          <w:p w14:paraId="60851427" w14:textId="7CEDC997"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ALPEX-i mund të zgjasë </w:t>
            </w:r>
            <w:r w:rsidR="001A1E78" w:rsidRPr="00C507C2">
              <w:rPr>
                <w:rFonts w:ascii="Garamond" w:eastAsiaTheme="minorHAnsi" w:hAnsi="Garamond"/>
                <w:kern w:val="2"/>
                <w:sz w:val="20"/>
                <w:szCs w:val="20"/>
                <w:lang w:val="sq-AL"/>
                <w14:ligatures w14:val="standardContextual"/>
              </w:rPr>
              <w:t xml:space="preserve">kohën e mbylljes së portës së tregut të ditës në avancë </w:t>
            </w:r>
            <w:r w:rsidRPr="00C507C2">
              <w:rPr>
                <w:rFonts w:ascii="Garamond" w:eastAsiaTheme="minorHAnsi" w:hAnsi="Garamond"/>
                <w:kern w:val="2"/>
                <w:sz w:val="20"/>
                <w:szCs w:val="20"/>
                <w:lang w:val="sq-AL"/>
                <w14:ligatures w14:val="standardContextual"/>
              </w:rPr>
              <w:t xml:space="preserve">për të mbajtur kushte të rregullta tregtimi. Koha e </w:t>
            </w:r>
            <w:r w:rsidR="001A1E78" w:rsidRPr="00C507C2">
              <w:rPr>
                <w:rFonts w:ascii="Garamond" w:eastAsiaTheme="minorHAnsi" w:hAnsi="Garamond"/>
                <w:kern w:val="2"/>
                <w:sz w:val="20"/>
                <w:szCs w:val="20"/>
                <w:lang w:val="sq-AL"/>
                <w14:ligatures w14:val="standardContextual"/>
              </w:rPr>
              <w:t xml:space="preserve">mbylljes së portës së tregut të ditës në avancë </w:t>
            </w:r>
            <w:r w:rsidRPr="00C507C2">
              <w:rPr>
                <w:rFonts w:ascii="Garamond" w:eastAsiaTheme="minorHAnsi" w:hAnsi="Garamond"/>
                <w:kern w:val="2"/>
                <w:sz w:val="20"/>
                <w:szCs w:val="20"/>
                <w:lang w:val="sq-AL"/>
                <w14:ligatures w14:val="standardContextual"/>
              </w:rPr>
              <w:t xml:space="preserve">mund të zgjatet për arsye që lidhen me disponueshmërinë e ETSS-ës, </w:t>
            </w:r>
            <w:r w:rsidR="001A1E78" w:rsidRPr="00C507C2">
              <w:rPr>
                <w:rFonts w:ascii="Garamond" w:eastAsiaTheme="minorHAnsi" w:hAnsi="Garamond"/>
                <w:kern w:val="2"/>
                <w:sz w:val="20"/>
                <w:szCs w:val="20"/>
                <w:lang w:val="sq-AL"/>
                <w14:ligatures w14:val="standardContextual"/>
              </w:rPr>
              <w:t>librin e urdhërporosisë lokale, si dhe për arsye që lidhen me ndarjen e plotë të tregjeve</w:t>
            </w:r>
            <w:r w:rsidRPr="00C507C2">
              <w:rPr>
                <w:rFonts w:ascii="Garamond" w:eastAsiaTheme="minorHAnsi" w:hAnsi="Garamond"/>
                <w:kern w:val="2"/>
                <w:sz w:val="20"/>
                <w:szCs w:val="20"/>
                <w:lang w:val="sq-AL"/>
                <w14:ligatures w14:val="standardContextual"/>
              </w:rPr>
              <w:t>.</w:t>
            </w:r>
          </w:p>
        </w:tc>
      </w:tr>
      <w:tr w:rsidR="000918F6" w:rsidRPr="00C507C2" w14:paraId="10E34ABA" w14:textId="77777777" w:rsidTr="000A5D84">
        <w:trPr>
          <w:cantSplit/>
          <w:trHeight w:val="20"/>
        </w:trPr>
        <w:tc>
          <w:tcPr>
            <w:tcW w:w="480" w:type="pct"/>
            <w:tcBorders>
              <w:top w:val="dotted" w:sz="4" w:space="0" w:color="auto"/>
              <w:bottom w:val="dotted" w:sz="4" w:space="0" w:color="auto"/>
            </w:tcBorders>
            <w:vAlign w:val="center"/>
          </w:tcPr>
          <w:p w14:paraId="2D2DE942"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555A6669"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0817B765" w14:textId="0031A46C"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ALPEX-i mund të zgjasë </w:t>
            </w:r>
            <w:r w:rsidR="001A1E78" w:rsidRPr="00C507C2">
              <w:rPr>
                <w:rFonts w:ascii="Garamond" w:eastAsiaTheme="minorHAnsi" w:hAnsi="Garamond"/>
                <w:kern w:val="2"/>
                <w:sz w:val="20"/>
                <w:szCs w:val="20"/>
                <w:lang w:val="sq-AL"/>
                <w14:ligatures w14:val="standardContextual"/>
              </w:rPr>
              <w:t xml:space="preserve">kohën e mbylljes së portës së tregut të ditës në avancë për </w:t>
            </w:r>
            <w:r w:rsidRPr="00C507C2">
              <w:rPr>
                <w:rFonts w:ascii="Garamond" w:eastAsiaTheme="minorHAnsi" w:hAnsi="Garamond"/>
                <w:kern w:val="2"/>
                <w:sz w:val="20"/>
                <w:szCs w:val="20"/>
                <w:lang w:val="sq-AL"/>
                <w14:ligatures w14:val="standardContextual"/>
              </w:rPr>
              <w:t xml:space="preserve">të mbajtur kushte të rregullta tregtimi. Koha e </w:t>
            </w:r>
            <w:r w:rsidR="001A1E78" w:rsidRPr="00C507C2">
              <w:rPr>
                <w:rFonts w:ascii="Garamond" w:eastAsiaTheme="minorHAnsi" w:hAnsi="Garamond"/>
                <w:kern w:val="2"/>
                <w:sz w:val="20"/>
                <w:szCs w:val="20"/>
                <w:lang w:val="sq-AL"/>
                <w14:ligatures w14:val="standardContextual"/>
              </w:rPr>
              <w:t xml:space="preserve">mbylljes së portës së tregut të ditës në avancë </w:t>
            </w:r>
            <w:r w:rsidRPr="00C507C2">
              <w:rPr>
                <w:rFonts w:ascii="Garamond" w:eastAsiaTheme="minorHAnsi" w:hAnsi="Garamond"/>
                <w:kern w:val="2"/>
                <w:sz w:val="20"/>
                <w:szCs w:val="20"/>
                <w:lang w:val="sq-AL"/>
                <w14:ligatures w14:val="standardContextual"/>
              </w:rPr>
              <w:t xml:space="preserve">mund të zgjatet për arsye që lidhen me disponueshmërinë e ETSS-ës, </w:t>
            </w:r>
            <w:r w:rsidR="001A1E78" w:rsidRPr="00C507C2">
              <w:rPr>
                <w:rFonts w:ascii="Garamond" w:eastAsiaTheme="minorHAnsi" w:hAnsi="Garamond"/>
                <w:kern w:val="2"/>
                <w:sz w:val="20"/>
                <w:szCs w:val="20"/>
                <w:lang w:val="sq-AL"/>
                <w14:ligatures w14:val="standardContextual"/>
              </w:rPr>
              <w:t>librin e urdhërporosisë lokale, si dhe për arsye që lidhen me ndarjen e plotë</w:t>
            </w:r>
            <w:r w:rsidRPr="00C507C2">
              <w:rPr>
                <w:rFonts w:ascii="Garamond" w:eastAsiaTheme="minorHAnsi" w:hAnsi="Garamond"/>
                <w:kern w:val="2"/>
                <w:sz w:val="20"/>
                <w:szCs w:val="20"/>
                <w:lang w:val="sq-AL"/>
                <w14:ligatures w14:val="standardContextual"/>
              </w:rPr>
              <w:t xml:space="preserve"> të </w:t>
            </w:r>
            <w:r w:rsidR="001A1E78" w:rsidRPr="00C507C2">
              <w:rPr>
                <w:rFonts w:ascii="Garamond" w:eastAsiaTheme="minorHAnsi" w:hAnsi="Garamond"/>
                <w:kern w:val="2"/>
                <w:sz w:val="20"/>
                <w:szCs w:val="20"/>
                <w:lang w:val="sq-AL"/>
                <w14:ligatures w14:val="standardContextual"/>
              </w:rPr>
              <w:t>tregjeve</w:t>
            </w:r>
            <w:r w:rsidR="001A1E78">
              <w:rPr>
                <w:rFonts w:ascii="Garamond" w:eastAsiaTheme="minorHAnsi" w:hAnsi="Garamond"/>
                <w:kern w:val="2"/>
                <w:sz w:val="20"/>
                <w:szCs w:val="20"/>
                <w:lang w:val="sq-AL"/>
                <w14:ligatures w14:val="standardContextual"/>
              </w:rPr>
              <w:t>,</w:t>
            </w:r>
            <w:r w:rsidR="001A1E78" w:rsidRPr="00C507C2">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si dhe parashikimeve të Rregullave të Tregut të Energjisë Elektrike.</w:t>
            </w:r>
          </w:p>
        </w:tc>
      </w:tr>
      <w:tr w:rsidR="000918F6" w:rsidRPr="00C507C2" w14:paraId="10D57815" w14:textId="77777777" w:rsidTr="000A5D84">
        <w:trPr>
          <w:cantSplit/>
          <w:trHeight w:val="20"/>
        </w:trPr>
        <w:tc>
          <w:tcPr>
            <w:tcW w:w="480" w:type="pct"/>
            <w:tcBorders>
              <w:top w:val="dotted" w:sz="4" w:space="0" w:color="auto"/>
            </w:tcBorders>
            <w:vAlign w:val="center"/>
          </w:tcPr>
          <w:p w14:paraId="7AB67B69"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45A9740A" w14:textId="77777777" w:rsidR="000918F6" w:rsidRPr="00C507C2" w:rsidRDefault="000918F6" w:rsidP="000A5D84">
            <w:pPr>
              <w:jc w:val="both"/>
              <w:rPr>
                <w:rFonts w:ascii="Garamond" w:hAnsi="Garamond"/>
                <w:b/>
                <w:bCs/>
                <w:i/>
                <w:iCs/>
                <w:sz w:val="20"/>
                <w:szCs w:val="20"/>
              </w:rPr>
            </w:pPr>
            <w:r w:rsidRPr="00C507C2">
              <w:rPr>
                <w:rFonts w:ascii="Garamond" w:hAnsi="Garamond"/>
                <w:b/>
                <w:bCs/>
                <w:i/>
                <w:iCs/>
                <w:sz w:val="20"/>
                <w:szCs w:val="20"/>
              </w:rPr>
              <w:t>Shtohet</w:t>
            </w:r>
          </w:p>
        </w:tc>
      </w:tr>
      <w:tr w:rsidR="000918F6" w:rsidRPr="00C507C2" w14:paraId="2A7EDAEB" w14:textId="77777777" w:rsidTr="000A5D84">
        <w:trPr>
          <w:cantSplit/>
          <w:trHeight w:val="20"/>
        </w:trPr>
        <w:tc>
          <w:tcPr>
            <w:tcW w:w="480" w:type="pct"/>
            <w:tcBorders>
              <w:bottom w:val="dotted" w:sz="4" w:space="0" w:color="auto"/>
            </w:tcBorders>
            <w:vAlign w:val="center"/>
          </w:tcPr>
          <w:p w14:paraId="686C65F0"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218F9DC1"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B.1.2.3</w:t>
            </w:r>
          </w:p>
        </w:tc>
        <w:tc>
          <w:tcPr>
            <w:tcW w:w="3991" w:type="pct"/>
            <w:tcBorders>
              <w:top w:val="dotted" w:sz="4" w:space="0" w:color="auto"/>
              <w:bottom w:val="dotted" w:sz="4" w:space="0" w:color="auto"/>
            </w:tcBorders>
            <w:shd w:val="clear" w:color="auto" w:fill="auto"/>
            <w:vAlign w:val="center"/>
          </w:tcPr>
          <w:p w14:paraId="1DA3A85E" w14:textId="68666F39" w:rsidR="000918F6" w:rsidRPr="00C507C2" w:rsidRDefault="000918F6" w:rsidP="000A5D84">
            <w:pPr>
              <w:jc w:val="both"/>
              <w:rPr>
                <w:rFonts w:ascii="Garamond" w:hAnsi="Garamond"/>
                <w:sz w:val="20"/>
                <w:szCs w:val="20"/>
              </w:rPr>
            </w:pPr>
            <w:r w:rsidRPr="00C507C2">
              <w:rPr>
                <w:rFonts w:ascii="Garamond" w:hAnsi="Garamond"/>
                <w:sz w:val="20"/>
                <w:szCs w:val="20"/>
              </w:rPr>
              <w:t xml:space="preserve">ALPEX-i do të informojë </w:t>
            </w:r>
            <w:r w:rsidR="008E7B07">
              <w:rPr>
                <w:rFonts w:ascii="Garamond" w:hAnsi="Garamond"/>
                <w:sz w:val="20"/>
                <w:szCs w:val="20"/>
              </w:rPr>
              <w:t>a</w:t>
            </w:r>
            <w:r w:rsidRPr="00C507C2">
              <w:rPr>
                <w:rFonts w:ascii="Garamond" w:hAnsi="Garamond"/>
                <w:sz w:val="20"/>
                <w:szCs w:val="20"/>
              </w:rPr>
              <w:t>nëtarët e Bursës për arsyet e zgjatjes</w:t>
            </w:r>
            <w:r w:rsidR="008E7B07">
              <w:rPr>
                <w:rFonts w:ascii="Garamond" w:hAnsi="Garamond"/>
                <w:sz w:val="20"/>
                <w:szCs w:val="20"/>
              </w:rPr>
              <w:t>,</w:t>
            </w:r>
            <w:r w:rsidRPr="00C507C2">
              <w:rPr>
                <w:rFonts w:ascii="Garamond" w:hAnsi="Garamond"/>
                <w:sz w:val="20"/>
                <w:szCs w:val="20"/>
              </w:rPr>
              <w:t xml:space="preserve"> si dhe veprimet që kanë lidhje me të, që kërkohen të merren prej tij dhe prej </w:t>
            </w:r>
            <w:r w:rsidR="008E7B07">
              <w:rPr>
                <w:rFonts w:ascii="Garamond" w:hAnsi="Garamond"/>
                <w:sz w:val="20"/>
                <w:szCs w:val="20"/>
              </w:rPr>
              <w:t>a</w:t>
            </w:r>
            <w:r w:rsidRPr="00C507C2">
              <w:rPr>
                <w:rFonts w:ascii="Garamond" w:hAnsi="Garamond"/>
                <w:sz w:val="20"/>
                <w:szCs w:val="20"/>
              </w:rPr>
              <w:t>nëtarëve të Bursës</w:t>
            </w:r>
            <w:r w:rsidR="008E7B07">
              <w:rPr>
                <w:rFonts w:ascii="Garamond" w:hAnsi="Garamond"/>
                <w:sz w:val="20"/>
                <w:szCs w:val="20"/>
              </w:rPr>
              <w:t>.</w:t>
            </w:r>
          </w:p>
        </w:tc>
      </w:tr>
      <w:tr w:rsidR="000918F6" w:rsidRPr="00C507C2" w14:paraId="121D2415" w14:textId="77777777" w:rsidTr="000A5D84">
        <w:trPr>
          <w:cantSplit/>
          <w:trHeight w:val="20"/>
        </w:trPr>
        <w:tc>
          <w:tcPr>
            <w:tcW w:w="480" w:type="pct"/>
            <w:tcBorders>
              <w:top w:val="dotted" w:sz="4" w:space="0" w:color="auto"/>
              <w:bottom w:val="dotted" w:sz="4" w:space="0" w:color="auto"/>
            </w:tcBorders>
            <w:vAlign w:val="center"/>
          </w:tcPr>
          <w:p w14:paraId="5FA128C2"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44A58DF1"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1E432CDF" w14:textId="59EAB5A5" w:rsidR="000918F6" w:rsidRPr="00C507C2" w:rsidRDefault="000918F6" w:rsidP="000A5D84">
            <w:pPr>
              <w:jc w:val="both"/>
              <w:rPr>
                <w:rFonts w:ascii="Garamond" w:hAnsi="Garamond"/>
                <w:sz w:val="20"/>
                <w:szCs w:val="20"/>
              </w:rPr>
            </w:pPr>
            <w:r w:rsidRPr="00C507C2">
              <w:rPr>
                <w:rFonts w:ascii="Garamond" w:hAnsi="Garamond"/>
                <w:sz w:val="20"/>
                <w:szCs w:val="20"/>
              </w:rPr>
              <w:t xml:space="preserve">ALPEX-i do të informojë </w:t>
            </w:r>
            <w:r w:rsidR="008E7B07">
              <w:rPr>
                <w:rFonts w:ascii="Garamond" w:hAnsi="Garamond"/>
                <w:sz w:val="20"/>
                <w:szCs w:val="20"/>
              </w:rPr>
              <w:t>a</w:t>
            </w:r>
            <w:r w:rsidRPr="00C507C2">
              <w:rPr>
                <w:rFonts w:ascii="Garamond" w:hAnsi="Garamond"/>
                <w:sz w:val="20"/>
                <w:szCs w:val="20"/>
              </w:rPr>
              <w:t xml:space="preserve">nëtarët e Bursës për arsyet e zgjatjes së </w:t>
            </w:r>
            <w:r w:rsidR="008E7B07" w:rsidRPr="00C507C2">
              <w:rPr>
                <w:rFonts w:ascii="Garamond" w:hAnsi="Garamond"/>
                <w:sz w:val="20"/>
                <w:szCs w:val="20"/>
              </w:rPr>
              <w:t xml:space="preserve">kohës së mbylljes </w:t>
            </w:r>
            <w:r w:rsidRPr="00C507C2">
              <w:rPr>
                <w:rFonts w:ascii="Garamond" w:hAnsi="Garamond"/>
                <w:sz w:val="20"/>
                <w:szCs w:val="20"/>
              </w:rPr>
              <w:t xml:space="preserve">së </w:t>
            </w:r>
            <w:r w:rsidR="008E7B07" w:rsidRPr="00C507C2">
              <w:rPr>
                <w:rFonts w:ascii="Garamond" w:hAnsi="Garamond"/>
                <w:sz w:val="20"/>
                <w:szCs w:val="20"/>
              </w:rPr>
              <w:t>portë</w:t>
            </w:r>
            <w:r w:rsidR="008E7B07">
              <w:rPr>
                <w:rFonts w:ascii="Garamond" w:hAnsi="Garamond"/>
                <w:sz w:val="20"/>
                <w:szCs w:val="20"/>
              </w:rPr>
              <w:t>,</w:t>
            </w:r>
            <w:r w:rsidR="008E7B07" w:rsidRPr="00C507C2">
              <w:rPr>
                <w:rFonts w:ascii="Garamond" w:hAnsi="Garamond"/>
                <w:sz w:val="20"/>
                <w:szCs w:val="20"/>
              </w:rPr>
              <w:t xml:space="preserve"> </w:t>
            </w:r>
            <w:r w:rsidRPr="00C507C2">
              <w:rPr>
                <w:rFonts w:ascii="Garamond" w:hAnsi="Garamond"/>
                <w:sz w:val="20"/>
                <w:szCs w:val="20"/>
              </w:rPr>
              <w:t xml:space="preserve">si dhe veprimet që kanë lidhje me të, që kërkohen të merren prej tij dhe prej </w:t>
            </w:r>
            <w:r w:rsidR="008E7B07">
              <w:rPr>
                <w:rFonts w:ascii="Garamond" w:hAnsi="Garamond"/>
                <w:sz w:val="20"/>
                <w:szCs w:val="20"/>
              </w:rPr>
              <w:t>a</w:t>
            </w:r>
            <w:r w:rsidRPr="00C507C2">
              <w:rPr>
                <w:rFonts w:ascii="Garamond" w:hAnsi="Garamond"/>
                <w:sz w:val="20"/>
                <w:szCs w:val="20"/>
              </w:rPr>
              <w:t>nëtarëve të Bursës</w:t>
            </w:r>
            <w:r w:rsidR="008E7B07">
              <w:rPr>
                <w:rFonts w:ascii="Garamond" w:hAnsi="Garamond"/>
                <w:sz w:val="20"/>
                <w:szCs w:val="20"/>
              </w:rPr>
              <w:t>.</w:t>
            </w:r>
          </w:p>
        </w:tc>
      </w:tr>
    </w:tbl>
    <w:p w14:paraId="70F6D89E" w14:textId="48E1235A" w:rsidR="000918F6" w:rsidRPr="00C507C2" w:rsidRDefault="000918F6" w:rsidP="000A5D84">
      <w:pPr>
        <w:tabs>
          <w:tab w:val="left" w:pos="1735"/>
        </w:tabs>
        <w:ind w:firstLine="284"/>
        <w:jc w:val="both"/>
        <w:rPr>
          <w:rFonts w:ascii="Garamond" w:hAnsi="Garamond"/>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70"/>
        <w:gridCol w:w="959"/>
        <w:gridCol w:w="7232"/>
      </w:tblGrid>
      <w:tr w:rsidR="000918F6" w:rsidRPr="00C507C2" w14:paraId="118007C1" w14:textId="77777777" w:rsidTr="00912D7B">
        <w:trPr>
          <w:cantSplit/>
          <w:trHeight w:val="20"/>
        </w:trPr>
        <w:tc>
          <w:tcPr>
            <w:tcW w:w="480" w:type="pct"/>
            <w:vAlign w:val="center"/>
          </w:tcPr>
          <w:p w14:paraId="2D35885C"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shd w:val="clear" w:color="auto" w:fill="auto"/>
            <w:vAlign w:val="center"/>
          </w:tcPr>
          <w:p w14:paraId="79BCFAA0"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B.1.5.3</w:t>
            </w:r>
          </w:p>
        </w:tc>
        <w:tc>
          <w:tcPr>
            <w:tcW w:w="3991" w:type="pct"/>
            <w:tcBorders>
              <w:bottom w:val="dotted" w:sz="4" w:space="0" w:color="auto"/>
            </w:tcBorders>
            <w:shd w:val="clear" w:color="auto" w:fill="auto"/>
            <w:vAlign w:val="center"/>
          </w:tcPr>
          <w:p w14:paraId="61E7B7B8" w14:textId="544B2CFE"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Çmimi i pikës së parë të segmentit të parë të kurbës së </w:t>
            </w:r>
            <w:r w:rsidR="008E7B07" w:rsidRPr="00C507C2">
              <w:rPr>
                <w:rFonts w:ascii="Garamond" w:eastAsiaTheme="minorHAnsi" w:hAnsi="Garamond"/>
                <w:kern w:val="2"/>
                <w:sz w:val="20"/>
                <w:szCs w:val="20"/>
                <w:lang w:val="sq-AL"/>
                <w14:ligatures w14:val="standardContextual"/>
              </w:rPr>
              <w:t xml:space="preserve">urdhërporosi shitjeje </w:t>
            </w:r>
            <w:r w:rsidRPr="00C507C2">
              <w:rPr>
                <w:rFonts w:ascii="Garamond" w:eastAsiaTheme="minorHAnsi" w:hAnsi="Garamond"/>
                <w:kern w:val="2"/>
                <w:sz w:val="20"/>
                <w:szCs w:val="20"/>
                <w:lang w:val="sq-AL"/>
                <w14:ligatures w14:val="standardContextual"/>
              </w:rPr>
              <w:t>është</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i barabartë me </w:t>
            </w:r>
            <w:r w:rsidR="008E7B07" w:rsidRPr="00C507C2">
              <w:rPr>
                <w:rFonts w:ascii="Garamond" w:eastAsiaTheme="minorHAnsi" w:hAnsi="Garamond"/>
                <w:kern w:val="2"/>
                <w:sz w:val="20"/>
                <w:szCs w:val="20"/>
                <w:lang w:val="sq-AL"/>
                <w14:ligatures w14:val="standardContextual"/>
              </w:rPr>
              <w:t>çmimin minimal të tregut të ditës në avancë për urdhërporositë</w:t>
            </w:r>
            <w:r w:rsidRPr="00C507C2">
              <w:rPr>
                <w:rFonts w:ascii="Garamond" w:eastAsiaTheme="minorHAnsi" w:hAnsi="Garamond"/>
                <w:kern w:val="2"/>
                <w:sz w:val="20"/>
                <w:szCs w:val="20"/>
                <w:lang w:val="sq-AL"/>
                <w14:ligatures w14:val="standardContextual"/>
              </w:rPr>
              <w:t xml:space="preserve">, ndërsa çmimi i pikës së dytë të segmentit të fundit të kurbës së </w:t>
            </w:r>
            <w:r w:rsidR="008E7B07" w:rsidRPr="00C507C2">
              <w:rPr>
                <w:rFonts w:ascii="Garamond" w:eastAsiaTheme="minorHAnsi" w:hAnsi="Garamond"/>
                <w:kern w:val="2"/>
                <w:sz w:val="20"/>
                <w:szCs w:val="20"/>
                <w:lang w:val="sq-AL"/>
                <w14:ligatures w14:val="standardContextual"/>
              </w:rPr>
              <w:t xml:space="preserve">urdhërporosi shitjeje </w:t>
            </w:r>
            <w:r w:rsidRPr="00C507C2">
              <w:rPr>
                <w:rFonts w:ascii="Garamond" w:eastAsiaTheme="minorHAnsi" w:hAnsi="Garamond"/>
                <w:kern w:val="2"/>
                <w:sz w:val="20"/>
                <w:szCs w:val="20"/>
                <w:lang w:val="sq-AL"/>
                <w14:ligatures w14:val="standardContextual"/>
              </w:rPr>
              <w:t xml:space="preserve">është i barabartë me </w:t>
            </w:r>
            <w:r w:rsidR="008E7B07" w:rsidRPr="00C507C2">
              <w:rPr>
                <w:rFonts w:ascii="Garamond" w:eastAsiaTheme="minorHAnsi" w:hAnsi="Garamond"/>
                <w:kern w:val="2"/>
                <w:sz w:val="20"/>
                <w:szCs w:val="20"/>
                <w:lang w:val="sq-AL"/>
                <w14:ligatures w14:val="standardContextual"/>
              </w:rPr>
              <w:t>çmimin maksimal të tregut të ditës në avancë për urdhërporositë</w:t>
            </w:r>
            <w:r w:rsidRPr="00C507C2">
              <w:rPr>
                <w:rFonts w:ascii="Garamond" w:eastAsiaTheme="minorHAnsi" w:hAnsi="Garamond"/>
                <w:kern w:val="2"/>
                <w:sz w:val="20"/>
                <w:szCs w:val="20"/>
                <w:lang w:val="sq-AL"/>
                <w14:ligatures w14:val="standardContextual"/>
              </w:rPr>
              <w:t>.</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 </w:t>
            </w:r>
          </w:p>
        </w:tc>
      </w:tr>
      <w:tr w:rsidR="000918F6" w:rsidRPr="00C507C2" w14:paraId="2A42CF5F" w14:textId="77777777" w:rsidTr="00912D7B">
        <w:trPr>
          <w:cantSplit/>
          <w:trHeight w:val="20"/>
        </w:trPr>
        <w:tc>
          <w:tcPr>
            <w:tcW w:w="480" w:type="pct"/>
            <w:tcBorders>
              <w:bottom w:val="dotted" w:sz="4" w:space="0" w:color="auto"/>
            </w:tcBorders>
            <w:vAlign w:val="center"/>
          </w:tcPr>
          <w:p w14:paraId="77B63EE4"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vMerge/>
            <w:tcBorders>
              <w:bottom w:val="dotted" w:sz="4" w:space="0" w:color="auto"/>
            </w:tcBorders>
            <w:shd w:val="clear" w:color="auto" w:fill="auto"/>
            <w:vAlign w:val="center"/>
          </w:tcPr>
          <w:p w14:paraId="2597B17B" w14:textId="77777777" w:rsidR="000918F6" w:rsidRPr="00C507C2" w:rsidRDefault="000918F6" w:rsidP="000A5D84">
            <w:pPr>
              <w:jc w:val="both"/>
              <w:rPr>
                <w:rFonts w:ascii="Garamond" w:hAnsi="Garamond"/>
                <w:sz w:val="20"/>
                <w:szCs w:val="20"/>
              </w:rPr>
            </w:pPr>
          </w:p>
        </w:tc>
        <w:tc>
          <w:tcPr>
            <w:tcW w:w="3991" w:type="pct"/>
            <w:tcBorders>
              <w:top w:val="dotted" w:sz="4" w:space="0" w:color="auto"/>
              <w:bottom w:val="dotted" w:sz="4" w:space="0" w:color="auto"/>
            </w:tcBorders>
            <w:shd w:val="clear" w:color="auto" w:fill="auto"/>
            <w:vAlign w:val="center"/>
          </w:tcPr>
          <w:p w14:paraId="478090E0" w14:textId="72415573"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Çmimi i pikës së parë të segmentit të parë të kurbës së </w:t>
            </w:r>
            <w:r w:rsidR="008E7B07" w:rsidRPr="00C507C2">
              <w:rPr>
                <w:rFonts w:ascii="Garamond" w:eastAsiaTheme="minorHAnsi" w:hAnsi="Garamond"/>
                <w:kern w:val="2"/>
                <w:sz w:val="20"/>
                <w:szCs w:val="20"/>
                <w:lang w:val="sq-AL"/>
                <w14:ligatures w14:val="standardContextual"/>
              </w:rPr>
              <w:t xml:space="preserve">urdhërporosi shitjeje </w:t>
            </w:r>
            <w:r w:rsidRPr="00C507C2">
              <w:rPr>
                <w:rFonts w:ascii="Garamond" w:eastAsiaTheme="minorHAnsi" w:hAnsi="Garamond"/>
                <w:kern w:val="2"/>
                <w:sz w:val="20"/>
                <w:szCs w:val="20"/>
                <w:lang w:val="sq-AL"/>
                <w14:ligatures w14:val="standardContextual"/>
              </w:rPr>
              <w:t>është</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i barabartë me </w:t>
            </w:r>
            <w:r w:rsidR="008E7B07" w:rsidRPr="00C507C2">
              <w:rPr>
                <w:rFonts w:ascii="Garamond" w:eastAsiaTheme="minorHAnsi" w:hAnsi="Garamond"/>
                <w:kern w:val="2"/>
                <w:sz w:val="20"/>
                <w:szCs w:val="20"/>
                <w:lang w:val="sq-AL"/>
                <w14:ligatures w14:val="standardContextual"/>
              </w:rPr>
              <w:t xml:space="preserve">çmimin minimal të urdhërporosisë së tregut të ditës në avancë, ndërsa </w:t>
            </w:r>
            <w:r w:rsidRPr="00C507C2">
              <w:rPr>
                <w:rFonts w:ascii="Garamond" w:eastAsiaTheme="minorHAnsi" w:hAnsi="Garamond"/>
                <w:kern w:val="2"/>
                <w:sz w:val="20"/>
                <w:szCs w:val="20"/>
                <w:lang w:val="sq-AL"/>
                <w14:ligatures w14:val="standardContextual"/>
              </w:rPr>
              <w:t xml:space="preserve">çmimi i pikës së dytë të segmentit të fundit të kurbës së </w:t>
            </w:r>
            <w:r w:rsidR="008E7B07" w:rsidRPr="00C507C2">
              <w:rPr>
                <w:rFonts w:ascii="Garamond" w:eastAsiaTheme="minorHAnsi" w:hAnsi="Garamond"/>
                <w:kern w:val="2"/>
                <w:sz w:val="20"/>
                <w:szCs w:val="20"/>
                <w:lang w:val="sq-AL"/>
                <w14:ligatures w14:val="standardContextual"/>
              </w:rPr>
              <w:t xml:space="preserve">urdhërporosi shitjeje </w:t>
            </w:r>
            <w:r w:rsidRPr="00C507C2">
              <w:rPr>
                <w:rFonts w:ascii="Garamond" w:eastAsiaTheme="minorHAnsi" w:hAnsi="Garamond"/>
                <w:kern w:val="2"/>
                <w:sz w:val="20"/>
                <w:szCs w:val="20"/>
                <w:lang w:val="sq-AL"/>
                <w14:ligatures w14:val="standardContextual"/>
              </w:rPr>
              <w:t xml:space="preserve">është i barabartë me </w:t>
            </w:r>
            <w:r w:rsidR="008E7B07" w:rsidRPr="00C507C2">
              <w:rPr>
                <w:rFonts w:ascii="Garamond" w:eastAsiaTheme="minorHAnsi" w:hAnsi="Garamond"/>
                <w:kern w:val="2"/>
                <w:sz w:val="20"/>
                <w:szCs w:val="20"/>
                <w:lang w:val="sq-AL"/>
                <w14:ligatures w14:val="standardContextual"/>
              </w:rPr>
              <w:t>çmimin maksimal të urdhërporosisë së tregut të ditës në avancë</w:t>
            </w:r>
            <w:r w:rsidRPr="00C507C2">
              <w:rPr>
                <w:rFonts w:ascii="Garamond" w:eastAsiaTheme="minorHAnsi" w:hAnsi="Garamond"/>
                <w:kern w:val="2"/>
                <w:sz w:val="20"/>
                <w:szCs w:val="20"/>
                <w:lang w:val="sq-AL"/>
                <w14:ligatures w14:val="standardContextual"/>
              </w:rPr>
              <w:t>.</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 </w:t>
            </w:r>
          </w:p>
        </w:tc>
      </w:tr>
      <w:tr w:rsidR="000918F6" w:rsidRPr="00C507C2" w14:paraId="1B8495DD" w14:textId="77777777" w:rsidTr="00912D7B">
        <w:trPr>
          <w:cantSplit/>
          <w:trHeight w:val="20"/>
        </w:trPr>
        <w:tc>
          <w:tcPr>
            <w:tcW w:w="480" w:type="pct"/>
            <w:tcBorders>
              <w:bottom w:val="dotted" w:sz="4" w:space="0" w:color="auto"/>
            </w:tcBorders>
            <w:vAlign w:val="center"/>
          </w:tcPr>
          <w:p w14:paraId="601A3BDD"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69776AA5"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B.1.5.4</w:t>
            </w:r>
          </w:p>
        </w:tc>
        <w:tc>
          <w:tcPr>
            <w:tcW w:w="3991" w:type="pct"/>
            <w:tcBorders>
              <w:bottom w:val="dotted" w:sz="4" w:space="0" w:color="auto"/>
            </w:tcBorders>
            <w:shd w:val="clear" w:color="auto" w:fill="auto"/>
            <w:vAlign w:val="center"/>
          </w:tcPr>
          <w:p w14:paraId="25432238" w14:textId="0ECF781C"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Çmimi i pikës së parë të segmentit të parë të kurbës së </w:t>
            </w:r>
            <w:r w:rsidR="008E7B07" w:rsidRPr="00C507C2">
              <w:rPr>
                <w:rFonts w:ascii="Garamond" w:eastAsiaTheme="minorHAnsi" w:hAnsi="Garamond"/>
                <w:kern w:val="2"/>
                <w:sz w:val="20"/>
                <w:szCs w:val="20"/>
                <w:lang w:val="sq-AL"/>
                <w14:ligatures w14:val="standardContextual"/>
              </w:rPr>
              <w:t xml:space="preserve">urdhërporosi blerjeje </w:t>
            </w:r>
            <w:r w:rsidRPr="00C507C2">
              <w:rPr>
                <w:rFonts w:ascii="Garamond" w:eastAsiaTheme="minorHAnsi" w:hAnsi="Garamond"/>
                <w:kern w:val="2"/>
                <w:sz w:val="20"/>
                <w:szCs w:val="20"/>
                <w:lang w:val="sq-AL"/>
                <w14:ligatures w14:val="standardContextual"/>
              </w:rPr>
              <w:t>është</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i barabartë me </w:t>
            </w:r>
            <w:r w:rsidR="008E7B07" w:rsidRPr="00C507C2">
              <w:rPr>
                <w:rFonts w:ascii="Garamond" w:eastAsiaTheme="minorHAnsi" w:hAnsi="Garamond"/>
                <w:kern w:val="2"/>
                <w:sz w:val="20"/>
                <w:szCs w:val="20"/>
                <w:lang w:val="sq-AL"/>
                <w14:ligatures w14:val="standardContextual"/>
              </w:rPr>
              <w:t>çmimin minimal të tregut të ditës në avancë për urdhërporositë</w:t>
            </w:r>
            <w:r w:rsidRPr="00C507C2">
              <w:rPr>
                <w:rFonts w:ascii="Garamond" w:eastAsiaTheme="minorHAnsi" w:hAnsi="Garamond"/>
                <w:kern w:val="2"/>
                <w:sz w:val="20"/>
                <w:szCs w:val="20"/>
                <w:lang w:val="sq-AL"/>
                <w14:ligatures w14:val="standardContextual"/>
              </w:rPr>
              <w:t xml:space="preserve">, ndërsa çmimi i pikës së dytë të segmentit të fundit të kurbës së </w:t>
            </w:r>
            <w:r w:rsidR="008E7B07" w:rsidRPr="00C507C2">
              <w:rPr>
                <w:rFonts w:ascii="Garamond" w:eastAsiaTheme="minorHAnsi" w:hAnsi="Garamond"/>
                <w:kern w:val="2"/>
                <w:sz w:val="20"/>
                <w:szCs w:val="20"/>
                <w:lang w:val="sq-AL"/>
                <w14:ligatures w14:val="standardContextual"/>
              </w:rPr>
              <w:t xml:space="preserve">urdhërporosi blerjeje </w:t>
            </w:r>
            <w:r w:rsidRPr="00C507C2">
              <w:rPr>
                <w:rFonts w:ascii="Garamond" w:eastAsiaTheme="minorHAnsi" w:hAnsi="Garamond"/>
                <w:kern w:val="2"/>
                <w:sz w:val="20"/>
                <w:szCs w:val="20"/>
                <w:lang w:val="sq-AL"/>
                <w14:ligatures w14:val="standardContextual"/>
              </w:rPr>
              <w:t xml:space="preserve">është i barabartë me </w:t>
            </w:r>
            <w:r w:rsidR="008E7B07" w:rsidRPr="00C507C2">
              <w:rPr>
                <w:rFonts w:ascii="Garamond" w:eastAsiaTheme="minorHAnsi" w:hAnsi="Garamond"/>
                <w:kern w:val="2"/>
                <w:sz w:val="20"/>
                <w:szCs w:val="20"/>
                <w:lang w:val="sq-AL"/>
                <w14:ligatures w14:val="standardContextual"/>
              </w:rPr>
              <w:t>çmimin maksimal të tregut të ditës në avancë për urdhërporositë</w:t>
            </w:r>
            <w:r w:rsidRPr="00C507C2">
              <w:rPr>
                <w:rFonts w:ascii="Garamond" w:eastAsiaTheme="minorHAnsi" w:hAnsi="Garamond"/>
                <w:kern w:val="2"/>
                <w:sz w:val="20"/>
                <w:szCs w:val="20"/>
                <w:lang w:val="sq-AL"/>
                <w14:ligatures w14:val="standardContextual"/>
              </w:rPr>
              <w:t>.</w:t>
            </w:r>
            <w:r w:rsidR="002B1A03">
              <w:rPr>
                <w:rFonts w:ascii="Garamond" w:eastAsiaTheme="minorHAnsi" w:hAnsi="Garamond"/>
                <w:kern w:val="2"/>
                <w:sz w:val="20"/>
                <w:szCs w:val="20"/>
                <w:lang w:val="sq-AL"/>
                <w14:ligatures w14:val="standardContextual"/>
              </w:rPr>
              <w:t xml:space="preserve">  </w:t>
            </w:r>
          </w:p>
        </w:tc>
      </w:tr>
      <w:tr w:rsidR="000918F6" w:rsidRPr="00C507C2" w14:paraId="28B561B5" w14:textId="77777777" w:rsidTr="00912D7B">
        <w:trPr>
          <w:cantSplit/>
          <w:trHeight w:val="20"/>
        </w:trPr>
        <w:tc>
          <w:tcPr>
            <w:tcW w:w="480" w:type="pct"/>
            <w:tcBorders>
              <w:top w:val="dotted" w:sz="4" w:space="0" w:color="auto"/>
              <w:bottom w:val="dotted" w:sz="4" w:space="0" w:color="auto"/>
            </w:tcBorders>
            <w:vAlign w:val="center"/>
          </w:tcPr>
          <w:p w14:paraId="4875F8C1"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70D4EA2A"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3328363C" w14:textId="321894C4"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Çmimi i pikës së parë të segmentit të parë të kurbës </w:t>
            </w:r>
            <w:r w:rsidR="008E7B07" w:rsidRPr="00C507C2">
              <w:rPr>
                <w:rFonts w:ascii="Garamond" w:eastAsiaTheme="minorHAnsi" w:hAnsi="Garamond"/>
                <w:kern w:val="2"/>
                <w:sz w:val="20"/>
                <w:szCs w:val="20"/>
                <w:lang w:val="sq-AL"/>
                <w14:ligatures w14:val="standardContextual"/>
              </w:rPr>
              <w:t xml:space="preserve">së urdhërporosi blerjeje </w:t>
            </w:r>
            <w:r w:rsidRPr="00C507C2">
              <w:rPr>
                <w:rFonts w:ascii="Garamond" w:eastAsiaTheme="minorHAnsi" w:hAnsi="Garamond"/>
                <w:kern w:val="2"/>
                <w:sz w:val="20"/>
                <w:szCs w:val="20"/>
                <w:lang w:val="sq-AL"/>
                <w14:ligatures w14:val="standardContextual"/>
              </w:rPr>
              <w:t>është</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i barabartë me </w:t>
            </w:r>
            <w:r w:rsidR="008E7B07" w:rsidRPr="00C507C2">
              <w:rPr>
                <w:rFonts w:ascii="Garamond" w:eastAsiaTheme="minorHAnsi" w:hAnsi="Garamond"/>
                <w:kern w:val="2"/>
                <w:sz w:val="20"/>
                <w:szCs w:val="20"/>
                <w:lang w:val="sq-AL"/>
                <w14:ligatures w14:val="standardContextual"/>
              </w:rPr>
              <w:t>çmimin maksimal të urdhërporosisë së tregut të ditës në avancë</w:t>
            </w:r>
            <w:r w:rsidRPr="00C507C2">
              <w:rPr>
                <w:rFonts w:ascii="Garamond" w:eastAsiaTheme="minorHAnsi" w:hAnsi="Garamond"/>
                <w:kern w:val="2"/>
                <w:sz w:val="20"/>
                <w:szCs w:val="20"/>
                <w:lang w:val="sq-AL"/>
                <w14:ligatures w14:val="standardContextual"/>
              </w:rPr>
              <w:t xml:space="preserve">, ndërsa çmimi i pikës së dytë të segmentit të fundit të kurbës së </w:t>
            </w:r>
            <w:r w:rsidR="008E7B07" w:rsidRPr="00C507C2">
              <w:rPr>
                <w:rFonts w:ascii="Garamond" w:eastAsiaTheme="minorHAnsi" w:hAnsi="Garamond"/>
                <w:kern w:val="2"/>
                <w:sz w:val="20"/>
                <w:szCs w:val="20"/>
                <w:lang w:val="sq-AL"/>
                <w14:ligatures w14:val="standardContextual"/>
              </w:rPr>
              <w:t xml:space="preserve">urdhërporosi blerjeje </w:t>
            </w:r>
            <w:r w:rsidRPr="00C507C2">
              <w:rPr>
                <w:rFonts w:ascii="Garamond" w:eastAsiaTheme="minorHAnsi" w:hAnsi="Garamond"/>
                <w:kern w:val="2"/>
                <w:sz w:val="20"/>
                <w:szCs w:val="20"/>
                <w:lang w:val="sq-AL"/>
                <w14:ligatures w14:val="standardContextual"/>
              </w:rPr>
              <w:t xml:space="preserve">është i barabartë me </w:t>
            </w:r>
            <w:r w:rsidR="008E7B07" w:rsidRPr="00C507C2">
              <w:rPr>
                <w:rFonts w:ascii="Garamond" w:eastAsiaTheme="minorHAnsi" w:hAnsi="Garamond"/>
                <w:kern w:val="2"/>
                <w:sz w:val="20"/>
                <w:szCs w:val="20"/>
                <w:lang w:val="sq-AL"/>
                <w14:ligatures w14:val="standardContextual"/>
              </w:rPr>
              <w:t xml:space="preserve">çmimin minimal të urdhërporosisë të </w:t>
            </w:r>
            <w:r w:rsidRPr="00C507C2">
              <w:rPr>
                <w:rFonts w:ascii="Garamond" w:eastAsiaTheme="minorHAnsi" w:hAnsi="Garamond"/>
                <w:kern w:val="2"/>
                <w:sz w:val="20"/>
                <w:szCs w:val="20"/>
                <w:lang w:val="sq-AL"/>
                <w14:ligatures w14:val="standardContextual"/>
              </w:rPr>
              <w:t>Tregut të Ditës në Avancë.</w:t>
            </w:r>
            <w:r w:rsidR="002B1A03">
              <w:rPr>
                <w:rFonts w:ascii="Garamond" w:eastAsiaTheme="minorHAnsi" w:hAnsi="Garamond"/>
                <w:kern w:val="2"/>
                <w:sz w:val="20"/>
                <w:szCs w:val="20"/>
                <w:lang w:val="sq-AL"/>
                <w14:ligatures w14:val="standardContextual"/>
              </w:rPr>
              <w:t xml:space="preserve">  </w:t>
            </w:r>
          </w:p>
        </w:tc>
      </w:tr>
      <w:tr w:rsidR="000918F6" w:rsidRPr="00C507C2" w14:paraId="498E259E" w14:textId="77777777" w:rsidTr="00912D7B">
        <w:trPr>
          <w:cantSplit/>
          <w:trHeight w:val="20"/>
        </w:trPr>
        <w:tc>
          <w:tcPr>
            <w:tcW w:w="480" w:type="pct"/>
            <w:tcBorders>
              <w:bottom w:val="dotted" w:sz="4" w:space="0" w:color="auto"/>
            </w:tcBorders>
            <w:vAlign w:val="center"/>
          </w:tcPr>
          <w:p w14:paraId="51722249"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229A39F1"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11AD89DA" w14:textId="77777777" w:rsidR="000918F6" w:rsidRPr="00C507C2" w:rsidRDefault="000918F6" w:rsidP="000A5D84">
            <w:pPr>
              <w:jc w:val="both"/>
              <w:rPr>
                <w:rFonts w:ascii="Garamond" w:hAnsi="Garamond"/>
                <w:sz w:val="20"/>
                <w:szCs w:val="20"/>
              </w:rPr>
            </w:pPr>
          </w:p>
        </w:tc>
      </w:tr>
      <w:tr w:rsidR="000918F6" w:rsidRPr="00C507C2" w14:paraId="75926195" w14:textId="77777777" w:rsidTr="00912D7B">
        <w:trPr>
          <w:cantSplit/>
          <w:trHeight w:val="20"/>
        </w:trPr>
        <w:tc>
          <w:tcPr>
            <w:tcW w:w="480" w:type="pct"/>
            <w:tcBorders>
              <w:top w:val="dotted" w:sz="4" w:space="0" w:color="auto"/>
              <w:bottom w:val="dotted" w:sz="4" w:space="0" w:color="auto"/>
            </w:tcBorders>
            <w:vAlign w:val="center"/>
          </w:tcPr>
          <w:p w14:paraId="6D460BCB"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333F4C14"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B.1.5.6</w:t>
            </w:r>
          </w:p>
        </w:tc>
        <w:tc>
          <w:tcPr>
            <w:tcW w:w="3991" w:type="pct"/>
            <w:tcBorders>
              <w:top w:val="dotted" w:sz="4" w:space="0" w:color="auto"/>
              <w:bottom w:val="dotted" w:sz="4" w:space="0" w:color="auto"/>
            </w:tcBorders>
            <w:shd w:val="clear" w:color="auto" w:fill="auto"/>
            <w:vAlign w:val="center"/>
          </w:tcPr>
          <w:p w14:paraId="1E56734F" w14:textId="436CD310"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 xml:space="preserve">Çdo </w:t>
            </w:r>
            <w:r w:rsidR="002818EF" w:rsidRPr="00C507C2">
              <w:rPr>
                <w:rFonts w:ascii="Garamond" w:eastAsiaTheme="minorHAnsi" w:hAnsi="Garamond"/>
                <w:kern w:val="2"/>
                <w:sz w:val="20"/>
                <w:szCs w:val="20"/>
                <w:lang w:val="sq-AL"/>
                <w14:ligatures w14:val="standardContextual"/>
              </w:rPr>
              <w:t xml:space="preserve">urdhërporosi e thjeshtë </w:t>
            </w:r>
            <w:r w:rsidRPr="00C507C2">
              <w:rPr>
                <w:rFonts w:ascii="Garamond" w:eastAsiaTheme="minorHAnsi" w:hAnsi="Garamond"/>
                <w:kern w:val="2"/>
                <w:sz w:val="20"/>
                <w:szCs w:val="20"/>
                <w:lang w:val="sq-AL"/>
                <w14:ligatures w14:val="standardContextual"/>
              </w:rPr>
              <w:t xml:space="preserve">duhet të specifikojë një çift ÇS me një çmim </w:t>
            </w:r>
            <w:r w:rsidR="002818EF" w:rsidRPr="00C507C2">
              <w:rPr>
                <w:rFonts w:ascii="Garamond" w:eastAsiaTheme="minorHAnsi" w:hAnsi="Garamond"/>
                <w:kern w:val="2"/>
                <w:sz w:val="20"/>
                <w:szCs w:val="20"/>
                <w:lang w:val="sq-AL"/>
                <w14:ligatures w14:val="standardContextual"/>
              </w:rPr>
              <w:t>sa çmimi minimal i urdhërporosisë së</w:t>
            </w:r>
            <w:r w:rsidRPr="00C507C2">
              <w:rPr>
                <w:rFonts w:ascii="Garamond" w:eastAsiaTheme="minorHAnsi" w:hAnsi="Garamond"/>
                <w:kern w:val="2"/>
                <w:sz w:val="20"/>
                <w:szCs w:val="20"/>
                <w:lang w:val="sq-AL"/>
                <w14:ligatures w14:val="standardContextual"/>
              </w:rPr>
              <w:t xml:space="preserve"> Tregut të Ditës në Avancë dhe një çift ÇS me një çmim sa </w:t>
            </w:r>
            <w:r w:rsidR="007C43C2" w:rsidRPr="00C507C2">
              <w:rPr>
                <w:rFonts w:ascii="Garamond" w:eastAsiaTheme="minorHAnsi" w:hAnsi="Garamond"/>
                <w:kern w:val="2"/>
                <w:sz w:val="20"/>
                <w:szCs w:val="20"/>
                <w:lang w:val="sq-AL"/>
                <w14:ligatures w14:val="standardContextual"/>
              </w:rPr>
              <w:t xml:space="preserve">çmimi maksimal i urdhërporosisë </w:t>
            </w:r>
            <w:r w:rsidRPr="00C507C2">
              <w:rPr>
                <w:rFonts w:ascii="Garamond" w:eastAsiaTheme="minorHAnsi" w:hAnsi="Garamond"/>
                <w:kern w:val="2"/>
                <w:sz w:val="20"/>
                <w:szCs w:val="20"/>
                <w:lang w:val="sq-AL"/>
                <w14:ligatures w14:val="standardContextual"/>
              </w:rPr>
              <w:t>së Tregut të Ditës në Avancë. Urdhërporosia nuk duhet të përmbajë çifte ÇS me çmime më të ul</w:t>
            </w:r>
            <w:r w:rsidR="004C098A">
              <w:rPr>
                <w:rFonts w:ascii="Garamond" w:eastAsiaTheme="minorHAnsi" w:hAnsi="Garamond"/>
                <w:kern w:val="2"/>
                <w:sz w:val="20"/>
                <w:szCs w:val="20"/>
                <w:lang w:val="sq-AL"/>
                <w14:ligatures w14:val="standardContextual"/>
              </w:rPr>
              <w:t>ë</w:t>
            </w:r>
            <w:r w:rsidRPr="00C507C2">
              <w:rPr>
                <w:rFonts w:ascii="Garamond" w:eastAsiaTheme="minorHAnsi" w:hAnsi="Garamond"/>
                <w:kern w:val="2"/>
                <w:sz w:val="20"/>
                <w:szCs w:val="20"/>
                <w:lang w:val="sq-AL"/>
                <w14:ligatures w14:val="standardContextual"/>
              </w:rPr>
              <w:t xml:space="preserve">ta se </w:t>
            </w:r>
            <w:r w:rsidR="007C43C2" w:rsidRPr="00C507C2">
              <w:rPr>
                <w:rFonts w:ascii="Garamond" w:eastAsiaTheme="minorHAnsi" w:hAnsi="Garamond"/>
                <w:kern w:val="2"/>
                <w:sz w:val="20"/>
                <w:szCs w:val="20"/>
                <w:lang w:val="sq-AL"/>
                <w14:ligatures w14:val="standardContextual"/>
              </w:rPr>
              <w:t xml:space="preserve">çmimi minimal i urdhërporosisë </w:t>
            </w:r>
            <w:r w:rsidRPr="00C507C2">
              <w:rPr>
                <w:rFonts w:ascii="Garamond" w:eastAsiaTheme="minorHAnsi" w:hAnsi="Garamond"/>
                <w:kern w:val="2"/>
                <w:sz w:val="20"/>
                <w:szCs w:val="20"/>
                <w:lang w:val="sq-AL"/>
                <w14:ligatures w14:val="standardContextual"/>
              </w:rPr>
              <w:t xml:space="preserve">ose më të larta se </w:t>
            </w:r>
            <w:r w:rsidR="007C43C2" w:rsidRPr="00C507C2">
              <w:rPr>
                <w:rFonts w:ascii="Garamond" w:eastAsiaTheme="minorHAnsi" w:hAnsi="Garamond"/>
                <w:kern w:val="2"/>
                <w:sz w:val="20"/>
                <w:szCs w:val="20"/>
                <w:lang w:val="sq-AL"/>
                <w14:ligatures w14:val="standardContextual"/>
              </w:rPr>
              <w:t xml:space="preserve">çmimi maksimal i urdhërporosisë </w:t>
            </w:r>
            <w:r w:rsidRPr="00C507C2">
              <w:rPr>
                <w:rFonts w:ascii="Garamond" w:eastAsiaTheme="minorHAnsi" w:hAnsi="Garamond"/>
                <w:kern w:val="2"/>
                <w:sz w:val="20"/>
                <w:szCs w:val="20"/>
                <w:lang w:val="sq-AL"/>
                <w14:ligatures w14:val="standardContextual"/>
              </w:rPr>
              <w:t xml:space="preserve">të Tregut të Ditës në Avancë. </w:t>
            </w:r>
          </w:p>
        </w:tc>
      </w:tr>
      <w:tr w:rsidR="000918F6" w:rsidRPr="00C507C2" w14:paraId="47D675C1" w14:textId="77777777" w:rsidTr="00912D7B">
        <w:trPr>
          <w:cantSplit/>
          <w:trHeight w:val="20"/>
        </w:trPr>
        <w:tc>
          <w:tcPr>
            <w:tcW w:w="480" w:type="pct"/>
            <w:tcBorders>
              <w:top w:val="dotted" w:sz="4" w:space="0" w:color="auto"/>
            </w:tcBorders>
            <w:vAlign w:val="center"/>
          </w:tcPr>
          <w:p w14:paraId="0BB680B3"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73741855" w14:textId="77777777" w:rsidR="000918F6" w:rsidRPr="00C507C2" w:rsidRDefault="000918F6" w:rsidP="000A5D84">
            <w:pPr>
              <w:jc w:val="both"/>
              <w:rPr>
                <w:rFonts w:ascii="Garamond" w:hAnsi="Garamond"/>
                <w:b/>
                <w:bCs/>
                <w:i/>
                <w:iCs/>
                <w:sz w:val="20"/>
                <w:szCs w:val="20"/>
              </w:rPr>
            </w:pPr>
            <w:r w:rsidRPr="00C507C2">
              <w:rPr>
                <w:rFonts w:ascii="Garamond" w:hAnsi="Garamond"/>
                <w:b/>
                <w:bCs/>
                <w:i/>
                <w:iCs/>
                <w:sz w:val="20"/>
                <w:szCs w:val="20"/>
              </w:rPr>
              <w:t>Shtohet</w:t>
            </w:r>
          </w:p>
        </w:tc>
      </w:tr>
      <w:tr w:rsidR="000918F6" w:rsidRPr="00C507C2" w14:paraId="704CEA29" w14:textId="77777777" w:rsidTr="00912D7B">
        <w:trPr>
          <w:cantSplit/>
          <w:trHeight w:val="20"/>
        </w:trPr>
        <w:tc>
          <w:tcPr>
            <w:tcW w:w="480" w:type="pct"/>
            <w:tcBorders>
              <w:bottom w:val="dotted" w:sz="4" w:space="0" w:color="auto"/>
            </w:tcBorders>
            <w:vAlign w:val="center"/>
          </w:tcPr>
          <w:p w14:paraId="09705724"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35CBB461"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B.1.5.6 </w:t>
            </w:r>
          </w:p>
        </w:tc>
        <w:tc>
          <w:tcPr>
            <w:tcW w:w="3991" w:type="pct"/>
            <w:tcBorders>
              <w:bottom w:val="dotted" w:sz="4" w:space="0" w:color="auto"/>
            </w:tcBorders>
            <w:shd w:val="clear" w:color="auto" w:fill="auto"/>
            <w:vAlign w:val="center"/>
          </w:tcPr>
          <w:p w14:paraId="62D3BED5" w14:textId="02390D96"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 xml:space="preserve">Çiftet ÇS në </w:t>
            </w:r>
            <w:r w:rsidR="007C43C2" w:rsidRPr="00C507C2">
              <w:rPr>
                <w:rFonts w:ascii="Garamond" w:eastAsiaTheme="minorHAnsi" w:hAnsi="Garamond"/>
                <w:kern w:val="2"/>
                <w:sz w:val="20"/>
                <w:szCs w:val="20"/>
                <w:lang w:val="sq-AL"/>
                <w14:ligatures w14:val="standardContextual"/>
              </w:rPr>
              <w:t xml:space="preserve">urdhërporosinë e thjeshtë </w:t>
            </w:r>
            <w:r w:rsidRPr="00C507C2">
              <w:rPr>
                <w:rFonts w:ascii="Garamond" w:eastAsiaTheme="minorHAnsi" w:hAnsi="Garamond"/>
                <w:kern w:val="2"/>
                <w:sz w:val="20"/>
                <w:szCs w:val="20"/>
                <w:lang w:val="sq-AL"/>
                <w14:ligatures w14:val="standardContextual"/>
              </w:rPr>
              <w:t xml:space="preserve">paraqiten nga një funksion i thyer-me hapa </w:t>
            </w:r>
            <w:r w:rsidRPr="007C43C2">
              <w:rPr>
                <w:rFonts w:ascii="Garamond" w:eastAsiaTheme="minorHAnsi" w:hAnsi="Garamond"/>
                <w:i/>
                <w:kern w:val="2"/>
                <w:sz w:val="20"/>
                <w:szCs w:val="20"/>
                <w:lang w:val="sq-AL"/>
                <w14:ligatures w14:val="standardContextual"/>
              </w:rPr>
              <w:t xml:space="preserve">(step-wise) </w:t>
            </w:r>
            <w:r w:rsidRPr="00C507C2">
              <w:rPr>
                <w:rFonts w:ascii="Garamond" w:eastAsiaTheme="minorHAnsi" w:hAnsi="Garamond"/>
                <w:kern w:val="2"/>
                <w:sz w:val="20"/>
                <w:szCs w:val="20"/>
                <w:lang w:val="sq-AL"/>
                <w14:ligatures w14:val="standardContextual"/>
              </w:rPr>
              <w:t xml:space="preserve">i çmimit dhe sasisë se energjisë elektrike për blerje dhe/ose shitje në </w:t>
            </w:r>
            <w:r w:rsidR="00D82347" w:rsidRPr="00C507C2">
              <w:rPr>
                <w:rFonts w:ascii="Garamond" w:eastAsiaTheme="minorHAnsi" w:hAnsi="Garamond"/>
                <w:kern w:val="2"/>
                <w:sz w:val="20"/>
                <w:szCs w:val="20"/>
                <w:lang w:val="sq-AL"/>
                <w14:ligatures w14:val="standardContextual"/>
              </w:rPr>
              <w:t>njësinë kohore të tregut përkatës, os</w:t>
            </w:r>
            <w:r w:rsidRPr="00C507C2">
              <w:rPr>
                <w:rFonts w:ascii="Garamond" w:eastAsiaTheme="minorHAnsi" w:hAnsi="Garamond"/>
                <w:kern w:val="2"/>
                <w:sz w:val="20"/>
                <w:szCs w:val="20"/>
                <w:lang w:val="sq-AL"/>
                <w14:ligatures w14:val="standardContextual"/>
              </w:rPr>
              <w:t>e me rritjen graduale të sasisë se energjisë elektrike ose me zbritjen graduale të sasisë së energjisë elektrike për çdo hap çmimi sipas paragrafit B.1.5.7.</w:t>
            </w:r>
          </w:p>
        </w:tc>
      </w:tr>
      <w:tr w:rsidR="000918F6" w:rsidRPr="00C507C2" w14:paraId="178B9CB5" w14:textId="77777777" w:rsidTr="00912D7B">
        <w:trPr>
          <w:cantSplit/>
          <w:trHeight w:val="20"/>
        </w:trPr>
        <w:tc>
          <w:tcPr>
            <w:tcW w:w="480" w:type="pct"/>
            <w:tcBorders>
              <w:top w:val="dotted" w:sz="4" w:space="0" w:color="auto"/>
              <w:bottom w:val="dotted" w:sz="4" w:space="0" w:color="auto"/>
            </w:tcBorders>
            <w:vAlign w:val="center"/>
          </w:tcPr>
          <w:p w14:paraId="51C01F9A"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528948C3" w14:textId="77777777" w:rsidR="000918F6" w:rsidRPr="00C507C2" w:rsidRDefault="000918F6" w:rsidP="000A5D84">
            <w:pPr>
              <w:jc w:val="both"/>
              <w:rPr>
                <w:rFonts w:ascii="Garamond" w:hAnsi="Garamond"/>
                <w:sz w:val="20"/>
                <w:szCs w:val="20"/>
              </w:rPr>
            </w:pPr>
            <w:r w:rsidRPr="00C507C2">
              <w:rPr>
                <w:rFonts w:ascii="Garamond" w:hAnsi="Garamond"/>
                <w:b/>
                <w:bCs/>
                <w:sz w:val="20"/>
                <w:szCs w:val="20"/>
              </w:rPr>
              <w:t>B.1.5.7</w:t>
            </w:r>
          </w:p>
        </w:tc>
        <w:tc>
          <w:tcPr>
            <w:tcW w:w="3991" w:type="pct"/>
            <w:tcBorders>
              <w:top w:val="dotted" w:sz="4" w:space="0" w:color="auto"/>
              <w:bottom w:val="dotted" w:sz="4" w:space="0" w:color="auto"/>
            </w:tcBorders>
            <w:shd w:val="clear" w:color="auto" w:fill="auto"/>
            <w:vAlign w:val="center"/>
          </w:tcPr>
          <w:p w14:paraId="77B9374E" w14:textId="3C9CCC9B"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 xml:space="preserve">Çiftet ÇS në </w:t>
            </w:r>
            <w:r w:rsidR="00D57ECC" w:rsidRPr="00C507C2">
              <w:rPr>
                <w:rFonts w:ascii="Garamond" w:eastAsiaTheme="minorHAnsi" w:hAnsi="Garamond"/>
                <w:kern w:val="2"/>
                <w:sz w:val="20"/>
                <w:szCs w:val="20"/>
                <w:lang w:val="sq-AL"/>
                <w14:ligatures w14:val="standardContextual"/>
              </w:rPr>
              <w:t xml:space="preserve">urdhërporosinë e thjeshtë </w:t>
            </w:r>
            <w:r w:rsidRPr="00C507C2">
              <w:rPr>
                <w:rFonts w:ascii="Garamond" w:eastAsiaTheme="minorHAnsi" w:hAnsi="Garamond"/>
                <w:kern w:val="2"/>
                <w:sz w:val="20"/>
                <w:szCs w:val="20"/>
                <w:lang w:val="sq-AL"/>
                <w14:ligatures w14:val="standardContextual"/>
              </w:rPr>
              <w:t xml:space="preserve">paraqiten nga një funksion i thyer-me hapa (step-wise) i çmimit dhe sasisë se energjisë elektrike për blerje dhe/ose shitje në </w:t>
            </w:r>
            <w:r w:rsidR="00D57ECC" w:rsidRPr="00C507C2">
              <w:rPr>
                <w:rFonts w:ascii="Garamond" w:eastAsiaTheme="minorHAnsi" w:hAnsi="Garamond"/>
                <w:kern w:val="2"/>
                <w:sz w:val="20"/>
                <w:szCs w:val="20"/>
                <w:lang w:val="sq-AL"/>
                <w14:ligatures w14:val="standardContextual"/>
              </w:rPr>
              <w:t xml:space="preserve">njësinë kohore të tregut përkatës, </w:t>
            </w:r>
            <w:r w:rsidRPr="00C507C2">
              <w:rPr>
                <w:rFonts w:ascii="Garamond" w:eastAsiaTheme="minorHAnsi" w:hAnsi="Garamond"/>
                <w:kern w:val="2"/>
                <w:sz w:val="20"/>
                <w:szCs w:val="20"/>
                <w:lang w:val="sq-AL"/>
                <w14:ligatures w14:val="standardContextual"/>
              </w:rPr>
              <w:t>ose me rritjen graduale të sasisë se energjisë elektrike ose me zbritjen graduale të sasisë së energjisë elektrike për çdo hap çmimi sipas paragrafit B.1.5.8.</w:t>
            </w:r>
          </w:p>
        </w:tc>
      </w:tr>
      <w:tr w:rsidR="000918F6" w:rsidRPr="00C507C2" w14:paraId="14859D82" w14:textId="77777777" w:rsidTr="00912D7B">
        <w:trPr>
          <w:cantSplit/>
          <w:trHeight w:val="20"/>
        </w:trPr>
        <w:tc>
          <w:tcPr>
            <w:tcW w:w="480" w:type="pct"/>
            <w:tcBorders>
              <w:bottom w:val="dotted" w:sz="4" w:space="0" w:color="auto"/>
            </w:tcBorders>
            <w:vAlign w:val="center"/>
          </w:tcPr>
          <w:p w14:paraId="6207787C"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lastRenderedPageBreak/>
              <w:t>është</w:t>
            </w:r>
          </w:p>
        </w:tc>
        <w:tc>
          <w:tcPr>
            <w:tcW w:w="529" w:type="pct"/>
            <w:tcBorders>
              <w:bottom w:val="dotted" w:sz="4" w:space="0" w:color="auto"/>
            </w:tcBorders>
            <w:shd w:val="clear" w:color="auto" w:fill="auto"/>
            <w:vAlign w:val="center"/>
          </w:tcPr>
          <w:p w14:paraId="53A617BE"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B.1.5.7</w:t>
            </w:r>
          </w:p>
        </w:tc>
        <w:tc>
          <w:tcPr>
            <w:tcW w:w="3991" w:type="pct"/>
            <w:tcBorders>
              <w:bottom w:val="dotted" w:sz="4" w:space="0" w:color="auto"/>
            </w:tcBorders>
            <w:shd w:val="clear" w:color="auto" w:fill="auto"/>
            <w:vAlign w:val="center"/>
          </w:tcPr>
          <w:p w14:paraId="25E9C70A" w14:textId="77777777"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p>
        </w:tc>
      </w:tr>
      <w:tr w:rsidR="000918F6" w:rsidRPr="00C507C2" w14:paraId="61CE072A" w14:textId="77777777" w:rsidTr="00912D7B">
        <w:trPr>
          <w:cantSplit/>
          <w:trHeight w:val="20"/>
        </w:trPr>
        <w:tc>
          <w:tcPr>
            <w:tcW w:w="480" w:type="pct"/>
            <w:tcBorders>
              <w:top w:val="dotted" w:sz="4" w:space="0" w:color="auto"/>
              <w:bottom w:val="dotted" w:sz="4" w:space="0" w:color="auto"/>
            </w:tcBorders>
            <w:vAlign w:val="center"/>
          </w:tcPr>
          <w:p w14:paraId="64F833A7"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20E28D0C"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B.1.5.8</w:t>
            </w:r>
          </w:p>
        </w:tc>
        <w:tc>
          <w:tcPr>
            <w:tcW w:w="3991" w:type="pct"/>
            <w:tcBorders>
              <w:top w:val="dotted" w:sz="4" w:space="0" w:color="auto"/>
              <w:bottom w:val="dotted" w:sz="4" w:space="0" w:color="auto"/>
            </w:tcBorders>
            <w:shd w:val="clear" w:color="auto" w:fill="auto"/>
            <w:vAlign w:val="center"/>
          </w:tcPr>
          <w:p w14:paraId="2E49D71C" w14:textId="77777777"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p>
        </w:tc>
      </w:tr>
      <w:tr w:rsidR="000918F6" w:rsidRPr="00C507C2" w14:paraId="142ED167" w14:textId="77777777" w:rsidTr="00912D7B">
        <w:trPr>
          <w:cantSplit/>
          <w:trHeight w:val="20"/>
        </w:trPr>
        <w:tc>
          <w:tcPr>
            <w:tcW w:w="480" w:type="pct"/>
            <w:tcBorders>
              <w:bottom w:val="dotted" w:sz="4" w:space="0" w:color="auto"/>
            </w:tcBorders>
            <w:vAlign w:val="center"/>
          </w:tcPr>
          <w:p w14:paraId="37F5C6BA"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6AD599B2"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B.1.6.1</w:t>
            </w:r>
          </w:p>
        </w:tc>
        <w:tc>
          <w:tcPr>
            <w:tcW w:w="3991" w:type="pct"/>
            <w:tcBorders>
              <w:bottom w:val="dotted" w:sz="4" w:space="0" w:color="auto"/>
            </w:tcBorders>
            <w:shd w:val="clear" w:color="auto" w:fill="auto"/>
            <w:vAlign w:val="center"/>
          </w:tcPr>
          <w:p w14:paraId="1F76307C" w14:textId="0E42AF74"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Urdhërporosi </w:t>
            </w:r>
            <w:r w:rsidR="00D57ECC" w:rsidRPr="00C507C2">
              <w:rPr>
                <w:rFonts w:ascii="Garamond" w:eastAsiaTheme="minorHAnsi" w:hAnsi="Garamond"/>
                <w:kern w:val="2"/>
                <w:sz w:val="20"/>
                <w:szCs w:val="20"/>
                <w:lang w:val="sq-AL"/>
                <w14:ligatures w14:val="standardContextual"/>
              </w:rPr>
              <w:t>shitjeje marrëse e çmimit me përparësi</w:t>
            </w:r>
            <w:r w:rsidR="00D57ECC">
              <w:rPr>
                <w:rFonts w:ascii="Garamond" w:eastAsiaTheme="minorHAnsi" w:hAnsi="Garamond"/>
                <w:kern w:val="2"/>
                <w:sz w:val="20"/>
                <w:szCs w:val="20"/>
                <w:lang w:val="sq-AL"/>
                <w14:ligatures w14:val="standardContextual"/>
              </w:rPr>
              <w:t xml:space="preserve"> </w:t>
            </w:r>
            <w:r w:rsidR="00D57ECC" w:rsidRPr="00C507C2">
              <w:rPr>
                <w:rFonts w:ascii="Garamond" w:eastAsiaTheme="minorHAnsi" w:hAnsi="Garamond"/>
                <w:kern w:val="2"/>
                <w:sz w:val="20"/>
                <w:szCs w:val="20"/>
                <w:lang w:val="sq-AL"/>
                <w14:ligatures w14:val="standardContextual"/>
              </w:rPr>
              <w:t xml:space="preserve">janë urdhërporosi të thjeshta </w:t>
            </w:r>
            <w:r w:rsidRPr="00C507C2">
              <w:rPr>
                <w:rFonts w:ascii="Garamond" w:eastAsiaTheme="minorHAnsi" w:hAnsi="Garamond"/>
                <w:kern w:val="2"/>
                <w:sz w:val="20"/>
                <w:szCs w:val="20"/>
                <w:lang w:val="sq-AL"/>
                <w14:ligatures w14:val="standardContextual"/>
              </w:rPr>
              <w:t xml:space="preserve">që u vendoset çmimi sa çmimi minimal i pranuar në Tregun e Ditës në Avancë, që i korrespondon </w:t>
            </w:r>
            <w:r w:rsidR="00D57ECC" w:rsidRPr="00C507C2">
              <w:rPr>
                <w:rFonts w:ascii="Garamond" w:eastAsiaTheme="minorHAnsi" w:hAnsi="Garamond"/>
                <w:kern w:val="2"/>
                <w:sz w:val="20"/>
                <w:szCs w:val="20"/>
                <w:lang w:val="sq-AL"/>
                <w14:ligatures w14:val="standardContextual"/>
              </w:rPr>
              <w:t>çmimit minimal në tregun e ditës në avancë</w:t>
            </w:r>
            <w:r w:rsidRPr="00C507C2">
              <w:rPr>
                <w:rFonts w:ascii="Garamond" w:eastAsiaTheme="minorHAnsi" w:hAnsi="Garamond"/>
                <w:kern w:val="2"/>
                <w:sz w:val="20"/>
                <w:szCs w:val="20"/>
                <w:lang w:val="sq-AL"/>
                <w14:ligatures w14:val="standardContextual"/>
              </w:rPr>
              <w:t>.</w:t>
            </w:r>
          </w:p>
        </w:tc>
      </w:tr>
      <w:tr w:rsidR="000918F6" w:rsidRPr="00C507C2" w14:paraId="630E2C9A" w14:textId="77777777" w:rsidTr="00912D7B">
        <w:trPr>
          <w:cantSplit/>
          <w:trHeight w:val="20"/>
        </w:trPr>
        <w:tc>
          <w:tcPr>
            <w:tcW w:w="480" w:type="pct"/>
            <w:tcBorders>
              <w:top w:val="dotted" w:sz="4" w:space="0" w:color="auto"/>
              <w:bottom w:val="dotted" w:sz="4" w:space="0" w:color="auto"/>
            </w:tcBorders>
            <w:vAlign w:val="center"/>
          </w:tcPr>
          <w:p w14:paraId="6324136A"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tcPr>
          <w:p w14:paraId="7A09AFC8"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60A98989" w14:textId="509B98DE"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Urdhërporosi </w:t>
            </w:r>
            <w:r w:rsidR="00D57ECC" w:rsidRPr="00C507C2">
              <w:rPr>
                <w:rFonts w:ascii="Garamond" w:eastAsiaTheme="minorHAnsi" w:hAnsi="Garamond"/>
                <w:kern w:val="2"/>
                <w:sz w:val="20"/>
                <w:szCs w:val="20"/>
                <w:lang w:val="sq-AL"/>
                <w14:ligatures w14:val="standardContextual"/>
              </w:rPr>
              <w:t>shitjeje marrëse e çmimit me përparësi</w:t>
            </w:r>
            <w:r w:rsidR="00D57ECC">
              <w:rPr>
                <w:rFonts w:ascii="Garamond" w:eastAsiaTheme="minorHAnsi" w:hAnsi="Garamond"/>
                <w:kern w:val="2"/>
                <w:sz w:val="20"/>
                <w:szCs w:val="20"/>
                <w:lang w:val="sq-AL"/>
                <w14:ligatures w14:val="standardContextual"/>
              </w:rPr>
              <w:t xml:space="preserve"> </w:t>
            </w:r>
            <w:r w:rsidR="00D57ECC" w:rsidRPr="00C507C2">
              <w:rPr>
                <w:rFonts w:ascii="Garamond" w:eastAsiaTheme="minorHAnsi" w:hAnsi="Garamond"/>
                <w:kern w:val="2"/>
                <w:sz w:val="20"/>
                <w:szCs w:val="20"/>
                <w:lang w:val="sq-AL"/>
                <w14:ligatures w14:val="standardContextual"/>
              </w:rPr>
              <w:t xml:space="preserve">janë urdhërporosi të thjeshta </w:t>
            </w:r>
            <w:r w:rsidR="00D57ECC">
              <w:rPr>
                <w:rFonts w:ascii="Garamond" w:eastAsiaTheme="minorHAnsi" w:hAnsi="Garamond"/>
                <w:kern w:val="2"/>
                <w:sz w:val="20"/>
                <w:szCs w:val="20"/>
                <w:lang w:val="sq-AL"/>
                <w14:ligatures w14:val="standardContextual"/>
              </w:rPr>
              <w:t xml:space="preserve">që iu </w:t>
            </w:r>
            <w:r w:rsidRPr="00C507C2">
              <w:rPr>
                <w:rFonts w:ascii="Garamond" w:eastAsiaTheme="minorHAnsi" w:hAnsi="Garamond"/>
                <w:kern w:val="2"/>
                <w:sz w:val="20"/>
                <w:szCs w:val="20"/>
                <w:lang w:val="sq-AL"/>
                <w14:ligatures w14:val="standardContextual"/>
              </w:rPr>
              <w:t xml:space="preserve">vendoset një çmim, që i </w:t>
            </w:r>
            <w:r w:rsidR="00D57ECC" w:rsidRPr="00C507C2">
              <w:rPr>
                <w:rFonts w:ascii="Garamond" w:eastAsiaTheme="minorHAnsi" w:hAnsi="Garamond"/>
                <w:kern w:val="2"/>
                <w:sz w:val="20"/>
                <w:szCs w:val="20"/>
                <w:lang w:val="sq-AL"/>
                <w14:ligatures w14:val="standardContextual"/>
              </w:rPr>
              <w:t xml:space="preserve">korrespondon çmimit minimal i urdhërporosisë në </w:t>
            </w:r>
            <w:r w:rsidRPr="00C507C2">
              <w:rPr>
                <w:rFonts w:ascii="Garamond" w:eastAsiaTheme="minorHAnsi" w:hAnsi="Garamond"/>
                <w:kern w:val="2"/>
                <w:sz w:val="20"/>
                <w:szCs w:val="20"/>
                <w:lang w:val="sq-AL"/>
                <w14:ligatures w14:val="standardContextual"/>
              </w:rPr>
              <w:t>Tregun e Ditës në Avancë.</w:t>
            </w:r>
            <w:r w:rsidR="002B1A03">
              <w:rPr>
                <w:rFonts w:ascii="Garamond" w:eastAsiaTheme="minorHAnsi" w:hAnsi="Garamond"/>
                <w:kern w:val="2"/>
                <w:sz w:val="20"/>
                <w:szCs w:val="20"/>
                <w:lang w:val="sq-AL"/>
                <w14:ligatures w14:val="standardContextual"/>
              </w:rPr>
              <w:t xml:space="preserve">  </w:t>
            </w:r>
          </w:p>
        </w:tc>
      </w:tr>
      <w:tr w:rsidR="000918F6" w:rsidRPr="00C507C2" w14:paraId="042DE595" w14:textId="77777777" w:rsidTr="00912D7B">
        <w:trPr>
          <w:cantSplit/>
          <w:trHeight w:val="20"/>
        </w:trPr>
        <w:tc>
          <w:tcPr>
            <w:tcW w:w="480" w:type="pct"/>
            <w:vAlign w:val="center"/>
          </w:tcPr>
          <w:p w14:paraId="31D1F600"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shd w:val="clear" w:color="auto" w:fill="auto"/>
            <w:vAlign w:val="center"/>
          </w:tcPr>
          <w:p w14:paraId="5ED7209C"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B.1.6.2</w:t>
            </w:r>
          </w:p>
        </w:tc>
        <w:tc>
          <w:tcPr>
            <w:tcW w:w="3991" w:type="pct"/>
            <w:tcBorders>
              <w:bottom w:val="dotted" w:sz="4" w:space="0" w:color="auto"/>
            </w:tcBorders>
            <w:shd w:val="clear" w:color="auto" w:fill="auto"/>
            <w:vAlign w:val="center"/>
          </w:tcPr>
          <w:p w14:paraId="7E0AECDD" w14:textId="30B26D32"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Urdhërporosi </w:t>
            </w:r>
            <w:r w:rsidR="00D57ECC" w:rsidRPr="00C507C2">
              <w:rPr>
                <w:rFonts w:ascii="Garamond" w:eastAsiaTheme="minorHAnsi" w:hAnsi="Garamond"/>
                <w:kern w:val="2"/>
                <w:sz w:val="20"/>
                <w:szCs w:val="20"/>
                <w:lang w:val="sq-AL"/>
                <w14:ligatures w14:val="standardContextual"/>
              </w:rPr>
              <w:t xml:space="preserve">blerjeje marrëse e çmimit me përparësi janë urdhërporosi të thjeshta që u vendoset çmimi sa çmimi maksimal i pranuar në </w:t>
            </w:r>
            <w:r w:rsidRPr="00C507C2">
              <w:rPr>
                <w:rFonts w:ascii="Garamond" w:eastAsiaTheme="minorHAnsi" w:hAnsi="Garamond"/>
                <w:kern w:val="2"/>
                <w:sz w:val="20"/>
                <w:szCs w:val="20"/>
                <w:lang w:val="sq-AL"/>
                <w14:ligatures w14:val="standardContextual"/>
              </w:rPr>
              <w:t xml:space="preserve">Tregun e Ditës në Avancë, që i korrespondon </w:t>
            </w:r>
            <w:r w:rsidR="00D57ECC" w:rsidRPr="00C507C2">
              <w:rPr>
                <w:rFonts w:ascii="Garamond" w:eastAsiaTheme="minorHAnsi" w:hAnsi="Garamond"/>
                <w:kern w:val="2"/>
                <w:sz w:val="20"/>
                <w:szCs w:val="20"/>
                <w:lang w:val="sq-AL"/>
                <w14:ligatures w14:val="standardContextual"/>
              </w:rPr>
              <w:t>çmimit maksimal në tregun e ditës në avancë</w:t>
            </w:r>
            <w:r w:rsidRPr="00C507C2">
              <w:rPr>
                <w:rFonts w:ascii="Garamond" w:eastAsiaTheme="minorHAnsi" w:hAnsi="Garamond"/>
                <w:kern w:val="2"/>
                <w:sz w:val="20"/>
                <w:szCs w:val="20"/>
                <w:lang w:val="sq-AL"/>
                <w14:ligatures w14:val="standardContextual"/>
              </w:rPr>
              <w:t>.</w:t>
            </w:r>
            <w:r w:rsidR="002B1A03">
              <w:rPr>
                <w:rFonts w:ascii="Garamond" w:eastAsiaTheme="minorHAnsi" w:hAnsi="Garamond"/>
                <w:kern w:val="2"/>
                <w:sz w:val="20"/>
                <w:szCs w:val="20"/>
                <w:lang w:val="sq-AL"/>
                <w14:ligatures w14:val="standardContextual"/>
              </w:rPr>
              <w:t xml:space="preserve">  </w:t>
            </w:r>
          </w:p>
        </w:tc>
      </w:tr>
      <w:tr w:rsidR="000918F6" w:rsidRPr="00C507C2" w14:paraId="1B1A8C4F" w14:textId="77777777" w:rsidTr="00912D7B">
        <w:trPr>
          <w:cantSplit/>
          <w:trHeight w:val="20"/>
        </w:trPr>
        <w:tc>
          <w:tcPr>
            <w:tcW w:w="480" w:type="pct"/>
            <w:tcBorders>
              <w:bottom w:val="dotted" w:sz="4" w:space="0" w:color="auto"/>
            </w:tcBorders>
            <w:vAlign w:val="center"/>
          </w:tcPr>
          <w:p w14:paraId="6FCD2C04"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bottom w:val="dotted" w:sz="4" w:space="0" w:color="auto"/>
            </w:tcBorders>
            <w:shd w:val="clear" w:color="auto" w:fill="auto"/>
            <w:vAlign w:val="center"/>
          </w:tcPr>
          <w:p w14:paraId="2D1E79B5"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052FF018" w14:textId="6392414E"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Urdhërporosi </w:t>
            </w:r>
            <w:r w:rsidR="00D57ECC" w:rsidRPr="00C507C2">
              <w:rPr>
                <w:rFonts w:ascii="Garamond" w:eastAsiaTheme="minorHAnsi" w:hAnsi="Garamond"/>
                <w:kern w:val="2"/>
                <w:sz w:val="20"/>
                <w:szCs w:val="20"/>
                <w:lang w:val="sq-AL"/>
                <w14:ligatures w14:val="standardContextual"/>
              </w:rPr>
              <w:t xml:space="preserve">blerjeje marrëse e çmimit me përparësi janë urdhërporosi të thjeshta </w:t>
            </w:r>
            <w:r w:rsidR="00D57ECC">
              <w:rPr>
                <w:rFonts w:ascii="Garamond" w:eastAsiaTheme="minorHAnsi" w:hAnsi="Garamond"/>
                <w:kern w:val="2"/>
                <w:sz w:val="20"/>
                <w:szCs w:val="20"/>
                <w:lang w:val="sq-AL"/>
                <w14:ligatures w14:val="standardContextual"/>
              </w:rPr>
              <w:t xml:space="preserve">që iu </w:t>
            </w:r>
            <w:r w:rsidRPr="00C507C2">
              <w:rPr>
                <w:rFonts w:ascii="Garamond" w:eastAsiaTheme="minorHAnsi" w:hAnsi="Garamond"/>
                <w:kern w:val="2"/>
                <w:sz w:val="20"/>
                <w:szCs w:val="20"/>
                <w:lang w:val="sq-AL"/>
                <w14:ligatures w14:val="standardContextual"/>
              </w:rPr>
              <w:t xml:space="preserve">vendoset një çmim, që i korrespondon </w:t>
            </w:r>
            <w:r w:rsidR="00D57ECC" w:rsidRPr="00C507C2">
              <w:rPr>
                <w:rFonts w:ascii="Garamond" w:eastAsiaTheme="minorHAnsi" w:hAnsi="Garamond"/>
                <w:kern w:val="2"/>
                <w:sz w:val="20"/>
                <w:szCs w:val="20"/>
                <w:lang w:val="sq-AL"/>
                <w14:ligatures w14:val="standardContextual"/>
              </w:rPr>
              <w:t xml:space="preserve">çmimit maksimal i urdhërporosisë </w:t>
            </w:r>
            <w:r w:rsidRPr="00C507C2">
              <w:rPr>
                <w:rFonts w:ascii="Garamond" w:eastAsiaTheme="minorHAnsi" w:hAnsi="Garamond"/>
                <w:kern w:val="2"/>
                <w:sz w:val="20"/>
                <w:szCs w:val="20"/>
                <w:lang w:val="sq-AL"/>
                <w14:ligatures w14:val="standardContextual"/>
              </w:rPr>
              <w:t>në Tregun e Ditës në Avancë.</w:t>
            </w:r>
            <w:r w:rsidR="002B1A03">
              <w:rPr>
                <w:rFonts w:ascii="Garamond" w:eastAsiaTheme="minorHAnsi" w:hAnsi="Garamond"/>
                <w:kern w:val="2"/>
                <w:sz w:val="20"/>
                <w:szCs w:val="20"/>
                <w:lang w:val="sq-AL"/>
                <w14:ligatures w14:val="standardContextual"/>
              </w:rPr>
              <w:t xml:space="preserve">  </w:t>
            </w:r>
          </w:p>
        </w:tc>
      </w:tr>
    </w:tbl>
    <w:p w14:paraId="5CD5246F" w14:textId="77E39BA0" w:rsidR="000918F6" w:rsidRPr="00C507C2" w:rsidRDefault="000918F6" w:rsidP="000A5D84">
      <w:pPr>
        <w:tabs>
          <w:tab w:val="left" w:pos="1735"/>
        </w:tabs>
        <w:ind w:firstLine="284"/>
        <w:jc w:val="both"/>
        <w:rPr>
          <w:rFonts w:ascii="Garamond" w:hAnsi="Garamond"/>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70"/>
        <w:gridCol w:w="959"/>
        <w:gridCol w:w="7232"/>
      </w:tblGrid>
      <w:tr w:rsidR="000918F6" w:rsidRPr="00C507C2" w14:paraId="597DC1D1" w14:textId="77777777" w:rsidTr="00912D7B">
        <w:trPr>
          <w:cantSplit/>
          <w:trHeight w:val="20"/>
        </w:trPr>
        <w:tc>
          <w:tcPr>
            <w:tcW w:w="480" w:type="pct"/>
            <w:tcBorders>
              <w:bottom w:val="dotted" w:sz="4" w:space="0" w:color="auto"/>
            </w:tcBorders>
            <w:vAlign w:val="center"/>
          </w:tcPr>
          <w:p w14:paraId="0CCFB66D" w14:textId="77777777" w:rsidR="000918F6" w:rsidRPr="00C507C2" w:rsidRDefault="000918F6" w:rsidP="000A5D84">
            <w:pPr>
              <w:jc w:val="both"/>
              <w:rPr>
                <w:rFonts w:ascii="Garamond" w:hAnsi="Garamond"/>
                <w:b/>
                <w:bCs/>
                <w:i/>
                <w:iCs/>
                <w:sz w:val="20"/>
              </w:rPr>
            </w:pPr>
            <w:r w:rsidRPr="00C507C2">
              <w:rPr>
                <w:rFonts w:ascii="Garamond" w:hAnsi="Garamond"/>
                <w:i/>
                <w:iCs/>
                <w:sz w:val="20"/>
              </w:rPr>
              <w:t>është</w:t>
            </w:r>
          </w:p>
        </w:tc>
        <w:tc>
          <w:tcPr>
            <w:tcW w:w="529" w:type="pct"/>
            <w:vMerge w:val="restart"/>
            <w:tcBorders>
              <w:bottom w:val="dotted" w:sz="4" w:space="0" w:color="auto"/>
            </w:tcBorders>
            <w:shd w:val="clear" w:color="auto" w:fill="auto"/>
            <w:vAlign w:val="center"/>
          </w:tcPr>
          <w:p w14:paraId="17961ED6" w14:textId="77777777" w:rsidR="000918F6" w:rsidRPr="00C507C2" w:rsidRDefault="000918F6" w:rsidP="000A5D84">
            <w:pPr>
              <w:jc w:val="both"/>
              <w:rPr>
                <w:rFonts w:ascii="Garamond" w:hAnsi="Garamond"/>
                <w:b/>
                <w:bCs/>
                <w:sz w:val="20"/>
              </w:rPr>
            </w:pPr>
            <w:r w:rsidRPr="00C507C2">
              <w:rPr>
                <w:rFonts w:ascii="Garamond" w:hAnsi="Garamond"/>
                <w:b/>
                <w:bCs/>
                <w:sz w:val="20"/>
              </w:rPr>
              <w:t>B.1.6.3</w:t>
            </w:r>
          </w:p>
        </w:tc>
        <w:tc>
          <w:tcPr>
            <w:tcW w:w="3991" w:type="pct"/>
            <w:tcBorders>
              <w:bottom w:val="dotted" w:sz="4" w:space="0" w:color="auto"/>
            </w:tcBorders>
            <w:shd w:val="clear" w:color="auto" w:fill="auto"/>
            <w:vAlign w:val="center"/>
          </w:tcPr>
          <w:p w14:paraId="7529A3CC" w14:textId="02E40CD8" w:rsidR="000918F6" w:rsidRPr="00C507C2" w:rsidRDefault="000918F6" w:rsidP="000A5D84">
            <w:pPr>
              <w:pStyle w:val="CERLEVEL4"/>
              <w:spacing w:before="0" w:after="0"/>
              <w:rPr>
                <w:rFonts w:ascii="Garamond" w:hAnsi="Garamond"/>
                <w:sz w:val="20"/>
                <w:szCs w:val="24"/>
                <w:lang w:val="sq-AL"/>
              </w:rPr>
            </w:pPr>
            <w:bookmarkStart w:id="6" w:name="_Ref111234499"/>
            <w:r w:rsidRPr="00C507C2">
              <w:rPr>
                <w:rFonts w:ascii="Garamond" w:eastAsiaTheme="minorHAnsi" w:hAnsi="Garamond"/>
                <w:kern w:val="2"/>
                <w:sz w:val="20"/>
                <w:szCs w:val="24"/>
                <w:lang w:val="sq-AL"/>
                <w14:ligatures w14:val="standardContextual"/>
              </w:rPr>
              <w:t xml:space="preserve">Në rast se </w:t>
            </w:r>
            <w:r w:rsidR="005961B5" w:rsidRPr="00C507C2">
              <w:rPr>
                <w:rFonts w:ascii="Garamond" w:eastAsiaTheme="minorHAnsi" w:hAnsi="Garamond"/>
                <w:kern w:val="2"/>
                <w:sz w:val="20"/>
                <w:szCs w:val="24"/>
                <w:lang w:val="sq-AL"/>
                <w14:ligatures w14:val="standardContextual"/>
              </w:rPr>
              <w:t>çmimi klerues i tregut në një zonë ofertimi për një njësi kohore tregu të caktuar të ditës së livrimi</w:t>
            </w:r>
            <w:r w:rsidRPr="00C507C2">
              <w:rPr>
                <w:rFonts w:ascii="Garamond" w:eastAsiaTheme="minorHAnsi" w:hAnsi="Garamond"/>
                <w:kern w:val="2"/>
                <w:sz w:val="20"/>
                <w:szCs w:val="24"/>
                <w:lang w:val="sq-AL"/>
                <w14:ligatures w14:val="standardContextual"/>
              </w:rPr>
              <w:t xml:space="preserve">t D është i barabartë me </w:t>
            </w:r>
            <w:r w:rsidR="005961B5" w:rsidRPr="00C507C2">
              <w:rPr>
                <w:rFonts w:ascii="Garamond" w:eastAsiaTheme="minorHAnsi" w:hAnsi="Garamond"/>
                <w:kern w:val="2"/>
                <w:sz w:val="20"/>
                <w:szCs w:val="24"/>
                <w:lang w:val="sq-AL"/>
                <w14:ligatures w14:val="standardContextual"/>
              </w:rPr>
              <w:t>kufirin minimal të lejuar të</w:t>
            </w:r>
            <w:r w:rsidR="005961B5" w:rsidRPr="00C507C2" w:rsidDel="006C1A3A">
              <w:rPr>
                <w:rFonts w:ascii="Garamond" w:eastAsiaTheme="minorHAnsi" w:hAnsi="Garamond"/>
                <w:kern w:val="2"/>
                <w:sz w:val="20"/>
                <w:szCs w:val="24"/>
                <w:lang w:val="sq-AL"/>
                <w14:ligatures w14:val="standardContextual"/>
              </w:rPr>
              <w:t xml:space="preserve"> </w:t>
            </w:r>
            <w:r w:rsidR="005961B5" w:rsidRPr="00C507C2">
              <w:rPr>
                <w:rFonts w:ascii="Garamond" w:eastAsiaTheme="minorHAnsi" w:hAnsi="Garamond"/>
                <w:kern w:val="2"/>
                <w:sz w:val="20"/>
                <w:szCs w:val="24"/>
                <w:lang w:val="sq-AL"/>
                <w14:ligatures w14:val="standardContextual"/>
              </w:rPr>
              <w:t>çmimit për tregun e ditës në avancë dhe në të njëjtën kohë asnjë urdhërporosi e thjeshtë nuk është pranuar nga zgjidhja e algoritmit për një çmim të barabartë me kufirin minimal të lejuar të çmimit për tregun e ditës në avancë dhe përjashtuar rastet e përparësisë, atëherë do të aplikohet procesi i kufizimit të urdhërporosisë shitjeje marrëse e çmimit me përparësi</w:t>
            </w:r>
            <w:r w:rsidRPr="00C507C2">
              <w:rPr>
                <w:rFonts w:ascii="Garamond" w:eastAsiaTheme="minorHAnsi" w:hAnsi="Garamond"/>
                <w:kern w:val="2"/>
                <w:sz w:val="20"/>
                <w:szCs w:val="24"/>
                <w:lang w:val="sq-AL"/>
                <w14:ligatures w14:val="standardContextual"/>
              </w:rPr>
              <w:t>.</w:t>
            </w:r>
            <w:bookmarkEnd w:id="6"/>
            <w:r w:rsidR="002B1A03">
              <w:rPr>
                <w:rFonts w:ascii="Garamond" w:eastAsiaTheme="minorHAnsi" w:hAnsi="Garamond"/>
                <w:kern w:val="2"/>
                <w:sz w:val="20"/>
                <w:szCs w:val="24"/>
                <w:lang w:val="sq-AL"/>
                <w14:ligatures w14:val="standardContextual"/>
              </w:rPr>
              <w:t xml:space="preserve"> </w:t>
            </w:r>
            <w:r w:rsidRPr="00C507C2">
              <w:rPr>
                <w:rFonts w:ascii="Garamond" w:eastAsiaTheme="minorHAnsi" w:hAnsi="Garamond"/>
                <w:kern w:val="2"/>
                <w:sz w:val="20"/>
                <w:szCs w:val="24"/>
                <w:lang w:val="sq-AL"/>
                <w14:ligatures w14:val="standardContextual"/>
              </w:rPr>
              <w:t xml:space="preserve"> </w:t>
            </w:r>
          </w:p>
        </w:tc>
      </w:tr>
      <w:tr w:rsidR="000918F6" w:rsidRPr="00C507C2" w14:paraId="0A7D0851" w14:textId="77777777" w:rsidTr="00912D7B">
        <w:trPr>
          <w:cantSplit/>
          <w:trHeight w:val="20"/>
        </w:trPr>
        <w:tc>
          <w:tcPr>
            <w:tcW w:w="480" w:type="pct"/>
            <w:tcBorders>
              <w:top w:val="dotted" w:sz="4" w:space="0" w:color="auto"/>
              <w:bottom w:val="dotted" w:sz="4" w:space="0" w:color="auto"/>
            </w:tcBorders>
            <w:vAlign w:val="center"/>
          </w:tcPr>
          <w:p w14:paraId="488160BE" w14:textId="77777777" w:rsidR="000918F6" w:rsidRPr="00C507C2" w:rsidRDefault="000918F6" w:rsidP="000A5D84">
            <w:pPr>
              <w:jc w:val="both"/>
              <w:rPr>
                <w:rFonts w:ascii="Garamond" w:hAnsi="Garamond"/>
                <w:b/>
                <w:bCs/>
                <w:i/>
                <w:iCs/>
                <w:sz w:val="20"/>
              </w:rPr>
            </w:pPr>
            <w:r w:rsidRPr="00C507C2">
              <w:rPr>
                <w:rFonts w:ascii="Garamond" w:hAnsi="Garamond"/>
                <w:i/>
                <w:iCs/>
                <w:sz w:val="20"/>
              </w:rPr>
              <w:t>bëhet</w:t>
            </w:r>
          </w:p>
        </w:tc>
        <w:tc>
          <w:tcPr>
            <w:tcW w:w="529" w:type="pct"/>
            <w:vMerge/>
            <w:tcBorders>
              <w:top w:val="dotted" w:sz="4" w:space="0" w:color="auto"/>
              <w:bottom w:val="dotted" w:sz="4" w:space="0" w:color="auto"/>
            </w:tcBorders>
            <w:shd w:val="clear" w:color="auto" w:fill="auto"/>
            <w:vAlign w:val="center"/>
          </w:tcPr>
          <w:p w14:paraId="26692F7E" w14:textId="77777777" w:rsidR="000918F6" w:rsidRPr="00C507C2" w:rsidRDefault="000918F6" w:rsidP="000A5D84">
            <w:pPr>
              <w:jc w:val="both"/>
              <w:rPr>
                <w:rFonts w:ascii="Garamond" w:hAnsi="Garamond"/>
                <w:b/>
                <w:bCs/>
                <w:sz w:val="20"/>
              </w:rPr>
            </w:pPr>
          </w:p>
        </w:tc>
        <w:tc>
          <w:tcPr>
            <w:tcW w:w="3991" w:type="pct"/>
            <w:tcBorders>
              <w:top w:val="dotted" w:sz="4" w:space="0" w:color="auto"/>
              <w:bottom w:val="dotted" w:sz="4" w:space="0" w:color="auto"/>
            </w:tcBorders>
            <w:shd w:val="clear" w:color="auto" w:fill="auto"/>
            <w:vAlign w:val="center"/>
          </w:tcPr>
          <w:p w14:paraId="2C4FBFC7" w14:textId="3FEBBB01" w:rsidR="000918F6" w:rsidRPr="00C507C2" w:rsidRDefault="000918F6" w:rsidP="000A5D84">
            <w:pPr>
              <w:pStyle w:val="CERLEVEL4"/>
              <w:spacing w:before="0" w:after="0"/>
              <w:rPr>
                <w:rFonts w:ascii="Garamond" w:hAnsi="Garamond"/>
                <w:sz w:val="20"/>
                <w:szCs w:val="24"/>
                <w:lang w:val="sq-AL"/>
              </w:rPr>
            </w:pPr>
            <w:r w:rsidRPr="00C507C2">
              <w:rPr>
                <w:rFonts w:ascii="Garamond" w:eastAsiaTheme="minorHAnsi" w:hAnsi="Garamond"/>
                <w:kern w:val="2"/>
                <w:sz w:val="20"/>
                <w:szCs w:val="24"/>
                <w:lang w:val="sq-AL"/>
                <w14:ligatures w14:val="standardContextual"/>
              </w:rPr>
              <w:t xml:space="preserve">Në rast se </w:t>
            </w:r>
            <w:r w:rsidR="005961B5" w:rsidRPr="00C507C2">
              <w:rPr>
                <w:rFonts w:ascii="Garamond" w:eastAsiaTheme="minorHAnsi" w:hAnsi="Garamond"/>
                <w:kern w:val="2"/>
                <w:sz w:val="20"/>
                <w:szCs w:val="24"/>
                <w:lang w:val="sq-AL"/>
                <w14:ligatures w14:val="standardContextual"/>
              </w:rPr>
              <w:t xml:space="preserve">çmimi klerues i tregut në një zonë ofertimi për një njësi kohore tregu të caktuar të ditës së livrimit </w:t>
            </w:r>
            <w:r w:rsidRPr="00C507C2">
              <w:rPr>
                <w:rFonts w:ascii="Garamond" w:eastAsiaTheme="minorHAnsi" w:hAnsi="Garamond"/>
                <w:kern w:val="2"/>
                <w:sz w:val="20"/>
                <w:szCs w:val="24"/>
                <w:lang w:val="sq-AL"/>
                <w14:ligatures w14:val="standardContextual"/>
              </w:rPr>
              <w:t xml:space="preserve">D është i barabartë me </w:t>
            </w:r>
            <w:r w:rsidR="005961B5" w:rsidRPr="00C507C2">
              <w:rPr>
                <w:rFonts w:ascii="Garamond" w:eastAsiaTheme="minorHAnsi" w:hAnsi="Garamond"/>
                <w:kern w:val="2"/>
                <w:sz w:val="20"/>
                <w:szCs w:val="24"/>
                <w:lang w:val="sq-AL"/>
                <w14:ligatures w14:val="standardContextual"/>
              </w:rPr>
              <w:t>çmimin minimal të urdhërporosisë për tregun e ditës në avancë dhe në të njëjtën kohë asnjë urdhërporosi e thjeshtë shitjeje nuk është pranuar nga zgjidhja e algoritmit për një çmim të barabartë me çmimin minimal të urdhërporosisë për tregun e ditës në avancë dhe përjashtuar rastet e urdhërporosive marrëse e çmimit me përparësi, atëherë do të aplikohet procesi i kufizimit të urdhërporosisë shitjeje marrëse e çmimit me përparësi.</w:t>
            </w:r>
            <w:r w:rsidR="002B1A03">
              <w:rPr>
                <w:rFonts w:ascii="Garamond" w:eastAsiaTheme="minorHAnsi" w:hAnsi="Garamond"/>
                <w:kern w:val="2"/>
                <w:sz w:val="20"/>
                <w:szCs w:val="24"/>
                <w:lang w:val="sq-AL"/>
                <w14:ligatures w14:val="standardContextual"/>
              </w:rPr>
              <w:t xml:space="preserve"> </w:t>
            </w:r>
          </w:p>
        </w:tc>
      </w:tr>
      <w:tr w:rsidR="000918F6" w:rsidRPr="00C507C2" w14:paraId="4B9D889E" w14:textId="77777777" w:rsidTr="00912D7B">
        <w:trPr>
          <w:cantSplit/>
          <w:trHeight w:val="20"/>
        </w:trPr>
        <w:tc>
          <w:tcPr>
            <w:tcW w:w="480" w:type="pct"/>
            <w:tcBorders>
              <w:bottom w:val="dotted" w:sz="4" w:space="0" w:color="auto"/>
            </w:tcBorders>
            <w:vAlign w:val="center"/>
          </w:tcPr>
          <w:p w14:paraId="79B4C8CA" w14:textId="77777777" w:rsidR="000918F6" w:rsidRPr="00C507C2" w:rsidRDefault="000918F6" w:rsidP="000A5D84">
            <w:pPr>
              <w:jc w:val="both"/>
              <w:rPr>
                <w:rFonts w:ascii="Garamond" w:hAnsi="Garamond"/>
                <w:b/>
                <w:bCs/>
                <w:i/>
                <w:iCs/>
                <w:sz w:val="20"/>
              </w:rPr>
            </w:pPr>
            <w:r w:rsidRPr="00C507C2">
              <w:rPr>
                <w:rFonts w:ascii="Garamond" w:hAnsi="Garamond"/>
                <w:i/>
                <w:iCs/>
                <w:sz w:val="20"/>
              </w:rPr>
              <w:t>është</w:t>
            </w:r>
          </w:p>
        </w:tc>
        <w:tc>
          <w:tcPr>
            <w:tcW w:w="529" w:type="pct"/>
            <w:vMerge w:val="restart"/>
            <w:tcBorders>
              <w:bottom w:val="dotted" w:sz="4" w:space="0" w:color="auto"/>
            </w:tcBorders>
            <w:shd w:val="clear" w:color="auto" w:fill="auto"/>
            <w:vAlign w:val="center"/>
          </w:tcPr>
          <w:p w14:paraId="2787E485" w14:textId="77777777" w:rsidR="000918F6" w:rsidRPr="00C507C2" w:rsidRDefault="000918F6" w:rsidP="000A5D84">
            <w:pPr>
              <w:jc w:val="both"/>
              <w:rPr>
                <w:rFonts w:ascii="Garamond" w:hAnsi="Garamond"/>
                <w:b/>
                <w:bCs/>
                <w:sz w:val="20"/>
              </w:rPr>
            </w:pPr>
            <w:r w:rsidRPr="00C507C2">
              <w:rPr>
                <w:rFonts w:ascii="Garamond" w:hAnsi="Garamond"/>
                <w:b/>
                <w:bCs/>
                <w:sz w:val="20"/>
              </w:rPr>
              <w:t>B.1.6.4</w:t>
            </w:r>
          </w:p>
        </w:tc>
        <w:tc>
          <w:tcPr>
            <w:tcW w:w="3991" w:type="pct"/>
            <w:tcBorders>
              <w:bottom w:val="dotted" w:sz="4" w:space="0" w:color="auto"/>
            </w:tcBorders>
            <w:shd w:val="clear" w:color="auto" w:fill="auto"/>
            <w:vAlign w:val="center"/>
          </w:tcPr>
          <w:p w14:paraId="235694F7" w14:textId="2E63D0A7" w:rsidR="000918F6" w:rsidRPr="00C507C2" w:rsidRDefault="000918F6" w:rsidP="000A5D84">
            <w:pPr>
              <w:pStyle w:val="CERLEVEL4"/>
              <w:spacing w:before="0" w:after="0"/>
              <w:rPr>
                <w:rFonts w:ascii="Garamond" w:hAnsi="Garamond"/>
                <w:sz w:val="20"/>
                <w:szCs w:val="24"/>
                <w:lang w:val="sq-AL"/>
              </w:rPr>
            </w:pPr>
            <w:bookmarkStart w:id="7" w:name="_Ref111234514"/>
            <w:r w:rsidRPr="00C507C2">
              <w:rPr>
                <w:rFonts w:ascii="Garamond" w:eastAsiaTheme="minorHAnsi" w:hAnsi="Garamond"/>
                <w:kern w:val="2"/>
                <w:sz w:val="20"/>
                <w:szCs w:val="24"/>
                <w:lang w:val="sq-AL"/>
                <w14:ligatures w14:val="standardContextual"/>
              </w:rPr>
              <w:t xml:space="preserve">Në rast se </w:t>
            </w:r>
            <w:r w:rsidR="005961B5" w:rsidRPr="00C507C2">
              <w:rPr>
                <w:rFonts w:ascii="Garamond" w:eastAsiaTheme="minorHAnsi" w:hAnsi="Garamond"/>
                <w:kern w:val="2"/>
                <w:sz w:val="20"/>
                <w:szCs w:val="24"/>
                <w:lang w:val="sq-AL"/>
                <w14:ligatures w14:val="standardContextual"/>
              </w:rPr>
              <w:t xml:space="preserve">çmimi klerues i tregut në një zonë ofertimi për një njësi kohore tregu të caktuar të ditës së livrimit </w:t>
            </w:r>
            <w:r w:rsidRPr="00C507C2">
              <w:rPr>
                <w:rFonts w:ascii="Garamond" w:eastAsiaTheme="minorHAnsi" w:hAnsi="Garamond"/>
                <w:kern w:val="2"/>
                <w:sz w:val="20"/>
                <w:szCs w:val="24"/>
                <w:lang w:val="sq-AL"/>
                <w14:ligatures w14:val="standardContextual"/>
              </w:rPr>
              <w:t xml:space="preserve">D është i barabartë me </w:t>
            </w:r>
            <w:r w:rsidR="005961B5" w:rsidRPr="00C507C2">
              <w:rPr>
                <w:rFonts w:ascii="Garamond" w:eastAsiaTheme="minorHAnsi" w:hAnsi="Garamond"/>
                <w:kern w:val="2"/>
                <w:sz w:val="20"/>
                <w:szCs w:val="24"/>
                <w:lang w:val="sq-AL"/>
                <w14:ligatures w14:val="standardContextual"/>
              </w:rPr>
              <w:t>kufirin maksimal të lejuar të</w:t>
            </w:r>
            <w:r w:rsidR="005961B5" w:rsidRPr="00C507C2" w:rsidDel="006C1A3A">
              <w:rPr>
                <w:rFonts w:ascii="Garamond" w:eastAsiaTheme="minorHAnsi" w:hAnsi="Garamond"/>
                <w:kern w:val="2"/>
                <w:sz w:val="20"/>
                <w:szCs w:val="24"/>
                <w:lang w:val="sq-AL"/>
                <w14:ligatures w14:val="standardContextual"/>
              </w:rPr>
              <w:t xml:space="preserve"> </w:t>
            </w:r>
            <w:r w:rsidR="005961B5" w:rsidRPr="00C507C2">
              <w:rPr>
                <w:rFonts w:ascii="Garamond" w:eastAsiaTheme="minorHAnsi" w:hAnsi="Garamond"/>
                <w:kern w:val="2"/>
                <w:sz w:val="20"/>
                <w:szCs w:val="24"/>
                <w:lang w:val="sq-AL"/>
                <w14:ligatures w14:val="standardContextual"/>
              </w:rPr>
              <w:t>çmimit për tregun e ditës në avancë dhe në të njëjtën kohë asnjë urdhërporosi e thjeshtë nuk është pranuar nga zgjidhja e algoritmit për një çmim të barabartë me kufirin maksimal të lejuar të çmimit për tregun e ditës në avancë dhe përjashtuar rastet e përparësisë, atëherë do të aplikohet procesi i kufizimit të urdhërporosisë blerjeje marrëse e çmimit me përparësi.</w:t>
            </w:r>
            <w:bookmarkEnd w:id="7"/>
          </w:p>
        </w:tc>
      </w:tr>
      <w:tr w:rsidR="000918F6" w:rsidRPr="00C507C2" w14:paraId="540ECF04" w14:textId="77777777" w:rsidTr="00912D7B">
        <w:trPr>
          <w:cantSplit/>
          <w:trHeight w:val="20"/>
        </w:trPr>
        <w:tc>
          <w:tcPr>
            <w:tcW w:w="480" w:type="pct"/>
            <w:tcBorders>
              <w:top w:val="dotted" w:sz="4" w:space="0" w:color="auto"/>
              <w:bottom w:val="dotted" w:sz="4" w:space="0" w:color="auto"/>
            </w:tcBorders>
            <w:vAlign w:val="center"/>
          </w:tcPr>
          <w:p w14:paraId="758EFAC6" w14:textId="77777777" w:rsidR="000918F6" w:rsidRPr="00C507C2" w:rsidRDefault="000918F6" w:rsidP="000A5D84">
            <w:pPr>
              <w:jc w:val="both"/>
              <w:rPr>
                <w:rFonts w:ascii="Garamond" w:hAnsi="Garamond"/>
                <w:b/>
                <w:bCs/>
                <w:i/>
                <w:iCs/>
                <w:sz w:val="20"/>
              </w:rPr>
            </w:pPr>
            <w:r w:rsidRPr="00C507C2">
              <w:rPr>
                <w:rFonts w:ascii="Garamond" w:hAnsi="Garamond"/>
                <w:i/>
                <w:iCs/>
                <w:sz w:val="20"/>
              </w:rPr>
              <w:t>bëhet</w:t>
            </w:r>
          </w:p>
        </w:tc>
        <w:tc>
          <w:tcPr>
            <w:tcW w:w="529" w:type="pct"/>
            <w:vMerge/>
            <w:tcBorders>
              <w:top w:val="dotted" w:sz="4" w:space="0" w:color="auto"/>
              <w:bottom w:val="dotted" w:sz="4" w:space="0" w:color="auto"/>
            </w:tcBorders>
            <w:shd w:val="clear" w:color="auto" w:fill="auto"/>
            <w:vAlign w:val="center"/>
          </w:tcPr>
          <w:p w14:paraId="093774EB" w14:textId="77777777" w:rsidR="000918F6" w:rsidRPr="00C507C2" w:rsidRDefault="000918F6" w:rsidP="000A5D84">
            <w:pPr>
              <w:jc w:val="both"/>
              <w:rPr>
                <w:rFonts w:ascii="Garamond" w:hAnsi="Garamond"/>
                <w:b/>
                <w:bCs/>
                <w:sz w:val="20"/>
              </w:rPr>
            </w:pPr>
          </w:p>
        </w:tc>
        <w:tc>
          <w:tcPr>
            <w:tcW w:w="3991" w:type="pct"/>
            <w:tcBorders>
              <w:top w:val="dotted" w:sz="4" w:space="0" w:color="auto"/>
              <w:bottom w:val="dotted" w:sz="4" w:space="0" w:color="auto"/>
            </w:tcBorders>
            <w:shd w:val="clear" w:color="auto" w:fill="auto"/>
            <w:vAlign w:val="center"/>
          </w:tcPr>
          <w:p w14:paraId="2F8D1FEF" w14:textId="18DF42CF" w:rsidR="000918F6" w:rsidRPr="00C507C2" w:rsidRDefault="000918F6" w:rsidP="000A5D84">
            <w:pPr>
              <w:pStyle w:val="CERLEVEL4"/>
              <w:spacing w:before="0" w:after="0"/>
              <w:rPr>
                <w:rFonts w:ascii="Garamond" w:hAnsi="Garamond"/>
                <w:sz w:val="20"/>
                <w:szCs w:val="24"/>
                <w:lang w:val="sq-AL"/>
              </w:rPr>
            </w:pPr>
            <w:r w:rsidRPr="00C507C2">
              <w:rPr>
                <w:rFonts w:ascii="Garamond" w:eastAsiaTheme="minorHAnsi" w:hAnsi="Garamond"/>
                <w:kern w:val="2"/>
                <w:sz w:val="20"/>
                <w:szCs w:val="24"/>
                <w:lang w:val="sq-AL"/>
                <w14:ligatures w14:val="standardContextual"/>
              </w:rPr>
              <w:t xml:space="preserve">Në rast se </w:t>
            </w:r>
            <w:r w:rsidR="005961B5" w:rsidRPr="00C507C2">
              <w:rPr>
                <w:rFonts w:ascii="Garamond" w:eastAsiaTheme="minorHAnsi" w:hAnsi="Garamond"/>
                <w:kern w:val="2"/>
                <w:sz w:val="20"/>
                <w:szCs w:val="24"/>
                <w:lang w:val="sq-AL"/>
                <w14:ligatures w14:val="standardContextual"/>
              </w:rPr>
              <w:t xml:space="preserve">çmimi klerues i tregut në një zonë ofertimi për një njësi kohore tregu të caktuar të ditës së livrimit </w:t>
            </w:r>
            <w:r w:rsidRPr="00C507C2">
              <w:rPr>
                <w:rFonts w:ascii="Garamond" w:eastAsiaTheme="minorHAnsi" w:hAnsi="Garamond"/>
                <w:kern w:val="2"/>
                <w:sz w:val="20"/>
                <w:szCs w:val="24"/>
                <w:lang w:val="sq-AL"/>
                <w14:ligatures w14:val="standardContextual"/>
              </w:rPr>
              <w:t xml:space="preserve">D është i barabartë </w:t>
            </w:r>
            <w:r w:rsidR="005961B5" w:rsidRPr="00C507C2">
              <w:rPr>
                <w:rFonts w:ascii="Garamond" w:eastAsiaTheme="minorHAnsi" w:hAnsi="Garamond"/>
                <w:kern w:val="2"/>
                <w:sz w:val="20"/>
                <w:szCs w:val="24"/>
                <w:lang w:val="sq-AL"/>
                <w14:ligatures w14:val="standardContextual"/>
              </w:rPr>
              <w:t>me çmimin maksimal të urdhërporosisë për tregun e ditës në avancë dhe në të njëjtën kohë asnjë urdhërporosi e thjeshtë blerje nuk është pranuar nga zgjidhja e algoritmit për një çmim të barabartë me çmimin maksimal të urdhërporosisë</w:t>
            </w:r>
            <w:r w:rsidR="005961B5" w:rsidRPr="00C507C2" w:rsidDel="002D07D1">
              <w:rPr>
                <w:rFonts w:ascii="Garamond" w:eastAsiaTheme="minorHAnsi" w:hAnsi="Garamond"/>
                <w:kern w:val="2"/>
                <w:sz w:val="20"/>
                <w:szCs w:val="24"/>
                <w:lang w:val="sq-AL"/>
                <w14:ligatures w14:val="standardContextual"/>
              </w:rPr>
              <w:t xml:space="preserve"> </w:t>
            </w:r>
            <w:r w:rsidR="005961B5" w:rsidRPr="00C507C2">
              <w:rPr>
                <w:rFonts w:ascii="Garamond" w:eastAsiaTheme="minorHAnsi" w:hAnsi="Garamond"/>
                <w:kern w:val="2"/>
                <w:sz w:val="20"/>
                <w:szCs w:val="24"/>
                <w:lang w:val="sq-AL"/>
                <w14:ligatures w14:val="standardContextual"/>
              </w:rPr>
              <w:t>për tregun e ditës në avancë dhe përjashtuar rastet e urdhërporosive marrëse e çmimit me përparësi, atëherë do të aplikohet procesi i kufizimit të urdhërporosisë blerjeje marrëse e çmimit me përparësi.</w:t>
            </w:r>
          </w:p>
        </w:tc>
      </w:tr>
      <w:tr w:rsidR="000918F6" w:rsidRPr="00C507C2" w14:paraId="256BA692" w14:textId="77777777" w:rsidTr="00912D7B">
        <w:trPr>
          <w:cantSplit/>
          <w:trHeight w:val="20"/>
        </w:trPr>
        <w:tc>
          <w:tcPr>
            <w:tcW w:w="480" w:type="pct"/>
            <w:tcBorders>
              <w:bottom w:val="dotted" w:sz="4" w:space="0" w:color="auto"/>
            </w:tcBorders>
            <w:vAlign w:val="center"/>
          </w:tcPr>
          <w:p w14:paraId="5728B953" w14:textId="77777777" w:rsidR="000918F6" w:rsidRPr="00C507C2" w:rsidRDefault="000918F6" w:rsidP="000A5D84">
            <w:pPr>
              <w:jc w:val="both"/>
              <w:rPr>
                <w:rFonts w:ascii="Garamond" w:hAnsi="Garamond"/>
                <w:b/>
                <w:bCs/>
                <w:i/>
                <w:iCs/>
                <w:sz w:val="20"/>
              </w:rPr>
            </w:pPr>
            <w:r w:rsidRPr="00C507C2">
              <w:rPr>
                <w:rFonts w:ascii="Garamond" w:hAnsi="Garamond"/>
                <w:i/>
                <w:iCs/>
                <w:sz w:val="20"/>
              </w:rPr>
              <w:t>është</w:t>
            </w:r>
          </w:p>
        </w:tc>
        <w:tc>
          <w:tcPr>
            <w:tcW w:w="529" w:type="pct"/>
            <w:vMerge w:val="restart"/>
            <w:tcBorders>
              <w:bottom w:val="dotted" w:sz="4" w:space="0" w:color="auto"/>
            </w:tcBorders>
            <w:shd w:val="clear" w:color="auto" w:fill="auto"/>
            <w:vAlign w:val="center"/>
          </w:tcPr>
          <w:p w14:paraId="505A7C12" w14:textId="77777777" w:rsidR="000918F6" w:rsidRPr="00C507C2" w:rsidRDefault="000918F6" w:rsidP="000A5D84">
            <w:pPr>
              <w:jc w:val="both"/>
              <w:rPr>
                <w:rFonts w:ascii="Garamond" w:hAnsi="Garamond"/>
                <w:b/>
                <w:bCs/>
                <w:sz w:val="20"/>
              </w:rPr>
            </w:pPr>
            <w:r w:rsidRPr="00C507C2">
              <w:rPr>
                <w:rFonts w:ascii="Garamond" w:hAnsi="Garamond"/>
                <w:b/>
                <w:bCs/>
                <w:sz w:val="20"/>
              </w:rPr>
              <w:t>B.1.6.5</w:t>
            </w:r>
          </w:p>
        </w:tc>
        <w:tc>
          <w:tcPr>
            <w:tcW w:w="3991" w:type="pct"/>
            <w:tcBorders>
              <w:bottom w:val="dotted" w:sz="4" w:space="0" w:color="auto"/>
            </w:tcBorders>
            <w:shd w:val="clear" w:color="auto" w:fill="auto"/>
            <w:vAlign w:val="center"/>
          </w:tcPr>
          <w:p w14:paraId="3A568CFD" w14:textId="1A5FA828" w:rsidR="000918F6" w:rsidRPr="00C507C2" w:rsidRDefault="000918F6" w:rsidP="000A5D84">
            <w:pPr>
              <w:pStyle w:val="CERLEVEL4"/>
              <w:spacing w:before="0" w:after="0"/>
              <w:rPr>
                <w:rFonts w:ascii="Garamond" w:hAnsi="Garamond"/>
                <w:sz w:val="20"/>
                <w:szCs w:val="24"/>
                <w:lang w:val="sq-AL"/>
              </w:rPr>
            </w:pPr>
            <w:r w:rsidRPr="00C507C2">
              <w:rPr>
                <w:rFonts w:ascii="Garamond" w:eastAsiaTheme="minorHAnsi" w:hAnsi="Garamond"/>
                <w:kern w:val="2"/>
                <w:sz w:val="20"/>
                <w:szCs w:val="24"/>
                <w:lang w:val="sq-AL"/>
                <w14:ligatures w14:val="standardContextual"/>
              </w:rPr>
              <w:t xml:space="preserve">Procedura për kufizimin e </w:t>
            </w:r>
            <w:r w:rsidR="005961B5" w:rsidRPr="00C507C2">
              <w:rPr>
                <w:rFonts w:ascii="Garamond" w:eastAsiaTheme="minorHAnsi" w:hAnsi="Garamond"/>
                <w:kern w:val="2"/>
                <w:sz w:val="20"/>
                <w:szCs w:val="24"/>
                <w:lang w:val="sq-AL"/>
                <w14:ligatures w14:val="standardContextual"/>
              </w:rPr>
              <w:t xml:space="preserve">urdhërporosive blerjeje dhe/ose shitjeje në rastet </w:t>
            </w:r>
            <w:r w:rsidRPr="00C507C2">
              <w:rPr>
                <w:rFonts w:ascii="Garamond" w:eastAsiaTheme="minorHAnsi" w:hAnsi="Garamond"/>
                <w:kern w:val="2"/>
                <w:sz w:val="20"/>
                <w:szCs w:val="24"/>
                <w:lang w:val="sq-AL"/>
                <w14:ligatures w14:val="standardContextual"/>
              </w:rPr>
              <w:t>e paragrafëve B.1.6.3 dhe B.1.6.4 kryhet sipas një metodologjie të përcaktuar me vendim të Autoritetit Rregullator me rekomandim të ALPEX-it.</w:t>
            </w:r>
            <w:r w:rsidR="002B1A03">
              <w:rPr>
                <w:rFonts w:ascii="Garamond" w:eastAsiaTheme="minorHAnsi" w:hAnsi="Garamond"/>
                <w:kern w:val="2"/>
                <w:sz w:val="20"/>
                <w:szCs w:val="24"/>
                <w:lang w:val="sq-AL"/>
                <w14:ligatures w14:val="standardContextual"/>
              </w:rPr>
              <w:t xml:space="preserve"> </w:t>
            </w:r>
            <w:r w:rsidRPr="00C507C2">
              <w:rPr>
                <w:rFonts w:ascii="Garamond" w:eastAsiaTheme="minorHAnsi" w:hAnsi="Garamond"/>
                <w:kern w:val="2"/>
                <w:sz w:val="20"/>
                <w:szCs w:val="24"/>
                <w:lang w:val="sq-AL"/>
                <w14:ligatures w14:val="standardContextual"/>
              </w:rPr>
              <w:t xml:space="preserve"> </w:t>
            </w:r>
          </w:p>
        </w:tc>
      </w:tr>
      <w:tr w:rsidR="000918F6" w:rsidRPr="00C507C2" w14:paraId="2DA48907" w14:textId="77777777" w:rsidTr="00912D7B">
        <w:trPr>
          <w:cantSplit/>
          <w:trHeight w:val="20"/>
        </w:trPr>
        <w:tc>
          <w:tcPr>
            <w:tcW w:w="480" w:type="pct"/>
            <w:tcBorders>
              <w:top w:val="dotted" w:sz="4" w:space="0" w:color="auto"/>
              <w:bottom w:val="dotted" w:sz="4" w:space="0" w:color="auto"/>
            </w:tcBorders>
            <w:vAlign w:val="center"/>
          </w:tcPr>
          <w:p w14:paraId="2DE1EEA8" w14:textId="77777777" w:rsidR="000918F6" w:rsidRPr="00C507C2" w:rsidRDefault="000918F6" w:rsidP="000A5D84">
            <w:pPr>
              <w:jc w:val="both"/>
              <w:rPr>
                <w:rFonts w:ascii="Garamond" w:hAnsi="Garamond"/>
                <w:b/>
                <w:bCs/>
                <w:i/>
                <w:iCs/>
                <w:sz w:val="20"/>
              </w:rPr>
            </w:pPr>
            <w:r w:rsidRPr="00C507C2">
              <w:rPr>
                <w:rFonts w:ascii="Garamond" w:hAnsi="Garamond"/>
                <w:i/>
                <w:iCs/>
                <w:sz w:val="20"/>
              </w:rPr>
              <w:t>bëhet</w:t>
            </w:r>
          </w:p>
        </w:tc>
        <w:tc>
          <w:tcPr>
            <w:tcW w:w="529" w:type="pct"/>
            <w:vMerge/>
            <w:tcBorders>
              <w:top w:val="dotted" w:sz="4" w:space="0" w:color="auto"/>
              <w:bottom w:val="dotted" w:sz="4" w:space="0" w:color="auto"/>
            </w:tcBorders>
            <w:shd w:val="clear" w:color="auto" w:fill="auto"/>
            <w:vAlign w:val="center"/>
          </w:tcPr>
          <w:p w14:paraId="4F8D5EAC" w14:textId="77777777" w:rsidR="000918F6" w:rsidRPr="00C507C2" w:rsidRDefault="000918F6" w:rsidP="000A5D84">
            <w:pPr>
              <w:jc w:val="both"/>
              <w:rPr>
                <w:rFonts w:ascii="Garamond" w:hAnsi="Garamond"/>
                <w:b/>
                <w:bCs/>
                <w:sz w:val="20"/>
              </w:rPr>
            </w:pPr>
          </w:p>
        </w:tc>
        <w:tc>
          <w:tcPr>
            <w:tcW w:w="3991" w:type="pct"/>
            <w:tcBorders>
              <w:top w:val="dotted" w:sz="4" w:space="0" w:color="auto"/>
              <w:bottom w:val="dotted" w:sz="4" w:space="0" w:color="auto"/>
            </w:tcBorders>
            <w:shd w:val="clear" w:color="auto" w:fill="auto"/>
            <w:vAlign w:val="center"/>
          </w:tcPr>
          <w:p w14:paraId="7D75DCCC" w14:textId="630D9468" w:rsidR="000918F6" w:rsidRPr="00C507C2" w:rsidRDefault="000918F6" w:rsidP="000A5D84">
            <w:pPr>
              <w:pStyle w:val="CERLEVEL4"/>
              <w:spacing w:before="0" w:after="0"/>
              <w:rPr>
                <w:rFonts w:ascii="Garamond" w:hAnsi="Garamond"/>
                <w:sz w:val="20"/>
                <w:szCs w:val="24"/>
                <w:lang w:val="sq-AL"/>
              </w:rPr>
            </w:pPr>
            <w:r w:rsidRPr="00C507C2">
              <w:rPr>
                <w:rFonts w:ascii="Garamond" w:eastAsiaTheme="minorHAnsi" w:hAnsi="Garamond"/>
                <w:kern w:val="2"/>
                <w:sz w:val="20"/>
                <w:szCs w:val="24"/>
                <w:lang w:val="sq-AL"/>
                <w14:ligatures w14:val="standardContextual"/>
              </w:rPr>
              <w:t xml:space="preserve">Procedura për kufizimin e </w:t>
            </w:r>
            <w:r w:rsidR="005961B5" w:rsidRPr="00C507C2">
              <w:rPr>
                <w:rFonts w:ascii="Garamond" w:eastAsiaTheme="minorHAnsi" w:hAnsi="Garamond"/>
                <w:kern w:val="2"/>
                <w:sz w:val="20"/>
                <w:szCs w:val="24"/>
                <w:lang w:val="sq-AL"/>
                <w14:ligatures w14:val="standardContextual"/>
              </w:rPr>
              <w:t xml:space="preserve">urdhërporosive blerjeje dhe/ose shitjeje në rastet </w:t>
            </w:r>
            <w:r w:rsidRPr="00C507C2">
              <w:rPr>
                <w:rFonts w:ascii="Garamond" w:eastAsiaTheme="minorHAnsi" w:hAnsi="Garamond"/>
                <w:kern w:val="2"/>
                <w:sz w:val="20"/>
                <w:szCs w:val="24"/>
                <w:lang w:val="sq-AL"/>
                <w14:ligatures w14:val="standardContextual"/>
              </w:rPr>
              <w:t>e paragrafëve B.1.6.3 dhe B.1.6.4 kryhet sipas një vendimi të Autoritetit Rregullator me rekomandim të ALPEX-it.</w:t>
            </w:r>
            <w:r w:rsidR="002B1A03">
              <w:rPr>
                <w:rFonts w:ascii="Garamond" w:eastAsiaTheme="minorHAnsi" w:hAnsi="Garamond"/>
                <w:kern w:val="2"/>
                <w:sz w:val="20"/>
                <w:szCs w:val="24"/>
                <w:lang w:val="sq-AL"/>
                <w14:ligatures w14:val="standardContextual"/>
              </w:rPr>
              <w:t xml:space="preserve"> </w:t>
            </w:r>
            <w:r w:rsidRPr="00C507C2">
              <w:rPr>
                <w:rFonts w:ascii="Garamond" w:eastAsiaTheme="minorHAnsi" w:hAnsi="Garamond"/>
                <w:kern w:val="2"/>
                <w:sz w:val="20"/>
                <w:szCs w:val="24"/>
                <w:lang w:val="sq-AL"/>
                <w14:ligatures w14:val="standardContextual"/>
              </w:rPr>
              <w:t xml:space="preserve"> </w:t>
            </w:r>
          </w:p>
        </w:tc>
      </w:tr>
      <w:tr w:rsidR="000918F6" w:rsidRPr="00C507C2" w14:paraId="3EE28C2F" w14:textId="77777777" w:rsidTr="00912D7B">
        <w:trPr>
          <w:cantSplit/>
          <w:trHeight w:val="20"/>
        </w:trPr>
        <w:tc>
          <w:tcPr>
            <w:tcW w:w="480" w:type="pct"/>
            <w:tcBorders>
              <w:bottom w:val="dotted" w:sz="4" w:space="0" w:color="auto"/>
            </w:tcBorders>
            <w:vAlign w:val="center"/>
          </w:tcPr>
          <w:p w14:paraId="1C29A265" w14:textId="77777777" w:rsidR="000918F6" w:rsidRPr="00C507C2" w:rsidRDefault="000918F6" w:rsidP="000A5D84">
            <w:pPr>
              <w:jc w:val="both"/>
              <w:rPr>
                <w:rFonts w:ascii="Garamond" w:hAnsi="Garamond"/>
                <w:b/>
                <w:bCs/>
                <w:i/>
                <w:iCs/>
                <w:sz w:val="20"/>
              </w:rPr>
            </w:pPr>
            <w:r w:rsidRPr="00C507C2">
              <w:rPr>
                <w:rFonts w:ascii="Garamond" w:hAnsi="Garamond"/>
                <w:i/>
                <w:iCs/>
                <w:sz w:val="20"/>
              </w:rPr>
              <w:t>është</w:t>
            </w:r>
          </w:p>
        </w:tc>
        <w:tc>
          <w:tcPr>
            <w:tcW w:w="529" w:type="pct"/>
            <w:vMerge w:val="restart"/>
            <w:tcBorders>
              <w:bottom w:val="dotted" w:sz="4" w:space="0" w:color="auto"/>
            </w:tcBorders>
            <w:shd w:val="clear" w:color="auto" w:fill="auto"/>
            <w:vAlign w:val="center"/>
          </w:tcPr>
          <w:p w14:paraId="0447AFCC" w14:textId="77777777" w:rsidR="000918F6" w:rsidRPr="00C507C2" w:rsidRDefault="000918F6" w:rsidP="000A5D84">
            <w:pPr>
              <w:jc w:val="both"/>
              <w:rPr>
                <w:rFonts w:ascii="Garamond" w:hAnsi="Garamond"/>
                <w:b/>
                <w:bCs/>
                <w:sz w:val="20"/>
              </w:rPr>
            </w:pPr>
            <w:r w:rsidRPr="00C507C2">
              <w:rPr>
                <w:rFonts w:ascii="Garamond" w:hAnsi="Garamond"/>
                <w:b/>
                <w:bCs/>
                <w:sz w:val="20"/>
              </w:rPr>
              <w:t>B.1.6.6</w:t>
            </w:r>
          </w:p>
        </w:tc>
        <w:tc>
          <w:tcPr>
            <w:tcW w:w="3991" w:type="pct"/>
            <w:tcBorders>
              <w:bottom w:val="dotted" w:sz="4" w:space="0" w:color="auto"/>
            </w:tcBorders>
            <w:shd w:val="clear" w:color="auto" w:fill="auto"/>
            <w:vAlign w:val="center"/>
          </w:tcPr>
          <w:p w14:paraId="4D2FD3F0" w14:textId="66B4B75A" w:rsidR="000918F6" w:rsidRPr="00C507C2" w:rsidRDefault="000918F6" w:rsidP="000A5D84">
            <w:pPr>
              <w:pStyle w:val="CERLEVEL4"/>
              <w:spacing w:before="0" w:after="0"/>
              <w:rPr>
                <w:rFonts w:ascii="Garamond" w:hAnsi="Garamond"/>
                <w:sz w:val="20"/>
                <w:szCs w:val="24"/>
                <w:lang w:val="sq-AL"/>
              </w:rPr>
            </w:pPr>
            <w:r w:rsidRPr="00C507C2">
              <w:rPr>
                <w:rFonts w:ascii="Garamond" w:eastAsiaTheme="minorHAnsi" w:hAnsi="Garamond"/>
                <w:kern w:val="2"/>
                <w:sz w:val="20"/>
                <w:szCs w:val="24"/>
                <w:lang w:val="sq-AL"/>
                <w14:ligatures w14:val="standardContextual"/>
              </w:rPr>
              <w:t xml:space="preserve">Autoriteti Rregullator, nëpërmjet një vendimi, do të përcaktojë detyrimin për </w:t>
            </w:r>
            <w:r w:rsidR="005961B5" w:rsidRPr="00C507C2">
              <w:rPr>
                <w:rFonts w:ascii="Garamond" w:eastAsiaTheme="minorHAnsi" w:hAnsi="Garamond"/>
                <w:kern w:val="2"/>
                <w:sz w:val="20"/>
                <w:szCs w:val="24"/>
                <w:lang w:val="sq-AL"/>
                <w14:ligatures w14:val="standardContextual"/>
              </w:rPr>
              <w:t>anë</w:t>
            </w:r>
            <w:r w:rsidRPr="00C507C2">
              <w:rPr>
                <w:rFonts w:ascii="Garamond" w:eastAsiaTheme="minorHAnsi" w:hAnsi="Garamond"/>
                <w:kern w:val="2"/>
                <w:sz w:val="20"/>
                <w:szCs w:val="24"/>
                <w:lang w:val="sq-AL"/>
                <w14:ligatures w14:val="standardContextual"/>
              </w:rPr>
              <w:t xml:space="preserve">tarët përkatës të Bursës që do të dorëzojnë </w:t>
            </w:r>
            <w:r w:rsidR="005961B5" w:rsidRPr="00C507C2">
              <w:rPr>
                <w:rFonts w:ascii="Garamond" w:eastAsiaTheme="minorHAnsi" w:hAnsi="Garamond"/>
                <w:kern w:val="2"/>
                <w:sz w:val="20"/>
                <w:szCs w:val="24"/>
                <w:lang w:val="sq-AL"/>
                <w14:ligatures w14:val="standardContextual"/>
              </w:rPr>
              <w:t>urdhërporosi si marrëse të çmimit me përparësi</w:t>
            </w:r>
            <w:r w:rsidRPr="00C507C2">
              <w:rPr>
                <w:rFonts w:ascii="Garamond" w:eastAsiaTheme="minorHAnsi" w:hAnsi="Garamond"/>
                <w:kern w:val="2"/>
                <w:sz w:val="20"/>
                <w:szCs w:val="24"/>
                <w:lang w:val="sq-AL"/>
                <w14:ligatures w14:val="standardContextual"/>
              </w:rPr>
              <w:t>.</w:t>
            </w:r>
            <w:r w:rsidR="002B1A03">
              <w:rPr>
                <w:rFonts w:ascii="Garamond" w:eastAsiaTheme="minorHAnsi" w:hAnsi="Garamond"/>
                <w:kern w:val="2"/>
                <w:sz w:val="20"/>
                <w:szCs w:val="24"/>
                <w:lang w:val="sq-AL"/>
                <w14:ligatures w14:val="standardContextual"/>
              </w:rPr>
              <w:t xml:space="preserve"> </w:t>
            </w:r>
          </w:p>
        </w:tc>
      </w:tr>
      <w:tr w:rsidR="000918F6" w:rsidRPr="00C507C2" w14:paraId="38E56BC0" w14:textId="77777777" w:rsidTr="00912D7B">
        <w:trPr>
          <w:cantSplit/>
          <w:trHeight w:val="20"/>
        </w:trPr>
        <w:tc>
          <w:tcPr>
            <w:tcW w:w="480" w:type="pct"/>
            <w:tcBorders>
              <w:top w:val="dotted" w:sz="4" w:space="0" w:color="auto"/>
              <w:bottom w:val="dotted" w:sz="4" w:space="0" w:color="auto"/>
            </w:tcBorders>
            <w:vAlign w:val="center"/>
          </w:tcPr>
          <w:p w14:paraId="1428B36E" w14:textId="77777777" w:rsidR="000918F6" w:rsidRPr="00C507C2" w:rsidRDefault="000918F6" w:rsidP="000A5D84">
            <w:pPr>
              <w:jc w:val="both"/>
              <w:rPr>
                <w:rFonts w:ascii="Garamond" w:hAnsi="Garamond"/>
                <w:b/>
                <w:bCs/>
                <w:i/>
                <w:iCs/>
                <w:sz w:val="20"/>
              </w:rPr>
            </w:pPr>
            <w:r w:rsidRPr="00C507C2">
              <w:rPr>
                <w:rFonts w:ascii="Garamond" w:hAnsi="Garamond"/>
                <w:i/>
                <w:iCs/>
                <w:sz w:val="20"/>
              </w:rPr>
              <w:t>Bëhet</w:t>
            </w:r>
          </w:p>
        </w:tc>
        <w:tc>
          <w:tcPr>
            <w:tcW w:w="529" w:type="pct"/>
            <w:vMerge/>
            <w:tcBorders>
              <w:top w:val="dotted" w:sz="4" w:space="0" w:color="auto"/>
              <w:bottom w:val="dotted" w:sz="4" w:space="0" w:color="auto"/>
            </w:tcBorders>
            <w:shd w:val="clear" w:color="auto" w:fill="auto"/>
            <w:vAlign w:val="center"/>
          </w:tcPr>
          <w:p w14:paraId="787839F5" w14:textId="77777777" w:rsidR="000918F6" w:rsidRPr="00C507C2" w:rsidRDefault="000918F6" w:rsidP="000A5D84">
            <w:pPr>
              <w:jc w:val="both"/>
              <w:rPr>
                <w:rFonts w:ascii="Garamond" w:hAnsi="Garamond"/>
                <w:b/>
                <w:bCs/>
                <w:sz w:val="20"/>
              </w:rPr>
            </w:pPr>
          </w:p>
        </w:tc>
        <w:tc>
          <w:tcPr>
            <w:tcW w:w="3991" w:type="pct"/>
            <w:tcBorders>
              <w:top w:val="dotted" w:sz="4" w:space="0" w:color="auto"/>
              <w:bottom w:val="dotted" w:sz="4" w:space="0" w:color="auto"/>
            </w:tcBorders>
            <w:shd w:val="clear" w:color="auto" w:fill="auto"/>
            <w:vAlign w:val="center"/>
          </w:tcPr>
          <w:p w14:paraId="37545248" w14:textId="773586C1" w:rsidR="000918F6" w:rsidRPr="00C507C2" w:rsidRDefault="000918F6" w:rsidP="000A5D84">
            <w:pPr>
              <w:pStyle w:val="CERLEVEL4"/>
              <w:spacing w:before="0" w:after="0"/>
              <w:rPr>
                <w:rFonts w:ascii="Garamond" w:hAnsi="Garamond"/>
                <w:sz w:val="20"/>
                <w:szCs w:val="24"/>
                <w:lang w:val="sq-AL"/>
              </w:rPr>
            </w:pPr>
            <w:r w:rsidRPr="00C507C2">
              <w:rPr>
                <w:rFonts w:ascii="Garamond" w:eastAsiaTheme="minorHAnsi" w:hAnsi="Garamond"/>
                <w:kern w:val="2"/>
                <w:sz w:val="20"/>
                <w:szCs w:val="24"/>
                <w:lang w:val="sq-AL"/>
                <w14:ligatures w14:val="standardContextual"/>
              </w:rPr>
              <w:t xml:space="preserve">Me propozim të ALPEX-it, Autoriteti Rregullator, nëpërmjet një vendimi, do të miratojë </w:t>
            </w:r>
            <w:r w:rsidR="005961B5" w:rsidRPr="00C507C2">
              <w:rPr>
                <w:rFonts w:ascii="Garamond" w:eastAsiaTheme="minorHAnsi" w:hAnsi="Garamond"/>
                <w:kern w:val="2"/>
                <w:sz w:val="20"/>
                <w:szCs w:val="24"/>
                <w:lang w:val="sq-AL"/>
                <w14:ligatures w14:val="standardContextual"/>
              </w:rPr>
              <w:t xml:space="preserve">anëtarët </w:t>
            </w:r>
            <w:r w:rsidRPr="00C507C2">
              <w:rPr>
                <w:rFonts w:ascii="Garamond" w:eastAsiaTheme="minorHAnsi" w:hAnsi="Garamond"/>
                <w:kern w:val="2"/>
                <w:sz w:val="20"/>
                <w:szCs w:val="24"/>
                <w:lang w:val="sq-AL"/>
                <w14:ligatures w14:val="standardContextual"/>
              </w:rPr>
              <w:t xml:space="preserve">përkatës të Bursës që do të dorëzojnë </w:t>
            </w:r>
            <w:r w:rsidR="005961B5" w:rsidRPr="00C507C2">
              <w:rPr>
                <w:rFonts w:ascii="Garamond" w:eastAsiaTheme="minorHAnsi" w:hAnsi="Garamond"/>
                <w:kern w:val="2"/>
                <w:sz w:val="20"/>
                <w:szCs w:val="24"/>
                <w:lang w:val="sq-AL"/>
                <w14:ligatures w14:val="standardContextual"/>
              </w:rPr>
              <w:t>urdhërporosi marrëse të çmimit me përparësi</w:t>
            </w:r>
            <w:r w:rsidRPr="00C507C2">
              <w:rPr>
                <w:rFonts w:ascii="Garamond" w:eastAsiaTheme="minorHAnsi" w:hAnsi="Garamond"/>
                <w:kern w:val="2"/>
                <w:sz w:val="20"/>
                <w:szCs w:val="24"/>
                <w:lang w:val="sq-AL"/>
                <w14:ligatures w14:val="standardContextual"/>
              </w:rPr>
              <w:t>.</w:t>
            </w:r>
            <w:r w:rsidR="002B1A03">
              <w:rPr>
                <w:rFonts w:ascii="Garamond" w:eastAsiaTheme="minorHAnsi" w:hAnsi="Garamond"/>
                <w:kern w:val="2"/>
                <w:sz w:val="20"/>
                <w:szCs w:val="24"/>
                <w:lang w:val="sq-AL"/>
                <w14:ligatures w14:val="standardContextual"/>
              </w:rPr>
              <w:t xml:space="preserve"> </w:t>
            </w:r>
          </w:p>
        </w:tc>
      </w:tr>
      <w:tr w:rsidR="000918F6" w:rsidRPr="00C507C2" w14:paraId="436B77D0" w14:textId="77777777" w:rsidTr="00912D7B">
        <w:trPr>
          <w:cantSplit/>
          <w:trHeight w:val="20"/>
        </w:trPr>
        <w:tc>
          <w:tcPr>
            <w:tcW w:w="480" w:type="pct"/>
            <w:tcBorders>
              <w:bottom w:val="dotted" w:sz="4" w:space="0" w:color="auto"/>
            </w:tcBorders>
            <w:vAlign w:val="center"/>
          </w:tcPr>
          <w:p w14:paraId="54636530" w14:textId="77777777" w:rsidR="000918F6" w:rsidRPr="00C507C2" w:rsidRDefault="000918F6" w:rsidP="000A5D84">
            <w:pPr>
              <w:jc w:val="both"/>
              <w:rPr>
                <w:rFonts w:ascii="Garamond" w:hAnsi="Garamond"/>
                <w:b/>
                <w:bCs/>
                <w:i/>
                <w:iCs/>
                <w:sz w:val="20"/>
              </w:rPr>
            </w:pPr>
            <w:r w:rsidRPr="00C507C2">
              <w:rPr>
                <w:rFonts w:ascii="Garamond" w:hAnsi="Garamond"/>
                <w:i/>
                <w:iCs/>
                <w:sz w:val="20"/>
              </w:rPr>
              <w:t>është</w:t>
            </w:r>
          </w:p>
        </w:tc>
        <w:tc>
          <w:tcPr>
            <w:tcW w:w="529" w:type="pct"/>
            <w:tcBorders>
              <w:bottom w:val="dotted" w:sz="4" w:space="0" w:color="auto"/>
            </w:tcBorders>
            <w:shd w:val="clear" w:color="auto" w:fill="auto"/>
            <w:vAlign w:val="center"/>
          </w:tcPr>
          <w:p w14:paraId="042DC45F" w14:textId="77777777" w:rsidR="000918F6" w:rsidRPr="00C507C2" w:rsidRDefault="000918F6" w:rsidP="000A5D84">
            <w:pPr>
              <w:jc w:val="both"/>
              <w:rPr>
                <w:rFonts w:ascii="Garamond" w:hAnsi="Garamond"/>
                <w:b/>
                <w:bCs/>
                <w:sz w:val="20"/>
              </w:rPr>
            </w:pPr>
          </w:p>
        </w:tc>
        <w:tc>
          <w:tcPr>
            <w:tcW w:w="3991" w:type="pct"/>
            <w:tcBorders>
              <w:bottom w:val="dotted" w:sz="4" w:space="0" w:color="auto"/>
            </w:tcBorders>
            <w:shd w:val="clear" w:color="auto" w:fill="auto"/>
            <w:vAlign w:val="center"/>
          </w:tcPr>
          <w:p w14:paraId="6AD3337F" w14:textId="77777777" w:rsidR="000918F6" w:rsidRPr="00C507C2" w:rsidRDefault="000918F6" w:rsidP="000A5D84">
            <w:pPr>
              <w:jc w:val="both"/>
              <w:rPr>
                <w:rFonts w:ascii="Garamond" w:hAnsi="Garamond"/>
                <w:sz w:val="20"/>
              </w:rPr>
            </w:pPr>
          </w:p>
        </w:tc>
      </w:tr>
      <w:tr w:rsidR="000918F6" w:rsidRPr="00C507C2" w14:paraId="12347C11" w14:textId="77777777" w:rsidTr="00912D7B">
        <w:trPr>
          <w:cantSplit/>
          <w:trHeight w:val="20"/>
        </w:trPr>
        <w:tc>
          <w:tcPr>
            <w:tcW w:w="480" w:type="pct"/>
            <w:tcBorders>
              <w:top w:val="dotted" w:sz="4" w:space="0" w:color="auto"/>
              <w:bottom w:val="dotted" w:sz="4" w:space="0" w:color="auto"/>
            </w:tcBorders>
            <w:vAlign w:val="center"/>
          </w:tcPr>
          <w:p w14:paraId="0CE036F7" w14:textId="77777777" w:rsidR="000918F6" w:rsidRPr="00C507C2" w:rsidRDefault="000918F6" w:rsidP="000A5D84">
            <w:pPr>
              <w:jc w:val="both"/>
              <w:rPr>
                <w:rFonts w:ascii="Garamond" w:hAnsi="Garamond"/>
                <w:b/>
                <w:bCs/>
                <w:i/>
                <w:iCs/>
                <w:sz w:val="20"/>
              </w:rPr>
            </w:pPr>
            <w:r w:rsidRPr="00C507C2">
              <w:rPr>
                <w:rFonts w:ascii="Garamond" w:hAnsi="Garamond"/>
                <w:i/>
                <w:iCs/>
                <w:sz w:val="20"/>
              </w:rPr>
              <w:t>bëhet</w:t>
            </w:r>
          </w:p>
        </w:tc>
        <w:tc>
          <w:tcPr>
            <w:tcW w:w="529" w:type="pct"/>
            <w:tcBorders>
              <w:top w:val="dotted" w:sz="4" w:space="0" w:color="auto"/>
              <w:bottom w:val="dotted" w:sz="4" w:space="0" w:color="auto"/>
            </w:tcBorders>
            <w:shd w:val="clear" w:color="auto" w:fill="auto"/>
            <w:vAlign w:val="center"/>
          </w:tcPr>
          <w:p w14:paraId="10A95163" w14:textId="77777777" w:rsidR="000918F6" w:rsidRPr="00C507C2" w:rsidRDefault="000918F6" w:rsidP="000A5D84">
            <w:pPr>
              <w:jc w:val="both"/>
              <w:rPr>
                <w:rFonts w:ascii="Garamond" w:hAnsi="Garamond"/>
                <w:b/>
                <w:bCs/>
                <w:sz w:val="20"/>
              </w:rPr>
            </w:pPr>
            <w:r w:rsidRPr="00C507C2">
              <w:rPr>
                <w:rFonts w:ascii="Garamond" w:hAnsi="Garamond"/>
                <w:b/>
                <w:bCs/>
                <w:sz w:val="20"/>
              </w:rPr>
              <w:t>B.1.10.1</w:t>
            </w:r>
          </w:p>
        </w:tc>
        <w:tc>
          <w:tcPr>
            <w:tcW w:w="3991" w:type="pct"/>
            <w:tcBorders>
              <w:top w:val="dotted" w:sz="4" w:space="0" w:color="auto"/>
            </w:tcBorders>
            <w:shd w:val="clear" w:color="auto" w:fill="auto"/>
            <w:vAlign w:val="center"/>
          </w:tcPr>
          <w:p w14:paraId="4AA40A85" w14:textId="6D9C9FD6" w:rsidR="000918F6" w:rsidRPr="00C507C2" w:rsidRDefault="000918F6" w:rsidP="000A5D84">
            <w:pPr>
              <w:pStyle w:val="CERLEVEL4"/>
              <w:spacing w:before="0" w:after="0"/>
              <w:rPr>
                <w:rFonts w:ascii="Garamond" w:hAnsi="Garamond"/>
                <w:sz w:val="20"/>
                <w:szCs w:val="24"/>
                <w:lang w:val="sq-AL"/>
              </w:rPr>
            </w:pPr>
            <w:r w:rsidRPr="00C507C2">
              <w:rPr>
                <w:rFonts w:ascii="Garamond" w:eastAsiaTheme="minorHAnsi" w:hAnsi="Garamond"/>
                <w:kern w:val="2"/>
                <w:sz w:val="20"/>
                <w:szCs w:val="24"/>
                <w:lang w:val="sq-AL"/>
                <w14:ligatures w14:val="standardContextual"/>
              </w:rPr>
              <w:t xml:space="preserve">Pas </w:t>
            </w:r>
            <w:r w:rsidR="00CE3266" w:rsidRPr="00C507C2">
              <w:rPr>
                <w:rFonts w:ascii="Garamond" w:eastAsiaTheme="minorHAnsi" w:hAnsi="Garamond"/>
                <w:kern w:val="2"/>
                <w:sz w:val="20"/>
                <w:szCs w:val="24"/>
                <w:lang w:val="sq-AL"/>
                <w14:ligatures w14:val="standardContextual"/>
              </w:rPr>
              <w:t xml:space="preserve">kohës së mbylljes së portës për </w:t>
            </w:r>
            <w:r w:rsidRPr="00C507C2">
              <w:rPr>
                <w:rFonts w:ascii="Garamond" w:eastAsiaTheme="minorHAnsi" w:hAnsi="Garamond"/>
                <w:kern w:val="2"/>
                <w:sz w:val="20"/>
                <w:szCs w:val="24"/>
                <w:lang w:val="sq-AL"/>
                <w14:ligatures w14:val="standardContextual"/>
              </w:rPr>
              <w:t>Tregun e Ditës në Avancë, ALPEX</w:t>
            </w:r>
            <w:r w:rsidR="005961B5">
              <w:rPr>
                <w:rFonts w:ascii="Garamond" w:eastAsiaTheme="minorHAnsi" w:hAnsi="Garamond"/>
                <w:kern w:val="2"/>
                <w:sz w:val="20"/>
                <w:szCs w:val="24"/>
                <w:lang w:val="sq-AL"/>
                <w14:ligatures w14:val="standardContextual"/>
              </w:rPr>
              <w:t>-i</w:t>
            </w:r>
            <w:r w:rsidRPr="00C507C2">
              <w:rPr>
                <w:rFonts w:ascii="Garamond" w:eastAsiaTheme="minorHAnsi" w:hAnsi="Garamond"/>
                <w:kern w:val="2"/>
                <w:sz w:val="20"/>
                <w:szCs w:val="24"/>
                <w:lang w:val="sq-AL"/>
                <w14:ligatures w14:val="standardContextual"/>
              </w:rPr>
              <w:t xml:space="preserve"> proceson dhe bën anonime </w:t>
            </w:r>
            <w:r w:rsidR="00CE3266" w:rsidRPr="00C507C2">
              <w:rPr>
                <w:rFonts w:ascii="Garamond" w:eastAsiaTheme="minorHAnsi" w:hAnsi="Garamond"/>
                <w:kern w:val="2"/>
                <w:sz w:val="20"/>
                <w:szCs w:val="24"/>
                <w:lang w:val="sq-AL"/>
                <w14:ligatures w14:val="standardContextual"/>
              </w:rPr>
              <w:t xml:space="preserve">urdhërporositë në librin lokal të urdhërporosive përpara </w:t>
            </w:r>
            <w:r w:rsidRPr="00C507C2">
              <w:rPr>
                <w:rFonts w:ascii="Garamond" w:eastAsiaTheme="minorHAnsi" w:hAnsi="Garamond"/>
                <w:kern w:val="2"/>
                <w:sz w:val="20"/>
                <w:szCs w:val="24"/>
                <w:lang w:val="sq-AL"/>
                <w14:ligatures w14:val="standardContextual"/>
              </w:rPr>
              <w:t>se t</w:t>
            </w:r>
            <w:r w:rsidR="00CE3266">
              <w:rPr>
                <w:rFonts w:ascii="Garamond" w:eastAsiaTheme="minorHAnsi" w:hAnsi="Garamond"/>
                <w:kern w:val="2"/>
                <w:sz w:val="20"/>
                <w:szCs w:val="24"/>
                <w:lang w:val="sq-AL"/>
                <w14:ligatures w14:val="standardContextual"/>
              </w:rPr>
              <w:t>’</w:t>
            </w:r>
            <w:r w:rsidRPr="00C507C2">
              <w:rPr>
                <w:rFonts w:ascii="Garamond" w:eastAsiaTheme="minorHAnsi" w:hAnsi="Garamond"/>
                <w:kern w:val="2"/>
                <w:sz w:val="20"/>
                <w:szCs w:val="24"/>
                <w:lang w:val="sq-AL"/>
                <w14:ligatures w14:val="standardContextual"/>
              </w:rPr>
              <w:t xml:space="preserve">i dorëzojë ato te </w:t>
            </w:r>
            <w:r w:rsidR="00D012C5" w:rsidRPr="00C507C2">
              <w:rPr>
                <w:rFonts w:ascii="Garamond" w:eastAsiaTheme="minorHAnsi" w:hAnsi="Garamond"/>
                <w:kern w:val="2"/>
                <w:sz w:val="20"/>
                <w:szCs w:val="24"/>
                <w:lang w:val="sq-AL"/>
                <w14:ligatures w14:val="standardContextual"/>
              </w:rPr>
              <w:t>libri i përbashkët i urdhërporosive të operatorit të bashkimit të tregjeve.</w:t>
            </w:r>
          </w:p>
        </w:tc>
      </w:tr>
      <w:tr w:rsidR="000918F6" w:rsidRPr="00C507C2" w14:paraId="17596ED9" w14:textId="77777777" w:rsidTr="00912D7B">
        <w:trPr>
          <w:cantSplit/>
          <w:trHeight w:val="20"/>
        </w:trPr>
        <w:tc>
          <w:tcPr>
            <w:tcW w:w="480" w:type="pct"/>
            <w:tcBorders>
              <w:top w:val="dotted" w:sz="4" w:space="0" w:color="auto"/>
            </w:tcBorders>
            <w:vAlign w:val="center"/>
          </w:tcPr>
          <w:p w14:paraId="0288534C" w14:textId="77777777" w:rsidR="000918F6" w:rsidRPr="00C507C2" w:rsidRDefault="000918F6" w:rsidP="000A5D84">
            <w:pPr>
              <w:jc w:val="both"/>
              <w:rPr>
                <w:rFonts w:ascii="Garamond" w:hAnsi="Garamond"/>
                <w:b/>
                <w:bCs/>
                <w:i/>
                <w:iCs/>
                <w:sz w:val="20"/>
              </w:rPr>
            </w:pPr>
          </w:p>
        </w:tc>
        <w:tc>
          <w:tcPr>
            <w:tcW w:w="4520" w:type="pct"/>
            <w:gridSpan w:val="2"/>
            <w:tcBorders>
              <w:top w:val="dotted" w:sz="4" w:space="0" w:color="auto"/>
            </w:tcBorders>
            <w:shd w:val="clear" w:color="auto" w:fill="auto"/>
            <w:vAlign w:val="center"/>
          </w:tcPr>
          <w:p w14:paraId="42F04A26" w14:textId="77777777" w:rsidR="000918F6" w:rsidRPr="00C507C2" w:rsidRDefault="000918F6" w:rsidP="000A5D84">
            <w:pPr>
              <w:jc w:val="both"/>
              <w:rPr>
                <w:rFonts w:ascii="Garamond" w:hAnsi="Garamond"/>
                <w:b/>
                <w:bCs/>
                <w:i/>
                <w:iCs/>
                <w:sz w:val="20"/>
              </w:rPr>
            </w:pPr>
            <w:r w:rsidRPr="00C507C2">
              <w:rPr>
                <w:rFonts w:ascii="Garamond" w:hAnsi="Garamond"/>
                <w:b/>
                <w:bCs/>
                <w:i/>
                <w:iCs/>
                <w:sz w:val="20"/>
              </w:rPr>
              <w:t xml:space="preserve">Shtohet </w:t>
            </w:r>
          </w:p>
        </w:tc>
      </w:tr>
      <w:tr w:rsidR="000918F6" w:rsidRPr="00C507C2" w14:paraId="0925D990" w14:textId="77777777" w:rsidTr="00912D7B">
        <w:trPr>
          <w:cantSplit/>
          <w:trHeight w:val="620"/>
        </w:trPr>
        <w:tc>
          <w:tcPr>
            <w:tcW w:w="480" w:type="pct"/>
            <w:tcBorders>
              <w:bottom w:val="dotted" w:sz="4" w:space="0" w:color="auto"/>
            </w:tcBorders>
            <w:vAlign w:val="center"/>
          </w:tcPr>
          <w:p w14:paraId="5CFE398C" w14:textId="77777777" w:rsidR="000918F6" w:rsidRPr="00C507C2" w:rsidRDefault="000918F6" w:rsidP="000A5D84">
            <w:pPr>
              <w:jc w:val="both"/>
              <w:rPr>
                <w:rFonts w:ascii="Garamond" w:hAnsi="Garamond"/>
                <w:b/>
                <w:bCs/>
                <w:i/>
                <w:iCs/>
                <w:sz w:val="20"/>
              </w:rPr>
            </w:pPr>
            <w:r w:rsidRPr="00C507C2">
              <w:rPr>
                <w:rFonts w:ascii="Garamond" w:hAnsi="Garamond"/>
                <w:i/>
                <w:iCs/>
                <w:sz w:val="20"/>
              </w:rPr>
              <w:t>është</w:t>
            </w:r>
          </w:p>
        </w:tc>
        <w:tc>
          <w:tcPr>
            <w:tcW w:w="529" w:type="pct"/>
            <w:tcBorders>
              <w:bottom w:val="dotted" w:sz="4" w:space="0" w:color="auto"/>
            </w:tcBorders>
            <w:shd w:val="clear" w:color="auto" w:fill="auto"/>
            <w:vAlign w:val="center"/>
          </w:tcPr>
          <w:p w14:paraId="1FF28AF9" w14:textId="77777777" w:rsidR="000918F6" w:rsidRPr="00C507C2" w:rsidRDefault="000918F6" w:rsidP="000A5D84">
            <w:pPr>
              <w:jc w:val="both"/>
              <w:rPr>
                <w:rFonts w:ascii="Garamond" w:hAnsi="Garamond"/>
                <w:b/>
                <w:bCs/>
                <w:sz w:val="20"/>
              </w:rPr>
            </w:pPr>
            <w:r w:rsidRPr="00C507C2">
              <w:rPr>
                <w:rFonts w:ascii="Garamond" w:hAnsi="Garamond"/>
                <w:b/>
                <w:bCs/>
                <w:sz w:val="20"/>
              </w:rPr>
              <w:t xml:space="preserve">B.1.10.2 </w:t>
            </w:r>
          </w:p>
        </w:tc>
        <w:tc>
          <w:tcPr>
            <w:tcW w:w="3991" w:type="pct"/>
            <w:tcBorders>
              <w:bottom w:val="dotted" w:sz="4" w:space="0" w:color="auto"/>
            </w:tcBorders>
            <w:shd w:val="clear" w:color="auto" w:fill="auto"/>
            <w:vAlign w:val="center"/>
          </w:tcPr>
          <w:p w14:paraId="36CA4780" w14:textId="7C2968B1" w:rsidR="000918F6" w:rsidRPr="00C507C2" w:rsidRDefault="000918F6" w:rsidP="000A5D84">
            <w:pPr>
              <w:pStyle w:val="CERLEVEL4"/>
              <w:spacing w:before="0" w:after="0"/>
              <w:rPr>
                <w:rFonts w:ascii="Garamond" w:hAnsi="Garamond"/>
                <w:sz w:val="20"/>
                <w:szCs w:val="24"/>
                <w:lang w:val="sq-AL"/>
              </w:rPr>
            </w:pPr>
            <w:r w:rsidRPr="00C507C2">
              <w:rPr>
                <w:rFonts w:ascii="Garamond" w:eastAsiaTheme="minorHAnsi" w:hAnsi="Garamond"/>
                <w:kern w:val="2"/>
                <w:sz w:val="20"/>
                <w:szCs w:val="24"/>
                <w:lang w:val="sq-AL"/>
                <w14:ligatures w14:val="standardContextual"/>
              </w:rPr>
              <w:t xml:space="preserve">Objektivi i mekanizmit të Bashkimit të Tregjeve të Ditës në Avancë është maksimizimi i mirëqenies sociale i </w:t>
            </w:r>
            <w:r w:rsidR="00CE3266" w:rsidRPr="00C507C2">
              <w:rPr>
                <w:rFonts w:ascii="Garamond" w:eastAsiaTheme="minorHAnsi" w:hAnsi="Garamond"/>
                <w:kern w:val="2"/>
                <w:sz w:val="20"/>
                <w:szCs w:val="24"/>
                <w:lang w:val="sq-AL"/>
                <w14:ligatures w14:val="standardContextual"/>
              </w:rPr>
              <w:t xml:space="preserve">zonave të ofertimit të </w:t>
            </w:r>
            <w:r w:rsidRPr="00C507C2">
              <w:rPr>
                <w:rFonts w:ascii="Garamond" w:eastAsiaTheme="minorHAnsi" w:hAnsi="Garamond"/>
                <w:kern w:val="2"/>
                <w:sz w:val="20"/>
                <w:szCs w:val="24"/>
                <w:lang w:val="sq-AL"/>
                <w14:ligatures w14:val="standardContextual"/>
              </w:rPr>
              <w:t xml:space="preserve">bashkuara, përkatësisht maksimizimi i shumës totale së tepricave të </w:t>
            </w:r>
            <w:r w:rsidR="00CE3266" w:rsidRPr="00C507C2">
              <w:rPr>
                <w:rFonts w:ascii="Garamond" w:eastAsiaTheme="minorHAnsi" w:hAnsi="Garamond"/>
                <w:kern w:val="2"/>
                <w:sz w:val="20"/>
                <w:szCs w:val="24"/>
                <w:lang w:val="sq-AL"/>
                <w14:ligatures w14:val="standardContextual"/>
              </w:rPr>
              <w:t>urdhërporosive shitjeje dhe blerjeje të përfshira në librin e urdhërporosive të grupuara plus të ardhu</w:t>
            </w:r>
            <w:r w:rsidRPr="00C507C2">
              <w:rPr>
                <w:rFonts w:ascii="Garamond" w:eastAsiaTheme="minorHAnsi" w:hAnsi="Garamond"/>
                <w:kern w:val="2"/>
                <w:sz w:val="20"/>
                <w:szCs w:val="24"/>
                <w:lang w:val="sq-AL"/>
                <w14:ligatures w14:val="standardContextual"/>
              </w:rPr>
              <w:t>rat nga kongjestioni.</w:t>
            </w:r>
            <w:r w:rsidR="002B1A03">
              <w:rPr>
                <w:rFonts w:ascii="Garamond" w:eastAsiaTheme="minorHAnsi" w:hAnsi="Garamond"/>
                <w:kern w:val="2"/>
                <w:sz w:val="20"/>
                <w:szCs w:val="24"/>
                <w:lang w:val="sq-AL"/>
                <w14:ligatures w14:val="standardContextual"/>
              </w:rPr>
              <w:t xml:space="preserve">  </w:t>
            </w:r>
          </w:p>
        </w:tc>
      </w:tr>
    </w:tbl>
    <w:p w14:paraId="2D2F9F47" w14:textId="16FE3AA4" w:rsidR="000918F6" w:rsidRPr="00C507C2" w:rsidRDefault="000918F6" w:rsidP="000A5D84">
      <w:pPr>
        <w:tabs>
          <w:tab w:val="left" w:pos="1735"/>
        </w:tabs>
        <w:ind w:firstLine="284"/>
        <w:jc w:val="both"/>
        <w:rPr>
          <w:rFonts w:ascii="Garamond" w:hAnsi="Garamond"/>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70"/>
        <w:gridCol w:w="959"/>
        <w:gridCol w:w="7232"/>
      </w:tblGrid>
      <w:tr w:rsidR="000918F6" w:rsidRPr="00C507C2" w14:paraId="20F3F2E3" w14:textId="77777777" w:rsidTr="000A5D84">
        <w:trPr>
          <w:cantSplit/>
          <w:trHeight w:val="620"/>
        </w:trPr>
        <w:tc>
          <w:tcPr>
            <w:tcW w:w="480" w:type="pct"/>
            <w:tcBorders>
              <w:top w:val="dotted" w:sz="4" w:space="0" w:color="auto"/>
              <w:bottom w:val="dotted" w:sz="4" w:space="0" w:color="auto"/>
            </w:tcBorders>
            <w:vAlign w:val="center"/>
          </w:tcPr>
          <w:p w14:paraId="5EEEA62B"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0469BB7B" w14:textId="77777777" w:rsidR="000918F6" w:rsidRPr="00C507C2" w:rsidRDefault="000918F6" w:rsidP="000A5D84">
            <w:pPr>
              <w:jc w:val="both"/>
              <w:rPr>
                <w:rFonts w:ascii="Garamond" w:hAnsi="Garamond"/>
                <w:sz w:val="20"/>
                <w:szCs w:val="20"/>
              </w:rPr>
            </w:pPr>
            <w:r w:rsidRPr="00C507C2">
              <w:rPr>
                <w:rFonts w:ascii="Garamond" w:hAnsi="Garamond"/>
                <w:b/>
                <w:bCs/>
                <w:sz w:val="20"/>
                <w:szCs w:val="20"/>
              </w:rPr>
              <w:t>B.1.10.3</w:t>
            </w:r>
          </w:p>
        </w:tc>
        <w:tc>
          <w:tcPr>
            <w:tcW w:w="3991" w:type="pct"/>
            <w:tcBorders>
              <w:top w:val="dotted" w:sz="4" w:space="0" w:color="auto"/>
              <w:bottom w:val="dotted" w:sz="4" w:space="0" w:color="auto"/>
            </w:tcBorders>
            <w:shd w:val="clear" w:color="auto" w:fill="auto"/>
            <w:vAlign w:val="center"/>
          </w:tcPr>
          <w:p w14:paraId="674A1AD3" w14:textId="46572D81"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Objektivi i mekanizmit të Bashkimit të Tregjeve të Ditës në Avancë është maksimizimi i përfitimeve social-ekonomike (</w:t>
            </w:r>
            <w:r w:rsidRPr="000512AB">
              <w:rPr>
                <w:rFonts w:ascii="Garamond" w:eastAsiaTheme="minorHAnsi" w:hAnsi="Garamond"/>
                <w:i/>
                <w:kern w:val="2"/>
                <w:sz w:val="20"/>
                <w:szCs w:val="20"/>
                <w:lang w:val="sq-AL"/>
                <w14:ligatures w14:val="standardContextual"/>
              </w:rPr>
              <w:t>Social Welfare</w:t>
            </w:r>
            <w:r w:rsidRPr="00C507C2">
              <w:rPr>
                <w:rFonts w:ascii="Garamond" w:eastAsiaTheme="minorHAnsi" w:hAnsi="Garamond"/>
                <w:kern w:val="2"/>
                <w:sz w:val="20"/>
                <w:szCs w:val="20"/>
                <w:lang w:val="sq-AL"/>
                <w14:ligatures w14:val="standardContextual"/>
              </w:rPr>
              <w:t xml:space="preserve">) i </w:t>
            </w:r>
            <w:r w:rsidR="00D012C5" w:rsidRPr="00C507C2">
              <w:rPr>
                <w:rFonts w:ascii="Garamond" w:eastAsiaTheme="minorHAnsi" w:hAnsi="Garamond"/>
                <w:kern w:val="2"/>
                <w:sz w:val="20"/>
                <w:szCs w:val="20"/>
                <w:lang w:val="sq-AL"/>
                <w14:ligatures w14:val="standardContextual"/>
              </w:rPr>
              <w:t xml:space="preserve">zonave të ofertimit </w:t>
            </w:r>
            <w:r w:rsidRPr="00C507C2">
              <w:rPr>
                <w:rFonts w:ascii="Garamond" w:eastAsiaTheme="minorHAnsi" w:hAnsi="Garamond"/>
                <w:kern w:val="2"/>
                <w:sz w:val="20"/>
                <w:szCs w:val="20"/>
                <w:lang w:val="sq-AL"/>
                <w14:ligatures w14:val="standardContextual"/>
              </w:rPr>
              <w:t xml:space="preserve">të bashkuara, përkatësisht maksimizimi i shumës totale së tepricave të </w:t>
            </w:r>
            <w:r w:rsidR="000512AB" w:rsidRPr="00C507C2">
              <w:rPr>
                <w:rFonts w:ascii="Garamond" w:eastAsiaTheme="minorHAnsi" w:hAnsi="Garamond"/>
                <w:kern w:val="2"/>
                <w:sz w:val="20"/>
                <w:szCs w:val="20"/>
                <w:lang w:val="sq-AL"/>
                <w14:ligatures w14:val="standardContextual"/>
              </w:rPr>
              <w:t xml:space="preserve">urdhërporosive shitjeje dhe blerjeje të përfshira në librin e urdhërporosive të grupuara </w:t>
            </w:r>
            <w:r w:rsidRPr="00C507C2">
              <w:rPr>
                <w:rFonts w:ascii="Garamond" w:eastAsiaTheme="minorHAnsi" w:hAnsi="Garamond"/>
                <w:kern w:val="2"/>
                <w:sz w:val="20"/>
                <w:szCs w:val="20"/>
                <w:lang w:val="sq-AL"/>
                <w14:ligatures w14:val="standardContextual"/>
              </w:rPr>
              <w:t>plus të ardhurat nga kongjestioni.</w:t>
            </w:r>
            <w:r w:rsidR="002B1A03">
              <w:rPr>
                <w:rFonts w:ascii="Garamond" w:eastAsiaTheme="minorHAnsi" w:hAnsi="Garamond"/>
                <w:kern w:val="2"/>
                <w:sz w:val="20"/>
                <w:szCs w:val="20"/>
                <w:lang w:val="sq-AL"/>
                <w14:ligatures w14:val="standardContextual"/>
              </w:rPr>
              <w:t xml:space="preserve">  </w:t>
            </w:r>
          </w:p>
        </w:tc>
      </w:tr>
      <w:tr w:rsidR="000918F6" w:rsidRPr="00C507C2" w14:paraId="6FEDAAE4" w14:textId="77777777" w:rsidTr="000A5D84">
        <w:trPr>
          <w:cantSplit/>
          <w:trHeight w:val="20"/>
        </w:trPr>
        <w:tc>
          <w:tcPr>
            <w:tcW w:w="480" w:type="pct"/>
            <w:tcBorders>
              <w:bottom w:val="dotted" w:sz="4" w:space="0" w:color="auto"/>
            </w:tcBorders>
            <w:vAlign w:val="center"/>
          </w:tcPr>
          <w:p w14:paraId="49B9A6F6"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7247038E"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B.1.10.3</w:t>
            </w:r>
          </w:p>
        </w:tc>
        <w:tc>
          <w:tcPr>
            <w:tcW w:w="3991" w:type="pct"/>
            <w:tcBorders>
              <w:bottom w:val="dotted" w:sz="4" w:space="0" w:color="auto"/>
            </w:tcBorders>
            <w:shd w:val="clear" w:color="auto" w:fill="auto"/>
            <w:vAlign w:val="center"/>
          </w:tcPr>
          <w:p w14:paraId="296056C6" w14:textId="6F92513C"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Teprica e </w:t>
            </w:r>
            <w:r w:rsidR="00173E9F" w:rsidRPr="00C507C2">
              <w:rPr>
                <w:rFonts w:ascii="Garamond" w:eastAsiaTheme="minorHAnsi" w:hAnsi="Garamond"/>
                <w:kern w:val="2"/>
                <w:sz w:val="20"/>
                <w:szCs w:val="20"/>
                <w:lang w:val="sq-AL"/>
                <w14:ligatures w14:val="standardContextual"/>
              </w:rPr>
              <w:t xml:space="preserve">urdhërporosive shitjeje të pranuara </w:t>
            </w:r>
            <w:r w:rsidRPr="00C507C2">
              <w:rPr>
                <w:rFonts w:ascii="Garamond" w:eastAsiaTheme="minorHAnsi" w:hAnsi="Garamond"/>
                <w:kern w:val="2"/>
                <w:sz w:val="20"/>
                <w:szCs w:val="20"/>
                <w:lang w:val="sq-AL"/>
                <w14:ligatures w14:val="standardContextual"/>
              </w:rPr>
              <w:t xml:space="preserve">është e barabartë me prodhimin (shumëzimin) e diferencës së </w:t>
            </w:r>
            <w:r w:rsidR="00173E9F" w:rsidRPr="00C507C2">
              <w:rPr>
                <w:rFonts w:ascii="Garamond" w:eastAsiaTheme="minorHAnsi" w:hAnsi="Garamond"/>
                <w:kern w:val="2"/>
                <w:sz w:val="20"/>
                <w:szCs w:val="20"/>
                <w:lang w:val="sq-AL"/>
                <w14:ligatures w14:val="standardContextual"/>
              </w:rPr>
              <w:t xml:space="preserve">çmimit klerues margjinal minus çmimin e urdhërporosisë së </w:t>
            </w:r>
            <w:r w:rsidRPr="00C507C2">
              <w:rPr>
                <w:rFonts w:ascii="Garamond" w:eastAsiaTheme="minorHAnsi" w:hAnsi="Garamond"/>
                <w:kern w:val="2"/>
                <w:sz w:val="20"/>
                <w:szCs w:val="20"/>
                <w:lang w:val="sq-AL"/>
                <w14:ligatures w14:val="standardContextual"/>
              </w:rPr>
              <w:t xml:space="preserve">tyre me sasinë e energjisë elektrike të pranuar. Teprica e </w:t>
            </w:r>
            <w:r w:rsidR="00173E9F" w:rsidRPr="00C507C2">
              <w:rPr>
                <w:rFonts w:ascii="Garamond" w:eastAsiaTheme="minorHAnsi" w:hAnsi="Garamond"/>
                <w:kern w:val="2"/>
                <w:sz w:val="20"/>
                <w:szCs w:val="20"/>
                <w:lang w:val="sq-AL"/>
                <w14:ligatures w14:val="standardContextual"/>
              </w:rPr>
              <w:t xml:space="preserve">urdhërporosive blerjeje të </w:t>
            </w:r>
            <w:r w:rsidRPr="00C507C2">
              <w:rPr>
                <w:rFonts w:ascii="Garamond" w:eastAsiaTheme="minorHAnsi" w:hAnsi="Garamond"/>
                <w:kern w:val="2"/>
                <w:sz w:val="20"/>
                <w:szCs w:val="20"/>
                <w:lang w:val="sq-AL"/>
                <w14:ligatures w14:val="standardContextual"/>
              </w:rPr>
              <w:t xml:space="preserve">pranuara është e barabartë me prodhimin (shumëzimin) e diferencës së </w:t>
            </w:r>
            <w:r w:rsidR="00173E9F" w:rsidRPr="00C507C2">
              <w:rPr>
                <w:rFonts w:ascii="Garamond" w:eastAsiaTheme="minorHAnsi" w:hAnsi="Garamond"/>
                <w:kern w:val="2"/>
                <w:sz w:val="20"/>
                <w:szCs w:val="20"/>
                <w:lang w:val="sq-AL"/>
                <w14:ligatures w14:val="standardContextual"/>
              </w:rPr>
              <w:t>çmimit të urdhërporosisë minus çmimin klerues margjinal me sasinë e e</w:t>
            </w:r>
            <w:r w:rsidRPr="00C507C2">
              <w:rPr>
                <w:rFonts w:ascii="Garamond" w:eastAsiaTheme="minorHAnsi" w:hAnsi="Garamond"/>
                <w:kern w:val="2"/>
                <w:sz w:val="20"/>
                <w:szCs w:val="20"/>
                <w:lang w:val="sq-AL"/>
                <w14:ligatures w14:val="standardContextual"/>
              </w:rPr>
              <w:t xml:space="preserve">nergjisë elektrike të pranuar. </w:t>
            </w:r>
          </w:p>
        </w:tc>
      </w:tr>
      <w:tr w:rsidR="000918F6" w:rsidRPr="00C507C2" w14:paraId="424AEACE" w14:textId="77777777" w:rsidTr="000A5D84">
        <w:trPr>
          <w:cantSplit/>
          <w:trHeight w:val="20"/>
        </w:trPr>
        <w:tc>
          <w:tcPr>
            <w:tcW w:w="480" w:type="pct"/>
            <w:tcBorders>
              <w:top w:val="dotted" w:sz="4" w:space="0" w:color="auto"/>
              <w:bottom w:val="dotted" w:sz="4" w:space="0" w:color="auto"/>
            </w:tcBorders>
            <w:vAlign w:val="center"/>
          </w:tcPr>
          <w:p w14:paraId="0BC1D92E"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26B56000"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B.1.10.4</w:t>
            </w:r>
          </w:p>
        </w:tc>
        <w:tc>
          <w:tcPr>
            <w:tcW w:w="3991" w:type="pct"/>
            <w:tcBorders>
              <w:top w:val="dotted" w:sz="4" w:space="0" w:color="auto"/>
              <w:bottom w:val="dotted" w:sz="4" w:space="0" w:color="auto"/>
            </w:tcBorders>
            <w:shd w:val="clear" w:color="auto" w:fill="auto"/>
            <w:vAlign w:val="center"/>
          </w:tcPr>
          <w:p w14:paraId="1730B2E0" w14:textId="69A5B8DA"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Teprica e </w:t>
            </w:r>
            <w:r w:rsidR="001F7BE0" w:rsidRPr="00C507C2">
              <w:rPr>
                <w:rFonts w:ascii="Garamond" w:eastAsiaTheme="minorHAnsi" w:hAnsi="Garamond"/>
                <w:kern w:val="2"/>
                <w:sz w:val="20"/>
                <w:szCs w:val="20"/>
                <w:lang w:val="sq-AL"/>
                <w14:ligatures w14:val="standardContextual"/>
              </w:rPr>
              <w:t>urdhërporosive shitjeje të pranuara është e barabartë me diferencën e çmimit klerues me çmimin e urdhërporosisë, shumëzuar me sasinë e energjisë elektrike të pranuar. teprica e urdhërporosive blerjeje të pr</w:t>
            </w:r>
            <w:r w:rsidRPr="00C507C2">
              <w:rPr>
                <w:rFonts w:ascii="Garamond" w:eastAsiaTheme="minorHAnsi" w:hAnsi="Garamond"/>
                <w:kern w:val="2"/>
                <w:sz w:val="20"/>
                <w:szCs w:val="20"/>
                <w:lang w:val="sq-AL"/>
                <w14:ligatures w14:val="standardContextual"/>
              </w:rPr>
              <w:t xml:space="preserve">anuara është e barabartë me diferencën e </w:t>
            </w:r>
            <w:r w:rsidR="001F7BE0" w:rsidRPr="00C507C2">
              <w:rPr>
                <w:rFonts w:ascii="Garamond" w:eastAsiaTheme="minorHAnsi" w:hAnsi="Garamond"/>
                <w:kern w:val="2"/>
                <w:sz w:val="20"/>
                <w:szCs w:val="20"/>
                <w:lang w:val="sq-AL"/>
                <w14:ligatures w14:val="standardContextual"/>
              </w:rPr>
              <w:t>çmimit të urdhërporosisë me çmimin klerues, shumëzuar</w:t>
            </w:r>
            <w:r w:rsidR="001F7BE0" w:rsidRPr="00C507C2" w:rsidDel="007F4A4E">
              <w:rPr>
                <w:rFonts w:ascii="Garamond" w:eastAsiaTheme="minorHAnsi" w:hAnsi="Garamond"/>
                <w:kern w:val="2"/>
                <w:sz w:val="20"/>
                <w:szCs w:val="20"/>
                <w:lang w:val="sq-AL"/>
                <w14:ligatures w14:val="standardContextual"/>
              </w:rPr>
              <w:t xml:space="preserve"> </w:t>
            </w:r>
            <w:r w:rsidR="001F7BE0" w:rsidRPr="00C507C2">
              <w:rPr>
                <w:rFonts w:ascii="Garamond" w:eastAsiaTheme="minorHAnsi" w:hAnsi="Garamond"/>
                <w:kern w:val="2"/>
                <w:sz w:val="20"/>
                <w:szCs w:val="20"/>
                <w:lang w:val="sq-AL"/>
                <w14:ligatures w14:val="standardContextual"/>
              </w:rPr>
              <w:t>me sasinë e energjisë elektrik</w:t>
            </w:r>
            <w:r w:rsidRPr="00C507C2">
              <w:rPr>
                <w:rFonts w:ascii="Garamond" w:eastAsiaTheme="minorHAnsi" w:hAnsi="Garamond"/>
                <w:kern w:val="2"/>
                <w:sz w:val="20"/>
                <w:szCs w:val="20"/>
                <w:lang w:val="sq-AL"/>
                <w14:ligatures w14:val="standardContextual"/>
              </w:rPr>
              <w:t xml:space="preserve">e të pranuar. </w:t>
            </w:r>
          </w:p>
        </w:tc>
      </w:tr>
      <w:tr w:rsidR="000918F6" w:rsidRPr="00C507C2" w14:paraId="37ED96C0" w14:textId="77777777" w:rsidTr="000A5D84">
        <w:trPr>
          <w:cantSplit/>
          <w:trHeight w:val="20"/>
        </w:trPr>
        <w:tc>
          <w:tcPr>
            <w:tcW w:w="480" w:type="pct"/>
            <w:tcBorders>
              <w:bottom w:val="dotted" w:sz="4" w:space="0" w:color="auto"/>
            </w:tcBorders>
            <w:vAlign w:val="center"/>
          </w:tcPr>
          <w:p w14:paraId="4F1EB9DA"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68CCB1F1"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0FD34AE9" w14:textId="77777777" w:rsidR="000918F6" w:rsidRPr="00C507C2" w:rsidRDefault="000918F6" w:rsidP="000A5D84">
            <w:pPr>
              <w:jc w:val="both"/>
              <w:rPr>
                <w:rFonts w:ascii="Garamond" w:hAnsi="Garamond"/>
                <w:sz w:val="20"/>
                <w:szCs w:val="20"/>
              </w:rPr>
            </w:pPr>
          </w:p>
        </w:tc>
      </w:tr>
      <w:tr w:rsidR="000918F6" w:rsidRPr="00C507C2" w14:paraId="24E47272" w14:textId="77777777" w:rsidTr="000A5D84">
        <w:trPr>
          <w:cantSplit/>
          <w:trHeight w:val="20"/>
        </w:trPr>
        <w:tc>
          <w:tcPr>
            <w:tcW w:w="480" w:type="pct"/>
            <w:tcBorders>
              <w:top w:val="dotted" w:sz="4" w:space="0" w:color="auto"/>
              <w:bottom w:val="dotted" w:sz="4" w:space="0" w:color="auto"/>
            </w:tcBorders>
            <w:vAlign w:val="center"/>
          </w:tcPr>
          <w:p w14:paraId="30BD0FE1"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6016F331" w14:textId="77777777" w:rsidR="000918F6" w:rsidRPr="00C507C2" w:rsidRDefault="000918F6" w:rsidP="000A5D84">
            <w:pPr>
              <w:jc w:val="both"/>
              <w:rPr>
                <w:rFonts w:ascii="Garamond" w:hAnsi="Garamond"/>
                <w:sz w:val="20"/>
                <w:szCs w:val="20"/>
              </w:rPr>
            </w:pPr>
            <w:r w:rsidRPr="00C507C2">
              <w:rPr>
                <w:rFonts w:ascii="Garamond" w:hAnsi="Garamond"/>
                <w:b/>
                <w:bCs/>
                <w:sz w:val="20"/>
                <w:szCs w:val="20"/>
              </w:rPr>
              <w:t>B.2.1.2</w:t>
            </w:r>
          </w:p>
        </w:tc>
        <w:tc>
          <w:tcPr>
            <w:tcW w:w="3991" w:type="pct"/>
            <w:tcBorders>
              <w:top w:val="dotted" w:sz="4" w:space="0" w:color="auto"/>
              <w:bottom w:val="dotted" w:sz="4" w:space="0" w:color="auto"/>
            </w:tcBorders>
            <w:shd w:val="clear" w:color="auto" w:fill="auto"/>
            <w:vAlign w:val="center"/>
          </w:tcPr>
          <w:p w14:paraId="6B7C9170" w14:textId="13D0DA88"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Rregullat e pranimit të </w:t>
            </w:r>
            <w:r w:rsidR="001F7BE0" w:rsidRPr="00C507C2">
              <w:rPr>
                <w:rFonts w:ascii="Garamond" w:eastAsiaTheme="minorHAnsi" w:hAnsi="Garamond"/>
                <w:kern w:val="2"/>
                <w:sz w:val="20"/>
                <w:szCs w:val="20"/>
                <w:lang w:val="sq-AL"/>
                <w14:ligatures w14:val="standardContextual"/>
              </w:rPr>
              <w:t>urdhë</w:t>
            </w:r>
            <w:r w:rsidRPr="00C507C2">
              <w:rPr>
                <w:rFonts w:ascii="Garamond" w:eastAsiaTheme="minorHAnsi" w:hAnsi="Garamond"/>
                <w:kern w:val="2"/>
                <w:sz w:val="20"/>
                <w:szCs w:val="20"/>
                <w:lang w:val="sq-AL"/>
                <w14:ligatures w14:val="standardContextual"/>
              </w:rPr>
              <w:t xml:space="preserve">rporosive referuar paragrafëve B.2.1.3 deri B.2.1.12, nga </w:t>
            </w:r>
            <w:r w:rsidR="001F7BE0" w:rsidRPr="00C507C2">
              <w:rPr>
                <w:rFonts w:ascii="Garamond" w:eastAsiaTheme="minorHAnsi" w:hAnsi="Garamond"/>
                <w:kern w:val="2"/>
                <w:sz w:val="20"/>
                <w:szCs w:val="20"/>
                <w:lang w:val="sq-AL"/>
                <w14:ligatures w14:val="standardContextual"/>
              </w:rPr>
              <w:t xml:space="preserve">algoritmi për bashkimin e çmimit në tregun e ditës në avancë përfshijnë </w:t>
            </w:r>
            <w:r w:rsidRPr="00C507C2">
              <w:rPr>
                <w:rFonts w:ascii="Garamond" w:eastAsiaTheme="minorHAnsi" w:hAnsi="Garamond"/>
                <w:kern w:val="2"/>
                <w:sz w:val="20"/>
                <w:szCs w:val="20"/>
                <w:lang w:val="sq-AL"/>
                <w14:ligatures w14:val="standardContextual"/>
              </w:rPr>
              <w:t xml:space="preserve">situatat si gjatë operimit të </w:t>
            </w:r>
            <w:r w:rsidR="001F7BE0" w:rsidRPr="00C507C2">
              <w:rPr>
                <w:rFonts w:ascii="Garamond" w:eastAsiaTheme="minorHAnsi" w:hAnsi="Garamond"/>
                <w:kern w:val="2"/>
                <w:sz w:val="20"/>
                <w:szCs w:val="20"/>
                <w:lang w:val="sq-AL"/>
                <w14:ligatures w14:val="standardContextual"/>
              </w:rPr>
              <w:t>tregjeve të bashkuara dhe jo</w:t>
            </w:r>
            <w:r w:rsidR="001F7BE0">
              <w:rPr>
                <w:rFonts w:ascii="Garamond" w:eastAsiaTheme="minorHAnsi" w:hAnsi="Garamond"/>
                <w:kern w:val="2"/>
                <w:sz w:val="20"/>
                <w:szCs w:val="20"/>
                <w:lang w:val="sq-AL"/>
                <w14:ligatures w14:val="standardContextual"/>
              </w:rPr>
              <w:t xml:space="preserve"> të </w:t>
            </w:r>
            <w:r w:rsidR="001F7BE0" w:rsidRPr="00C507C2">
              <w:rPr>
                <w:rFonts w:ascii="Garamond" w:eastAsiaTheme="minorHAnsi" w:hAnsi="Garamond"/>
                <w:kern w:val="2"/>
                <w:sz w:val="20"/>
                <w:szCs w:val="20"/>
                <w:lang w:val="sq-AL"/>
                <w14:ligatures w14:val="standardContextual"/>
              </w:rPr>
              <w:t>bashkuara, dhe operimit në ndarjen e plotë të tregjeve.</w:t>
            </w:r>
          </w:p>
        </w:tc>
      </w:tr>
      <w:tr w:rsidR="000918F6" w:rsidRPr="00C507C2" w14:paraId="3C39A99E" w14:textId="77777777" w:rsidTr="000A5D84">
        <w:trPr>
          <w:cantSplit/>
          <w:trHeight w:val="20"/>
        </w:trPr>
        <w:tc>
          <w:tcPr>
            <w:tcW w:w="480" w:type="pct"/>
            <w:tcBorders>
              <w:top w:val="dotted" w:sz="4" w:space="0" w:color="auto"/>
            </w:tcBorders>
            <w:vAlign w:val="center"/>
          </w:tcPr>
          <w:p w14:paraId="6B074386" w14:textId="77777777" w:rsidR="000918F6" w:rsidRPr="00C507C2" w:rsidRDefault="000918F6" w:rsidP="000A5D84">
            <w:pPr>
              <w:jc w:val="both"/>
              <w:rPr>
                <w:rFonts w:ascii="Garamond" w:hAnsi="Garamond"/>
                <w:i/>
                <w:iCs/>
                <w:sz w:val="20"/>
                <w:szCs w:val="20"/>
              </w:rPr>
            </w:pPr>
          </w:p>
        </w:tc>
        <w:tc>
          <w:tcPr>
            <w:tcW w:w="4520" w:type="pct"/>
            <w:gridSpan w:val="2"/>
            <w:tcBorders>
              <w:top w:val="dotted" w:sz="4" w:space="0" w:color="auto"/>
            </w:tcBorders>
            <w:shd w:val="clear" w:color="auto" w:fill="auto"/>
            <w:vAlign w:val="center"/>
          </w:tcPr>
          <w:p w14:paraId="10B649CB" w14:textId="77777777" w:rsidR="000918F6" w:rsidRPr="00C507C2" w:rsidRDefault="000918F6" w:rsidP="000A5D84">
            <w:pPr>
              <w:jc w:val="both"/>
              <w:rPr>
                <w:rFonts w:ascii="Garamond" w:hAnsi="Garamond"/>
                <w:b/>
                <w:bCs/>
                <w:i/>
                <w:iCs/>
                <w:sz w:val="20"/>
                <w:szCs w:val="20"/>
              </w:rPr>
            </w:pPr>
            <w:r w:rsidRPr="00C507C2">
              <w:rPr>
                <w:rFonts w:ascii="Garamond" w:hAnsi="Garamond"/>
                <w:b/>
                <w:bCs/>
                <w:i/>
                <w:iCs/>
                <w:sz w:val="20"/>
                <w:szCs w:val="20"/>
              </w:rPr>
              <w:t>Shtohet</w:t>
            </w:r>
          </w:p>
        </w:tc>
      </w:tr>
      <w:tr w:rsidR="000918F6" w:rsidRPr="00C507C2" w14:paraId="5552E2CD" w14:textId="77777777" w:rsidTr="000A5D84">
        <w:trPr>
          <w:cantSplit/>
          <w:trHeight w:val="20"/>
        </w:trPr>
        <w:tc>
          <w:tcPr>
            <w:tcW w:w="480" w:type="pct"/>
            <w:tcBorders>
              <w:bottom w:val="dotted" w:sz="4" w:space="0" w:color="auto"/>
            </w:tcBorders>
            <w:vAlign w:val="center"/>
          </w:tcPr>
          <w:p w14:paraId="0B2CE712"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54A95AC1"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B.2.1.2</w:t>
            </w:r>
          </w:p>
        </w:tc>
        <w:tc>
          <w:tcPr>
            <w:tcW w:w="3991" w:type="pct"/>
            <w:tcBorders>
              <w:bottom w:val="dotted" w:sz="4" w:space="0" w:color="auto"/>
            </w:tcBorders>
            <w:shd w:val="clear" w:color="auto" w:fill="auto"/>
            <w:vAlign w:val="center"/>
          </w:tcPr>
          <w:p w14:paraId="000B8751" w14:textId="591D5BE2" w:rsidR="000918F6" w:rsidRPr="00C507C2" w:rsidRDefault="000918F6" w:rsidP="000A5D84">
            <w:pPr>
              <w:pStyle w:val="CERLEVEL4"/>
              <w:spacing w:before="0" w:after="0"/>
              <w:rPr>
                <w:rFonts w:ascii="Garamond" w:hAnsi="Garamond"/>
                <w:sz w:val="20"/>
                <w:szCs w:val="20"/>
                <w:lang w:val="sq-AL"/>
              </w:rPr>
            </w:pPr>
            <w:bookmarkStart w:id="8" w:name="_Ref111234605"/>
            <w:r w:rsidRPr="00C507C2">
              <w:rPr>
                <w:rFonts w:ascii="Garamond" w:eastAsiaTheme="minorHAnsi" w:hAnsi="Garamond"/>
                <w:kern w:val="2"/>
                <w:sz w:val="20"/>
                <w:szCs w:val="20"/>
                <w:lang w:val="sq-AL"/>
                <w14:ligatures w14:val="standardContextual"/>
              </w:rPr>
              <w:t xml:space="preserve">Rregullat e pranimit të një </w:t>
            </w:r>
            <w:r w:rsidR="001F7BE0" w:rsidRPr="00C507C2">
              <w:rPr>
                <w:rFonts w:ascii="Garamond" w:eastAsiaTheme="minorHAnsi" w:hAnsi="Garamond"/>
                <w:kern w:val="2"/>
                <w:sz w:val="20"/>
                <w:szCs w:val="20"/>
                <w:lang w:val="sq-AL"/>
                <w14:ligatures w14:val="standardContextual"/>
              </w:rPr>
              <w:t>urdhërporosi blerjeje e thjeshtë të dorëzuar në një zonë ofertimi janë si më poshtë:</w:t>
            </w:r>
            <w:bookmarkEnd w:id="8"/>
            <w:r w:rsidR="001F7BE0" w:rsidRPr="00C507C2">
              <w:rPr>
                <w:rFonts w:ascii="Garamond" w:eastAsiaTheme="minorHAnsi" w:hAnsi="Garamond"/>
                <w:kern w:val="2"/>
                <w:sz w:val="20"/>
                <w:szCs w:val="20"/>
                <w:lang w:val="sq-AL"/>
                <w14:ligatures w14:val="standardContextual"/>
              </w:rPr>
              <w:t xml:space="preserve"> </w:t>
            </w:r>
          </w:p>
        </w:tc>
      </w:tr>
      <w:tr w:rsidR="000918F6" w:rsidRPr="00C507C2" w14:paraId="2FDC0DD1" w14:textId="77777777" w:rsidTr="000A5D84">
        <w:trPr>
          <w:cantSplit/>
          <w:trHeight w:val="20"/>
        </w:trPr>
        <w:tc>
          <w:tcPr>
            <w:tcW w:w="480" w:type="pct"/>
            <w:tcBorders>
              <w:top w:val="dotted" w:sz="4" w:space="0" w:color="auto"/>
              <w:bottom w:val="dotted" w:sz="4" w:space="0" w:color="auto"/>
            </w:tcBorders>
            <w:vAlign w:val="center"/>
          </w:tcPr>
          <w:p w14:paraId="67D3AB0A"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3E557A92"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B.2.1.3</w:t>
            </w:r>
          </w:p>
        </w:tc>
        <w:tc>
          <w:tcPr>
            <w:tcW w:w="3991" w:type="pct"/>
            <w:tcBorders>
              <w:top w:val="dotted" w:sz="4" w:space="0" w:color="auto"/>
              <w:bottom w:val="dotted" w:sz="4" w:space="0" w:color="auto"/>
            </w:tcBorders>
            <w:shd w:val="clear" w:color="auto" w:fill="auto"/>
            <w:vAlign w:val="center"/>
          </w:tcPr>
          <w:p w14:paraId="704C0801" w14:textId="57708630" w:rsidR="000918F6" w:rsidRPr="00C507C2" w:rsidRDefault="000918F6" w:rsidP="000A5D84">
            <w:pPr>
              <w:pStyle w:val="CERLEVEL4"/>
              <w:spacing w:before="0" w:after="0"/>
              <w:rPr>
                <w:rFonts w:ascii="Garamond" w:hAnsi="Garamond"/>
                <w:sz w:val="20"/>
                <w:szCs w:val="20"/>
                <w:lang w:val="sq-AL"/>
              </w:rPr>
            </w:pPr>
            <w:bookmarkStart w:id="9" w:name="_Ref173310022"/>
            <w:r w:rsidRPr="00C507C2">
              <w:rPr>
                <w:rFonts w:ascii="Garamond" w:eastAsiaTheme="minorHAnsi" w:hAnsi="Garamond"/>
                <w:kern w:val="2"/>
                <w:sz w:val="20"/>
                <w:szCs w:val="20"/>
                <w:lang w:val="sq-AL"/>
                <w14:ligatures w14:val="standardContextual"/>
              </w:rPr>
              <w:t xml:space="preserve">Rregullat e pranimit të një </w:t>
            </w:r>
            <w:r w:rsidR="001F7BE0" w:rsidRPr="00C507C2">
              <w:rPr>
                <w:rFonts w:ascii="Garamond" w:eastAsiaTheme="minorHAnsi" w:hAnsi="Garamond"/>
                <w:kern w:val="2"/>
                <w:sz w:val="20"/>
                <w:szCs w:val="20"/>
                <w:lang w:val="sq-AL"/>
                <w14:ligatures w14:val="standardContextual"/>
              </w:rPr>
              <w:t>urdhërporosie shitjeje e thjeshtë të paraqitur në një zonë ofertimi janë si më poshtë:</w:t>
            </w:r>
            <w:bookmarkEnd w:id="9"/>
            <w:r w:rsidR="002B1A03">
              <w:rPr>
                <w:rFonts w:ascii="Garamond" w:eastAsiaTheme="minorHAnsi" w:hAnsi="Garamond"/>
                <w:kern w:val="2"/>
                <w:sz w:val="20"/>
                <w:szCs w:val="20"/>
                <w:lang w:val="sq-AL"/>
                <w14:ligatures w14:val="standardContextual"/>
              </w:rPr>
              <w:t xml:space="preserve">  </w:t>
            </w:r>
          </w:p>
        </w:tc>
      </w:tr>
      <w:tr w:rsidR="000918F6" w:rsidRPr="00C507C2" w14:paraId="307C7097" w14:textId="77777777" w:rsidTr="000A5D84">
        <w:trPr>
          <w:cantSplit/>
          <w:trHeight w:val="20"/>
        </w:trPr>
        <w:tc>
          <w:tcPr>
            <w:tcW w:w="480" w:type="pct"/>
            <w:tcBorders>
              <w:bottom w:val="dotted" w:sz="4" w:space="0" w:color="auto"/>
            </w:tcBorders>
            <w:vAlign w:val="center"/>
          </w:tcPr>
          <w:p w14:paraId="280AE3B8"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44CEC6B0"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B.2.1.2 (a)</w:t>
            </w:r>
          </w:p>
        </w:tc>
        <w:tc>
          <w:tcPr>
            <w:tcW w:w="3991" w:type="pct"/>
            <w:tcBorders>
              <w:bottom w:val="dotted" w:sz="4" w:space="0" w:color="auto"/>
            </w:tcBorders>
            <w:shd w:val="clear" w:color="auto" w:fill="auto"/>
            <w:vAlign w:val="center"/>
          </w:tcPr>
          <w:p w14:paraId="4BA9144B" w14:textId="226D8641"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Një segment i </w:t>
            </w:r>
            <w:r w:rsidR="001F7BE0" w:rsidRPr="00C507C2">
              <w:rPr>
                <w:rFonts w:ascii="Garamond" w:eastAsiaTheme="minorHAnsi" w:hAnsi="Garamond"/>
                <w:kern w:val="2"/>
                <w:sz w:val="20"/>
                <w:szCs w:val="20"/>
                <w:lang w:val="sq-AL"/>
                <w14:ligatures w14:val="standardContextual"/>
              </w:rPr>
              <w:t>urdhërporosi shitjeje do të pranohet plotësisht nëse çmimi i tij është më i ulët se çmimi klerues i tregut të zonës së ofertimit për njësi kohore e tregut përkatës të ditës së livrimit</w:t>
            </w:r>
            <w:r w:rsidRPr="00C507C2">
              <w:rPr>
                <w:rFonts w:ascii="Garamond" w:eastAsiaTheme="minorHAnsi" w:hAnsi="Garamond"/>
                <w:kern w:val="2"/>
                <w:sz w:val="20"/>
                <w:szCs w:val="20"/>
                <w:lang w:val="sq-AL"/>
                <w14:ligatures w14:val="standardContextual"/>
              </w:rPr>
              <w:t xml:space="preserve"> D.</w:t>
            </w:r>
            <w:r w:rsidR="002B1A03">
              <w:rPr>
                <w:rFonts w:ascii="Garamond" w:eastAsiaTheme="minorHAnsi" w:hAnsi="Garamond"/>
                <w:kern w:val="2"/>
                <w:sz w:val="20"/>
                <w:szCs w:val="20"/>
                <w:lang w:val="sq-AL"/>
                <w14:ligatures w14:val="standardContextual"/>
              </w:rPr>
              <w:t xml:space="preserve"> </w:t>
            </w:r>
          </w:p>
        </w:tc>
      </w:tr>
      <w:tr w:rsidR="000918F6" w:rsidRPr="00C507C2" w14:paraId="2A91F890" w14:textId="77777777" w:rsidTr="000A5D84">
        <w:trPr>
          <w:cantSplit/>
          <w:trHeight w:val="20"/>
        </w:trPr>
        <w:tc>
          <w:tcPr>
            <w:tcW w:w="480" w:type="pct"/>
            <w:tcBorders>
              <w:top w:val="dotted" w:sz="4" w:space="0" w:color="auto"/>
              <w:bottom w:val="dotted" w:sz="4" w:space="0" w:color="auto"/>
            </w:tcBorders>
            <w:vAlign w:val="center"/>
          </w:tcPr>
          <w:p w14:paraId="30F8278C"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3B1205C5"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B.2.1.3 (a)</w:t>
            </w:r>
          </w:p>
        </w:tc>
        <w:tc>
          <w:tcPr>
            <w:tcW w:w="3991" w:type="pct"/>
            <w:tcBorders>
              <w:top w:val="dotted" w:sz="4" w:space="0" w:color="auto"/>
              <w:bottom w:val="dotted" w:sz="4" w:space="0" w:color="auto"/>
            </w:tcBorders>
            <w:shd w:val="clear" w:color="auto" w:fill="auto"/>
            <w:vAlign w:val="center"/>
          </w:tcPr>
          <w:p w14:paraId="3D741D39" w14:textId="2A250AC3"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Një </w:t>
            </w:r>
            <w:r w:rsidR="00270CCA" w:rsidRPr="00C507C2">
              <w:rPr>
                <w:rFonts w:ascii="Garamond" w:eastAsiaTheme="minorHAnsi" w:hAnsi="Garamond"/>
                <w:kern w:val="2"/>
                <w:sz w:val="20"/>
                <w:szCs w:val="20"/>
                <w:lang w:val="sq-AL"/>
                <w14:ligatures w14:val="standardContextual"/>
              </w:rPr>
              <w:t xml:space="preserve">segment i urdhërporosie shitjeje do të pranohet plotësisht nëse çmimi i tij është më i ulët se çmimi klerues i tregut të zonës së ofertimit për njësi kohore e tregut përkatës të ditës së livrimit </w:t>
            </w:r>
            <w:r w:rsidRPr="00C507C2">
              <w:rPr>
                <w:rFonts w:ascii="Garamond" w:eastAsiaTheme="minorHAnsi" w:hAnsi="Garamond"/>
                <w:kern w:val="2"/>
                <w:sz w:val="20"/>
                <w:szCs w:val="20"/>
                <w:lang w:val="sq-AL"/>
                <w14:ligatures w14:val="standardContextual"/>
              </w:rPr>
              <w:t>D.</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 </w:t>
            </w:r>
          </w:p>
        </w:tc>
      </w:tr>
      <w:tr w:rsidR="000918F6" w:rsidRPr="00C507C2" w14:paraId="7DE63D3C" w14:textId="77777777" w:rsidTr="000A5D84">
        <w:trPr>
          <w:cantSplit/>
          <w:trHeight w:val="20"/>
        </w:trPr>
        <w:tc>
          <w:tcPr>
            <w:tcW w:w="480" w:type="pct"/>
            <w:vAlign w:val="center"/>
          </w:tcPr>
          <w:p w14:paraId="3CF97285"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shd w:val="clear" w:color="auto" w:fill="auto"/>
            <w:vAlign w:val="center"/>
          </w:tcPr>
          <w:p w14:paraId="48AB39B9"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B.2.1.2 (b)</w:t>
            </w:r>
          </w:p>
        </w:tc>
        <w:tc>
          <w:tcPr>
            <w:tcW w:w="3991" w:type="pct"/>
            <w:tcBorders>
              <w:bottom w:val="dotted" w:sz="4" w:space="0" w:color="auto"/>
            </w:tcBorders>
            <w:shd w:val="clear" w:color="auto" w:fill="auto"/>
            <w:vAlign w:val="center"/>
          </w:tcPr>
          <w:p w14:paraId="6BD24D24" w14:textId="443CDC6A"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Një segment i </w:t>
            </w:r>
            <w:r w:rsidR="00270CCA" w:rsidRPr="00C507C2">
              <w:rPr>
                <w:rFonts w:ascii="Garamond" w:eastAsiaTheme="minorHAnsi" w:hAnsi="Garamond"/>
                <w:kern w:val="2"/>
                <w:sz w:val="20"/>
                <w:szCs w:val="20"/>
                <w:lang w:val="sq-AL"/>
                <w14:ligatures w14:val="standardContextual"/>
              </w:rPr>
              <w:t xml:space="preserve">urdhërporosi shitjeje do të pranohet pjesërisht nëse çmimi i tij është i barabartë me çmimin klerues të tregut të zonës së ofertimit për njësi kohore e tregut përkatës të ditës së livrimit </w:t>
            </w:r>
            <w:r w:rsidRPr="00C507C2">
              <w:rPr>
                <w:rFonts w:ascii="Garamond" w:eastAsiaTheme="minorHAnsi" w:hAnsi="Garamond"/>
                <w:kern w:val="2"/>
                <w:sz w:val="20"/>
                <w:szCs w:val="20"/>
                <w:lang w:val="sq-AL"/>
                <w14:ligatures w14:val="standardContextual"/>
              </w:rPr>
              <w:t xml:space="preserve">D. </w:t>
            </w:r>
          </w:p>
        </w:tc>
      </w:tr>
      <w:tr w:rsidR="000918F6" w:rsidRPr="00C507C2" w14:paraId="5022480C" w14:textId="77777777" w:rsidTr="000A5D84">
        <w:trPr>
          <w:cantSplit/>
          <w:trHeight w:val="20"/>
        </w:trPr>
        <w:tc>
          <w:tcPr>
            <w:tcW w:w="480" w:type="pct"/>
            <w:tcBorders>
              <w:bottom w:val="dotted" w:sz="4" w:space="0" w:color="auto"/>
            </w:tcBorders>
            <w:vAlign w:val="center"/>
          </w:tcPr>
          <w:p w14:paraId="04C81B04"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tcBorders>
              <w:bottom w:val="dotted" w:sz="4" w:space="0" w:color="auto"/>
            </w:tcBorders>
            <w:shd w:val="clear" w:color="auto" w:fill="auto"/>
            <w:vAlign w:val="center"/>
          </w:tcPr>
          <w:p w14:paraId="0BC11171" w14:textId="77777777" w:rsidR="000918F6" w:rsidRPr="00C507C2" w:rsidRDefault="000918F6" w:rsidP="000A5D84">
            <w:pPr>
              <w:jc w:val="both"/>
              <w:rPr>
                <w:rFonts w:ascii="Garamond" w:hAnsi="Garamond"/>
                <w:sz w:val="20"/>
                <w:szCs w:val="20"/>
              </w:rPr>
            </w:pPr>
            <w:r w:rsidRPr="00C507C2">
              <w:rPr>
                <w:rFonts w:ascii="Garamond" w:hAnsi="Garamond"/>
                <w:b/>
                <w:bCs/>
                <w:sz w:val="20"/>
                <w:szCs w:val="20"/>
              </w:rPr>
              <w:t>B.2.1.3 (b)</w:t>
            </w:r>
          </w:p>
        </w:tc>
        <w:tc>
          <w:tcPr>
            <w:tcW w:w="3991" w:type="pct"/>
            <w:tcBorders>
              <w:top w:val="dotted" w:sz="4" w:space="0" w:color="auto"/>
              <w:bottom w:val="dotted" w:sz="4" w:space="0" w:color="auto"/>
            </w:tcBorders>
            <w:shd w:val="clear" w:color="auto" w:fill="auto"/>
            <w:vAlign w:val="center"/>
          </w:tcPr>
          <w:p w14:paraId="08C6DD3E" w14:textId="15E4C857"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Një segment </w:t>
            </w:r>
            <w:r w:rsidR="00D272E3" w:rsidRPr="00C507C2">
              <w:rPr>
                <w:rFonts w:ascii="Garamond" w:eastAsiaTheme="minorHAnsi" w:hAnsi="Garamond"/>
                <w:kern w:val="2"/>
                <w:sz w:val="20"/>
                <w:szCs w:val="20"/>
                <w:lang w:val="sq-AL"/>
                <w14:ligatures w14:val="standardContextual"/>
              </w:rPr>
              <w:t xml:space="preserve">i urdhërporosie shitjeje do të pranohet pjesërisht nëse çmimi i tij është i barabartë me çmimin klerues të tregut të zonës së ofertimit për njësi kohore e tregut përkatës të ditës së livrimit </w:t>
            </w:r>
            <w:r w:rsidRPr="00C507C2">
              <w:rPr>
                <w:rFonts w:ascii="Garamond" w:eastAsiaTheme="minorHAnsi" w:hAnsi="Garamond"/>
                <w:kern w:val="2"/>
                <w:sz w:val="20"/>
                <w:szCs w:val="20"/>
                <w:lang w:val="sq-AL"/>
                <w14:ligatures w14:val="standardContextual"/>
              </w:rPr>
              <w:t xml:space="preserve">D. </w:t>
            </w:r>
          </w:p>
        </w:tc>
      </w:tr>
      <w:tr w:rsidR="000918F6" w:rsidRPr="00C507C2" w14:paraId="13AD0CDE" w14:textId="77777777" w:rsidTr="000A5D84">
        <w:trPr>
          <w:cantSplit/>
          <w:trHeight w:val="20"/>
        </w:trPr>
        <w:tc>
          <w:tcPr>
            <w:tcW w:w="480" w:type="pct"/>
            <w:tcBorders>
              <w:bottom w:val="dotted" w:sz="4" w:space="0" w:color="auto"/>
            </w:tcBorders>
            <w:vAlign w:val="center"/>
          </w:tcPr>
          <w:p w14:paraId="4E32DADC"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10031659"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B.2.1.2 (c) </w:t>
            </w:r>
          </w:p>
        </w:tc>
        <w:tc>
          <w:tcPr>
            <w:tcW w:w="3991" w:type="pct"/>
            <w:tcBorders>
              <w:bottom w:val="dotted" w:sz="4" w:space="0" w:color="auto"/>
            </w:tcBorders>
            <w:shd w:val="clear" w:color="auto" w:fill="auto"/>
            <w:vAlign w:val="center"/>
          </w:tcPr>
          <w:p w14:paraId="617D0170" w14:textId="62896BB2"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Një segment i </w:t>
            </w:r>
            <w:r w:rsidR="00D272E3" w:rsidRPr="00C507C2">
              <w:rPr>
                <w:rFonts w:ascii="Garamond" w:eastAsiaTheme="minorHAnsi" w:hAnsi="Garamond"/>
                <w:kern w:val="2"/>
                <w:sz w:val="20"/>
                <w:szCs w:val="20"/>
                <w:lang w:val="sq-AL"/>
                <w14:ligatures w14:val="standardContextual"/>
              </w:rPr>
              <w:t>urdhërporosi shitjeje nuk do të pranohet nëse çmimi i tij është më i lartë se çmimi klerues i tregut të zonës së ofertimit për njësi kohore e tregut përkatës të ditës së livrimit</w:t>
            </w:r>
            <w:r w:rsidRPr="00C507C2">
              <w:rPr>
                <w:rFonts w:ascii="Garamond" w:eastAsiaTheme="minorHAnsi" w:hAnsi="Garamond"/>
                <w:kern w:val="2"/>
                <w:sz w:val="20"/>
                <w:szCs w:val="20"/>
                <w:lang w:val="sq-AL"/>
                <w14:ligatures w14:val="standardContextual"/>
              </w:rPr>
              <w:t xml:space="preserve"> D.</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 </w:t>
            </w:r>
          </w:p>
        </w:tc>
      </w:tr>
      <w:tr w:rsidR="000918F6" w:rsidRPr="00C507C2" w14:paraId="4398DC8A" w14:textId="77777777" w:rsidTr="000A5D84">
        <w:trPr>
          <w:cantSplit/>
          <w:trHeight w:val="20"/>
        </w:trPr>
        <w:tc>
          <w:tcPr>
            <w:tcW w:w="480" w:type="pct"/>
            <w:tcBorders>
              <w:top w:val="dotted" w:sz="4" w:space="0" w:color="auto"/>
              <w:bottom w:val="dotted" w:sz="4" w:space="0" w:color="auto"/>
            </w:tcBorders>
            <w:vAlign w:val="center"/>
          </w:tcPr>
          <w:p w14:paraId="70D358B1"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76FE7968"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B.2.1.3 (c)</w:t>
            </w:r>
          </w:p>
        </w:tc>
        <w:tc>
          <w:tcPr>
            <w:tcW w:w="3991" w:type="pct"/>
            <w:tcBorders>
              <w:top w:val="dotted" w:sz="4" w:space="0" w:color="auto"/>
              <w:bottom w:val="dotted" w:sz="4" w:space="0" w:color="auto"/>
            </w:tcBorders>
            <w:shd w:val="clear" w:color="auto" w:fill="auto"/>
            <w:vAlign w:val="center"/>
          </w:tcPr>
          <w:p w14:paraId="1B847568" w14:textId="72AE6072"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Një segment </w:t>
            </w:r>
            <w:r w:rsidR="00D272E3" w:rsidRPr="00C507C2">
              <w:rPr>
                <w:rFonts w:ascii="Garamond" w:eastAsiaTheme="minorHAnsi" w:hAnsi="Garamond"/>
                <w:kern w:val="2"/>
                <w:sz w:val="20"/>
                <w:szCs w:val="20"/>
                <w:lang w:val="sq-AL"/>
                <w14:ligatures w14:val="standardContextual"/>
              </w:rPr>
              <w:t>i urdhërporosie shitjeje nuk do të pranohet nëse çmimi i tij është më i lartë se çmimi klerues i tregut të zonës së ofertimit për njësi kohore e tregut përkatës të ditës së livrimit</w:t>
            </w:r>
            <w:r w:rsidRPr="00C507C2">
              <w:rPr>
                <w:rFonts w:ascii="Garamond" w:eastAsiaTheme="minorHAnsi" w:hAnsi="Garamond"/>
                <w:kern w:val="2"/>
                <w:sz w:val="20"/>
                <w:szCs w:val="20"/>
                <w:lang w:val="sq-AL"/>
                <w14:ligatures w14:val="standardContextual"/>
              </w:rPr>
              <w:t xml:space="preserve"> D.</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 </w:t>
            </w:r>
          </w:p>
        </w:tc>
      </w:tr>
      <w:tr w:rsidR="000918F6" w:rsidRPr="00C507C2" w14:paraId="33FF429E" w14:textId="77777777" w:rsidTr="000A5D84">
        <w:trPr>
          <w:cantSplit/>
          <w:trHeight w:val="20"/>
        </w:trPr>
        <w:tc>
          <w:tcPr>
            <w:tcW w:w="480" w:type="pct"/>
            <w:tcBorders>
              <w:bottom w:val="dotted" w:sz="4" w:space="0" w:color="auto"/>
            </w:tcBorders>
            <w:vAlign w:val="center"/>
          </w:tcPr>
          <w:p w14:paraId="5A517817"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02790205"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B.2.1.3 (a) </w:t>
            </w:r>
          </w:p>
        </w:tc>
        <w:tc>
          <w:tcPr>
            <w:tcW w:w="3991" w:type="pct"/>
            <w:tcBorders>
              <w:bottom w:val="dotted" w:sz="4" w:space="0" w:color="auto"/>
            </w:tcBorders>
            <w:shd w:val="clear" w:color="auto" w:fill="auto"/>
            <w:vAlign w:val="center"/>
          </w:tcPr>
          <w:p w14:paraId="774F305C" w14:textId="715F736B"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Një segment </w:t>
            </w:r>
            <w:r w:rsidR="00D272E3" w:rsidRPr="00C507C2">
              <w:rPr>
                <w:rFonts w:ascii="Garamond" w:eastAsiaTheme="minorHAnsi" w:hAnsi="Garamond"/>
                <w:kern w:val="2"/>
                <w:sz w:val="20"/>
                <w:szCs w:val="20"/>
                <w:lang w:val="sq-AL"/>
                <w14:ligatures w14:val="standardContextual"/>
              </w:rPr>
              <w:t xml:space="preserve">i urdhërporosi blerjeje do të pranohet plotësisht nëse çmimi i tij është më i lartë se çmimi klerues i tregut të zonës së ofertimit për njësi kohore e tregut përkatës të ditës së livrimit </w:t>
            </w:r>
            <w:r w:rsidRPr="00C507C2">
              <w:rPr>
                <w:rFonts w:ascii="Garamond" w:eastAsiaTheme="minorHAnsi" w:hAnsi="Garamond"/>
                <w:kern w:val="2"/>
                <w:sz w:val="20"/>
                <w:szCs w:val="20"/>
                <w:lang w:val="sq-AL"/>
                <w14:ligatures w14:val="standardContextual"/>
              </w:rPr>
              <w:t>D.</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 </w:t>
            </w:r>
          </w:p>
        </w:tc>
      </w:tr>
      <w:tr w:rsidR="000918F6" w:rsidRPr="00C507C2" w14:paraId="57CADCDA" w14:textId="77777777" w:rsidTr="000A5D84">
        <w:trPr>
          <w:cantSplit/>
          <w:trHeight w:val="20"/>
        </w:trPr>
        <w:tc>
          <w:tcPr>
            <w:tcW w:w="480" w:type="pct"/>
            <w:tcBorders>
              <w:top w:val="dotted" w:sz="4" w:space="0" w:color="auto"/>
              <w:bottom w:val="dotted" w:sz="4" w:space="0" w:color="auto"/>
            </w:tcBorders>
            <w:vAlign w:val="center"/>
          </w:tcPr>
          <w:p w14:paraId="62AB8847"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699806AC" w14:textId="77777777" w:rsidR="000918F6" w:rsidRPr="00C507C2" w:rsidRDefault="000918F6" w:rsidP="000A5D84">
            <w:pPr>
              <w:jc w:val="both"/>
              <w:rPr>
                <w:rFonts w:ascii="Garamond" w:hAnsi="Garamond"/>
                <w:sz w:val="20"/>
                <w:szCs w:val="20"/>
              </w:rPr>
            </w:pPr>
            <w:r w:rsidRPr="00C507C2">
              <w:rPr>
                <w:rFonts w:ascii="Garamond" w:hAnsi="Garamond"/>
                <w:b/>
                <w:bCs/>
                <w:sz w:val="20"/>
                <w:szCs w:val="20"/>
              </w:rPr>
              <w:t>B.2.1.4 (a)</w:t>
            </w:r>
          </w:p>
        </w:tc>
        <w:tc>
          <w:tcPr>
            <w:tcW w:w="3991" w:type="pct"/>
            <w:tcBorders>
              <w:top w:val="dotted" w:sz="4" w:space="0" w:color="auto"/>
              <w:bottom w:val="dotted" w:sz="4" w:space="0" w:color="auto"/>
            </w:tcBorders>
            <w:shd w:val="clear" w:color="auto" w:fill="auto"/>
            <w:vAlign w:val="center"/>
          </w:tcPr>
          <w:p w14:paraId="0844F07F" w14:textId="16ABDBCC"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Një segment </w:t>
            </w:r>
            <w:r w:rsidR="00D272E3" w:rsidRPr="00C507C2">
              <w:rPr>
                <w:rFonts w:ascii="Garamond" w:eastAsiaTheme="minorHAnsi" w:hAnsi="Garamond"/>
                <w:kern w:val="2"/>
                <w:sz w:val="20"/>
                <w:szCs w:val="20"/>
                <w:lang w:val="sq-AL"/>
                <w14:ligatures w14:val="standardContextual"/>
              </w:rPr>
              <w:t xml:space="preserve">i urdhërporosie blerjeje do të pranohet plotësisht nëse çmimi i tij është më i lartë se çmimi klerues i tregut të zonës së ofertimit për njësi kohore e tregut përkatës të ditës së livrimit </w:t>
            </w:r>
            <w:r w:rsidRPr="00C507C2">
              <w:rPr>
                <w:rFonts w:ascii="Garamond" w:eastAsiaTheme="minorHAnsi" w:hAnsi="Garamond"/>
                <w:kern w:val="2"/>
                <w:sz w:val="20"/>
                <w:szCs w:val="20"/>
                <w:lang w:val="sq-AL"/>
                <w14:ligatures w14:val="standardContextual"/>
              </w:rPr>
              <w:t xml:space="preserve">D. </w:t>
            </w:r>
          </w:p>
        </w:tc>
      </w:tr>
    </w:tbl>
    <w:p w14:paraId="672798E9" w14:textId="75220133" w:rsidR="000918F6" w:rsidRPr="00C507C2" w:rsidRDefault="000918F6" w:rsidP="000A5D84">
      <w:pPr>
        <w:tabs>
          <w:tab w:val="left" w:pos="1735"/>
        </w:tabs>
        <w:ind w:firstLine="284"/>
        <w:jc w:val="both"/>
        <w:rPr>
          <w:rFonts w:ascii="Garamond" w:hAnsi="Garamond"/>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70"/>
        <w:gridCol w:w="959"/>
        <w:gridCol w:w="7232"/>
      </w:tblGrid>
      <w:tr w:rsidR="000918F6" w:rsidRPr="00C507C2" w14:paraId="242C61D8" w14:textId="77777777" w:rsidTr="000A5D84">
        <w:trPr>
          <w:cantSplit/>
          <w:trHeight w:val="20"/>
        </w:trPr>
        <w:tc>
          <w:tcPr>
            <w:tcW w:w="480" w:type="pct"/>
            <w:tcBorders>
              <w:bottom w:val="dotted" w:sz="4" w:space="0" w:color="auto"/>
            </w:tcBorders>
            <w:vAlign w:val="center"/>
          </w:tcPr>
          <w:p w14:paraId="6AA16FF0" w14:textId="77777777" w:rsidR="000918F6" w:rsidRPr="00C507C2" w:rsidRDefault="000918F6" w:rsidP="000A5D84">
            <w:pPr>
              <w:jc w:val="both"/>
              <w:rPr>
                <w:rFonts w:ascii="Garamond" w:hAnsi="Garamond"/>
                <w:b/>
                <w:bCs/>
                <w:i/>
                <w:iCs/>
                <w:sz w:val="20"/>
              </w:rPr>
            </w:pPr>
            <w:r w:rsidRPr="00C507C2">
              <w:rPr>
                <w:rFonts w:ascii="Garamond" w:hAnsi="Garamond"/>
                <w:i/>
                <w:iCs/>
                <w:sz w:val="20"/>
              </w:rPr>
              <w:t>është</w:t>
            </w:r>
          </w:p>
        </w:tc>
        <w:tc>
          <w:tcPr>
            <w:tcW w:w="529" w:type="pct"/>
            <w:tcBorders>
              <w:bottom w:val="dotted" w:sz="4" w:space="0" w:color="auto"/>
            </w:tcBorders>
            <w:shd w:val="clear" w:color="auto" w:fill="auto"/>
            <w:vAlign w:val="center"/>
          </w:tcPr>
          <w:p w14:paraId="4E5045F8" w14:textId="77777777" w:rsidR="000918F6" w:rsidRPr="00C507C2" w:rsidRDefault="000918F6" w:rsidP="000A5D84">
            <w:pPr>
              <w:jc w:val="both"/>
              <w:rPr>
                <w:rFonts w:ascii="Garamond" w:hAnsi="Garamond"/>
                <w:b/>
                <w:bCs/>
                <w:sz w:val="20"/>
              </w:rPr>
            </w:pPr>
            <w:r w:rsidRPr="00C507C2">
              <w:rPr>
                <w:rFonts w:ascii="Garamond" w:hAnsi="Garamond"/>
                <w:b/>
                <w:bCs/>
                <w:sz w:val="20"/>
              </w:rPr>
              <w:t xml:space="preserve">B.2.1.3 (b) </w:t>
            </w:r>
          </w:p>
        </w:tc>
        <w:tc>
          <w:tcPr>
            <w:tcW w:w="3991" w:type="pct"/>
            <w:tcBorders>
              <w:bottom w:val="dotted" w:sz="4" w:space="0" w:color="auto"/>
            </w:tcBorders>
            <w:shd w:val="clear" w:color="auto" w:fill="auto"/>
            <w:vAlign w:val="center"/>
          </w:tcPr>
          <w:p w14:paraId="789917A1" w14:textId="0A49376B" w:rsidR="000918F6" w:rsidRPr="00C507C2" w:rsidRDefault="000918F6" w:rsidP="000A5D84">
            <w:pPr>
              <w:pStyle w:val="CERLEVEL4"/>
              <w:spacing w:before="0" w:after="0"/>
              <w:rPr>
                <w:rFonts w:ascii="Garamond" w:hAnsi="Garamond"/>
                <w:sz w:val="20"/>
                <w:szCs w:val="24"/>
                <w:lang w:val="sq-AL"/>
              </w:rPr>
            </w:pPr>
            <w:r w:rsidRPr="00C507C2">
              <w:rPr>
                <w:rFonts w:ascii="Garamond" w:eastAsiaTheme="minorHAnsi" w:hAnsi="Garamond"/>
                <w:kern w:val="2"/>
                <w:sz w:val="20"/>
                <w:szCs w:val="24"/>
                <w:lang w:val="sq-AL"/>
                <w14:ligatures w14:val="standardContextual"/>
              </w:rPr>
              <w:t xml:space="preserve">Një segment i </w:t>
            </w:r>
            <w:r w:rsidR="00D272E3" w:rsidRPr="00C507C2">
              <w:rPr>
                <w:rFonts w:ascii="Garamond" w:eastAsiaTheme="minorHAnsi" w:hAnsi="Garamond"/>
                <w:kern w:val="2"/>
                <w:sz w:val="20"/>
                <w:szCs w:val="24"/>
                <w:lang w:val="sq-AL"/>
                <w14:ligatures w14:val="standardContextual"/>
              </w:rPr>
              <w:t xml:space="preserve">urdhërporosi blerjeje do të pranohet pjesërisht nëse çmimi i tij është i barabartë me çmimin klerues të tregut të zonës së ofertimit për njësi kohore e tregut përkatës të ditës së livrimit </w:t>
            </w:r>
            <w:r w:rsidRPr="00C507C2">
              <w:rPr>
                <w:rFonts w:ascii="Garamond" w:eastAsiaTheme="minorHAnsi" w:hAnsi="Garamond"/>
                <w:kern w:val="2"/>
                <w:sz w:val="20"/>
                <w:szCs w:val="24"/>
                <w:lang w:val="sq-AL"/>
                <w14:ligatures w14:val="standardContextual"/>
              </w:rPr>
              <w:t>D.</w:t>
            </w:r>
            <w:r w:rsidR="002B1A03">
              <w:rPr>
                <w:rFonts w:ascii="Garamond" w:eastAsiaTheme="minorHAnsi" w:hAnsi="Garamond"/>
                <w:kern w:val="2"/>
                <w:sz w:val="20"/>
                <w:szCs w:val="24"/>
                <w:lang w:val="sq-AL"/>
                <w14:ligatures w14:val="standardContextual"/>
              </w:rPr>
              <w:t xml:space="preserve"> </w:t>
            </w:r>
          </w:p>
        </w:tc>
      </w:tr>
      <w:tr w:rsidR="000918F6" w:rsidRPr="00C507C2" w14:paraId="0CDFE34F" w14:textId="77777777" w:rsidTr="000A5D84">
        <w:trPr>
          <w:cantSplit/>
          <w:trHeight w:val="20"/>
        </w:trPr>
        <w:tc>
          <w:tcPr>
            <w:tcW w:w="480" w:type="pct"/>
            <w:tcBorders>
              <w:top w:val="dotted" w:sz="4" w:space="0" w:color="auto"/>
              <w:bottom w:val="dotted" w:sz="4" w:space="0" w:color="auto"/>
            </w:tcBorders>
            <w:vAlign w:val="center"/>
          </w:tcPr>
          <w:p w14:paraId="55B253BD" w14:textId="77777777" w:rsidR="000918F6" w:rsidRPr="00C507C2" w:rsidRDefault="000918F6" w:rsidP="000A5D84">
            <w:pPr>
              <w:jc w:val="both"/>
              <w:rPr>
                <w:rFonts w:ascii="Garamond" w:hAnsi="Garamond"/>
                <w:b/>
                <w:bCs/>
                <w:i/>
                <w:iCs/>
                <w:sz w:val="20"/>
              </w:rPr>
            </w:pPr>
            <w:r w:rsidRPr="00C507C2">
              <w:rPr>
                <w:rFonts w:ascii="Garamond" w:hAnsi="Garamond"/>
                <w:i/>
                <w:iCs/>
                <w:sz w:val="20"/>
              </w:rPr>
              <w:t>bëhet</w:t>
            </w:r>
          </w:p>
        </w:tc>
        <w:tc>
          <w:tcPr>
            <w:tcW w:w="529" w:type="pct"/>
            <w:tcBorders>
              <w:top w:val="dotted" w:sz="4" w:space="0" w:color="auto"/>
              <w:bottom w:val="dotted" w:sz="4" w:space="0" w:color="auto"/>
            </w:tcBorders>
            <w:shd w:val="clear" w:color="auto" w:fill="auto"/>
            <w:vAlign w:val="center"/>
          </w:tcPr>
          <w:p w14:paraId="3543634F" w14:textId="77777777" w:rsidR="000918F6" w:rsidRPr="00C507C2" w:rsidRDefault="000918F6" w:rsidP="000A5D84">
            <w:pPr>
              <w:jc w:val="both"/>
              <w:rPr>
                <w:rFonts w:ascii="Garamond" w:hAnsi="Garamond"/>
                <w:b/>
                <w:bCs/>
                <w:sz w:val="20"/>
              </w:rPr>
            </w:pPr>
            <w:r w:rsidRPr="00C507C2">
              <w:rPr>
                <w:rFonts w:ascii="Garamond" w:hAnsi="Garamond"/>
                <w:b/>
                <w:bCs/>
                <w:sz w:val="20"/>
              </w:rPr>
              <w:t>B.2.1.4 (b)</w:t>
            </w:r>
          </w:p>
        </w:tc>
        <w:tc>
          <w:tcPr>
            <w:tcW w:w="3991" w:type="pct"/>
            <w:tcBorders>
              <w:top w:val="dotted" w:sz="4" w:space="0" w:color="auto"/>
              <w:bottom w:val="dotted" w:sz="4" w:space="0" w:color="auto"/>
            </w:tcBorders>
            <w:shd w:val="clear" w:color="auto" w:fill="auto"/>
            <w:vAlign w:val="center"/>
          </w:tcPr>
          <w:p w14:paraId="7545ABE2" w14:textId="623926A0" w:rsidR="000918F6" w:rsidRPr="00C507C2" w:rsidRDefault="000918F6" w:rsidP="000A5D84">
            <w:pPr>
              <w:pStyle w:val="CERLEVEL4"/>
              <w:spacing w:before="0" w:after="0"/>
              <w:rPr>
                <w:rFonts w:ascii="Garamond" w:hAnsi="Garamond"/>
                <w:sz w:val="20"/>
                <w:szCs w:val="24"/>
                <w:lang w:val="sq-AL"/>
              </w:rPr>
            </w:pPr>
            <w:r w:rsidRPr="00C507C2">
              <w:rPr>
                <w:rFonts w:ascii="Garamond" w:eastAsiaTheme="minorHAnsi" w:hAnsi="Garamond"/>
                <w:kern w:val="2"/>
                <w:sz w:val="20"/>
                <w:szCs w:val="24"/>
                <w:lang w:val="sq-AL"/>
                <w14:ligatures w14:val="standardContextual"/>
              </w:rPr>
              <w:t xml:space="preserve">Një segment i </w:t>
            </w:r>
            <w:r w:rsidR="00D272E3" w:rsidRPr="00C507C2">
              <w:rPr>
                <w:rFonts w:ascii="Garamond" w:eastAsiaTheme="minorHAnsi" w:hAnsi="Garamond"/>
                <w:kern w:val="2"/>
                <w:sz w:val="20"/>
                <w:szCs w:val="24"/>
                <w:lang w:val="sq-AL"/>
                <w14:ligatures w14:val="standardContextual"/>
              </w:rPr>
              <w:t xml:space="preserve">urdhërporosie blerjeje do të pranohet pjesërisht nëse çmimi i tij është i barabartë me çmimin klerues të tregut të zonës së ofertimit për njësi kohore e tregut përkatës të ditës së livrimit </w:t>
            </w:r>
            <w:r w:rsidRPr="00C507C2">
              <w:rPr>
                <w:rFonts w:ascii="Garamond" w:eastAsiaTheme="minorHAnsi" w:hAnsi="Garamond"/>
                <w:kern w:val="2"/>
                <w:sz w:val="20"/>
                <w:szCs w:val="24"/>
                <w:lang w:val="sq-AL"/>
                <w14:ligatures w14:val="standardContextual"/>
              </w:rPr>
              <w:t>D.</w:t>
            </w:r>
            <w:r w:rsidR="002B1A03">
              <w:rPr>
                <w:rFonts w:ascii="Garamond" w:eastAsiaTheme="minorHAnsi" w:hAnsi="Garamond"/>
                <w:kern w:val="2"/>
                <w:sz w:val="20"/>
                <w:szCs w:val="24"/>
                <w:lang w:val="sq-AL"/>
                <w14:ligatures w14:val="standardContextual"/>
              </w:rPr>
              <w:t xml:space="preserve"> </w:t>
            </w:r>
          </w:p>
        </w:tc>
      </w:tr>
      <w:tr w:rsidR="000918F6" w:rsidRPr="00C507C2" w14:paraId="66D89055" w14:textId="77777777" w:rsidTr="000A5D84">
        <w:trPr>
          <w:cantSplit/>
          <w:trHeight w:val="20"/>
        </w:trPr>
        <w:tc>
          <w:tcPr>
            <w:tcW w:w="480" w:type="pct"/>
            <w:tcBorders>
              <w:bottom w:val="dotted" w:sz="4" w:space="0" w:color="auto"/>
            </w:tcBorders>
            <w:vAlign w:val="center"/>
          </w:tcPr>
          <w:p w14:paraId="041FF7E3" w14:textId="77777777" w:rsidR="000918F6" w:rsidRPr="00C507C2" w:rsidRDefault="000918F6" w:rsidP="000A5D84">
            <w:pPr>
              <w:jc w:val="both"/>
              <w:rPr>
                <w:rFonts w:ascii="Garamond" w:hAnsi="Garamond"/>
                <w:b/>
                <w:bCs/>
                <w:i/>
                <w:iCs/>
                <w:sz w:val="20"/>
              </w:rPr>
            </w:pPr>
            <w:r w:rsidRPr="00C507C2">
              <w:rPr>
                <w:rFonts w:ascii="Garamond" w:hAnsi="Garamond"/>
                <w:i/>
                <w:iCs/>
                <w:sz w:val="20"/>
              </w:rPr>
              <w:t>është</w:t>
            </w:r>
          </w:p>
        </w:tc>
        <w:tc>
          <w:tcPr>
            <w:tcW w:w="529" w:type="pct"/>
            <w:tcBorders>
              <w:bottom w:val="dotted" w:sz="4" w:space="0" w:color="auto"/>
            </w:tcBorders>
            <w:shd w:val="clear" w:color="auto" w:fill="auto"/>
            <w:vAlign w:val="center"/>
          </w:tcPr>
          <w:p w14:paraId="59757D0E" w14:textId="77777777" w:rsidR="000918F6" w:rsidRPr="00C507C2" w:rsidRDefault="000918F6" w:rsidP="000A5D84">
            <w:pPr>
              <w:jc w:val="both"/>
              <w:rPr>
                <w:rFonts w:ascii="Garamond" w:hAnsi="Garamond"/>
                <w:b/>
                <w:bCs/>
                <w:sz w:val="20"/>
              </w:rPr>
            </w:pPr>
            <w:r w:rsidRPr="00C507C2">
              <w:rPr>
                <w:rFonts w:ascii="Garamond" w:hAnsi="Garamond"/>
                <w:b/>
                <w:bCs/>
                <w:sz w:val="20"/>
              </w:rPr>
              <w:t>B.2.1.3 (c)</w:t>
            </w:r>
          </w:p>
        </w:tc>
        <w:tc>
          <w:tcPr>
            <w:tcW w:w="3991" w:type="pct"/>
            <w:tcBorders>
              <w:bottom w:val="dotted" w:sz="4" w:space="0" w:color="auto"/>
            </w:tcBorders>
            <w:shd w:val="clear" w:color="auto" w:fill="auto"/>
            <w:vAlign w:val="center"/>
          </w:tcPr>
          <w:p w14:paraId="0B4B67C4" w14:textId="06A7C4DD" w:rsidR="000918F6" w:rsidRPr="00C507C2" w:rsidRDefault="000918F6" w:rsidP="000A5D84">
            <w:pPr>
              <w:pStyle w:val="CERLEVEL4"/>
              <w:spacing w:before="0" w:after="0"/>
              <w:rPr>
                <w:rFonts w:ascii="Garamond" w:eastAsiaTheme="minorHAnsi" w:hAnsi="Garamond"/>
                <w:kern w:val="2"/>
                <w:sz w:val="20"/>
                <w:szCs w:val="24"/>
                <w:lang w:val="sq-AL"/>
                <w14:ligatures w14:val="standardContextual"/>
              </w:rPr>
            </w:pPr>
            <w:r w:rsidRPr="00C507C2">
              <w:rPr>
                <w:rFonts w:ascii="Garamond" w:eastAsiaTheme="minorHAnsi" w:hAnsi="Garamond"/>
                <w:kern w:val="2"/>
                <w:sz w:val="20"/>
                <w:szCs w:val="24"/>
                <w:lang w:val="sq-AL"/>
                <w14:ligatures w14:val="standardContextual"/>
              </w:rPr>
              <w:t xml:space="preserve">Një segment </w:t>
            </w:r>
            <w:r w:rsidR="00D272E3" w:rsidRPr="00C507C2">
              <w:rPr>
                <w:rFonts w:ascii="Garamond" w:eastAsiaTheme="minorHAnsi" w:hAnsi="Garamond"/>
                <w:kern w:val="2"/>
                <w:sz w:val="20"/>
                <w:szCs w:val="24"/>
                <w:lang w:val="sq-AL"/>
                <w14:ligatures w14:val="standardContextual"/>
              </w:rPr>
              <w:t>i urdhërporosi blerjeje nuk do të pranohet nëse çmimi i tij është më i ulët se çmimi klerues i tregut të zonës së ofertimit për njësi kohore e tregut përkatës të ditës së livrimit</w:t>
            </w:r>
            <w:r w:rsidRPr="00C507C2">
              <w:rPr>
                <w:rFonts w:ascii="Garamond" w:eastAsiaTheme="minorHAnsi" w:hAnsi="Garamond"/>
                <w:kern w:val="2"/>
                <w:sz w:val="20"/>
                <w:szCs w:val="24"/>
                <w:lang w:val="sq-AL"/>
                <w14:ligatures w14:val="standardContextual"/>
              </w:rPr>
              <w:t xml:space="preserve"> D.</w:t>
            </w:r>
            <w:r w:rsidR="002B1A03">
              <w:rPr>
                <w:rFonts w:ascii="Garamond" w:eastAsiaTheme="minorHAnsi" w:hAnsi="Garamond"/>
                <w:kern w:val="2"/>
                <w:sz w:val="20"/>
                <w:szCs w:val="24"/>
                <w:lang w:val="sq-AL"/>
                <w14:ligatures w14:val="standardContextual"/>
              </w:rPr>
              <w:t xml:space="preserve">   </w:t>
            </w:r>
            <w:r w:rsidRPr="00C507C2">
              <w:rPr>
                <w:rFonts w:ascii="Garamond" w:eastAsiaTheme="minorHAnsi" w:hAnsi="Garamond"/>
                <w:kern w:val="2"/>
                <w:sz w:val="20"/>
                <w:szCs w:val="24"/>
                <w:lang w:val="sq-AL"/>
                <w14:ligatures w14:val="standardContextual"/>
              </w:rPr>
              <w:t xml:space="preserve"> </w:t>
            </w:r>
          </w:p>
        </w:tc>
      </w:tr>
      <w:tr w:rsidR="000918F6" w:rsidRPr="00C507C2" w14:paraId="00D566A3" w14:textId="77777777" w:rsidTr="000A5D84">
        <w:trPr>
          <w:cantSplit/>
          <w:trHeight w:val="20"/>
        </w:trPr>
        <w:tc>
          <w:tcPr>
            <w:tcW w:w="480" w:type="pct"/>
            <w:tcBorders>
              <w:top w:val="dotted" w:sz="4" w:space="0" w:color="auto"/>
              <w:bottom w:val="dotted" w:sz="4" w:space="0" w:color="auto"/>
            </w:tcBorders>
            <w:vAlign w:val="center"/>
          </w:tcPr>
          <w:p w14:paraId="1D260DAF" w14:textId="77777777" w:rsidR="000918F6" w:rsidRPr="00C507C2" w:rsidRDefault="000918F6" w:rsidP="000A5D84">
            <w:pPr>
              <w:jc w:val="both"/>
              <w:rPr>
                <w:rFonts w:ascii="Garamond" w:hAnsi="Garamond"/>
                <w:i/>
                <w:iCs/>
                <w:sz w:val="20"/>
              </w:rPr>
            </w:pPr>
            <w:r w:rsidRPr="00C507C2">
              <w:rPr>
                <w:rFonts w:ascii="Garamond" w:hAnsi="Garamond"/>
                <w:i/>
                <w:iCs/>
                <w:sz w:val="20"/>
              </w:rPr>
              <w:lastRenderedPageBreak/>
              <w:t>bëhet</w:t>
            </w:r>
          </w:p>
        </w:tc>
        <w:tc>
          <w:tcPr>
            <w:tcW w:w="529" w:type="pct"/>
            <w:tcBorders>
              <w:top w:val="dotted" w:sz="4" w:space="0" w:color="auto"/>
              <w:bottom w:val="dotted" w:sz="4" w:space="0" w:color="auto"/>
            </w:tcBorders>
            <w:shd w:val="clear" w:color="auto" w:fill="auto"/>
            <w:vAlign w:val="center"/>
          </w:tcPr>
          <w:p w14:paraId="57E7AF44" w14:textId="77777777" w:rsidR="000918F6" w:rsidRPr="00C507C2" w:rsidRDefault="000918F6" w:rsidP="000A5D84">
            <w:pPr>
              <w:jc w:val="both"/>
              <w:rPr>
                <w:rFonts w:ascii="Garamond" w:hAnsi="Garamond"/>
                <w:sz w:val="20"/>
              </w:rPr>
            </w:pPr>
            <w:r w:rsidRPr="00C507C2">
              <w:rPr>
                <w:rFonts w:ascii="Garamond" w:hAnsi="Garamond"/>
                <w:b/>
                <w:bCs/>
                <w:sz w:val="20"/>
              </w:rPr>
              <w:t>B.2.1.4 (c)</w:t>
            </w:r>
          </w:p>
        </w:tc>
        <w:tc>
          <w:tcPr>
            <w:tcW w:w="3991" w:type="pct"/>
            <w:tcBorders>
              <w:top w:val="dotted" w:sz="4" w:space="0" w:color="auto"/>
              <w:bottom w:val="dotted" w:sz="4" w:space="0" w:color="auto"/>
            </w:tcBorders>
            <w:shd w:val="clear" w:color="auto" w:fill="auto"/>
            <w:vAlign w:val="center"/>
          </w:tcPr>
          <w:p w14:paraId="6E3BA27C" w14:textId="31A23913" w:rsidR="000918F6" w:rsidRPr="00C507C2" w:rsidRDefault="000918F6" w:rsidP="000A5D84">
            <w:pPr>
              <w:pStyle w:val="CERLEVEL4"/>
              <w:spacing w:before="0" w:after="0"/>
              <w:rPr>
                <w:rFonts w:ascii="Garamond" w:eastAsiaTheme="minorHAnsi" w:hAnsi="Garamond"/>
                <w:kern w:val="2"/>
                <w:sz w:val="20"/>
                <w:szCs w:val="24"/>
                <w:lang w:val="sq-AL"/>
                <w14:ligatures w14:val="standardContextual"/>
              </w:rPr>
            </w:pPr>
            <w:r w:rsidRPr="00C507C2">
              <w:rPr>
                <w:rFonts w:ascii="Garamond" w:eastAsiaTheme="minorHAnsi" w:hAnsi="Garamond"/>
                <w:kern w:val="2"/>
                <w:sz w:val="20"/>
                <w:szCs w:val="24"/>
                <w:lang w:val="sq-AL"/>
                <w14:ligatures w14:val="standardContextual"/>
              </w:rPr>
              <w:t xml:space="preserve">Një segment i </w:t>
            </w:r>
            <w:r w:rsidR="00D272E3" w:rsidRPr="00C507C2">
              <w:rPr>
                <w:rFonts w:ascii="Garamond" w:eastAsiaTheme="minorHAnsi" w:hAnsi="Garamond"/>
                <w:kern w:val="2"/>
                <w:sz w:val="20"/>
                <w:szCs w:val="24"/>
                <w:lang w:val="sq-AL"/>
                <w14:ligatures w14:val="standardContextual"/>
              </w:rPr>
              <w:t>urdhërporosie blerjeje nuk do të pranohet nëse çmimi i tij është më i ulët se çmimi klerues i tregut të zonës së ofertimit për njësi kohore e tregut përkatës të ditës së livrimit</w:t>
            </w:r>
            <w:r w:rsidRPr="00C507C2">
              <w:rPr>
                <w:rFonts w:ascii="Garamond" w:eastAsiaTheme="minorHAnsi" w:hAnsi="Garamond"/>
                <w:kern w:val="2"/>
                <w:sz w:val="20"/>
                <w:szCs w:val="24"/>
                <w:lang w:val="sq-AL"/>
                <w14:ligatures w14:val="standardContextual"/>
              </w:rPr>
              <w:t xml:space="preserve"> D.</w:t>
            </w:r>
            <w:r w:rsidR="002B1A03">
              <w:rPr>
                <w:rFonts w:ascii="Garamond" w:eastAsiaTheme="minorHAnsi" w:hAnsi="Garamond"/>
                <w:kern w:val="2"/>
                <w:sz w:val="20"/>
                <w:szCs w:val="24"/>
                <w:lang w:val="sq-AL"/>
                <w14:ligatures w14:val="standardContextual"/>
              </w:rPr>
              <w:t xml:space="preserve">  </w:t>
            </w:r>
            <w:r w:rsidRPr="00C507C2">
              <w:rPr>
                <w:rFonts w:ascii="Garamond" w:eastAsiaTheme="minorHAnsi" w:hAnsi="Garamond"/>
                <w:kern w:val="2"/>
                <w:sz w:val="20"/>
                <w:szCs w:val="24"/>
                <w:lang w:val="sq-AL"/>
                <w14:ligatures w14:val="standardContextual"/>
              </w:rPr>
              <w:t xml:space="preserve"> </w:t>
            </w:r>
          </w:p>
        </w:tc>
      </w:tr>
      <w:tr w:rsidR="000918F6" w:rsidRPr="00C507C2" w14:paraId="3DCF5EB3" w14:textId="77777777" w:rsidTr="000A5D84">
        <w:trPr>
          <w:cantSplit/>
          <w:trHeight w:val="20"/>
        </w:trPr>
        <w:tc>
          <w:tcPr>
            <w:tcW w:w="480" w:type="pct"/>
            <w:tcBorders>
              <w:bottom w:val="dotted" w:sz="4" w:space="0" w:color="auto"/>
            </w:tcBorders>
            <w:vAlign w:val="center"/>
          </w:tcPr>
          <w:p w14:paraId="15CF2ACC" w14:textId="77777777" w:rsidR="000918F6" w:rsidRPr="00C507C2" w:rsidRDefault="000918F6" w:rsidP="000A5D84">
            <w:pPr>
              <w:jc w:val="both"/>
              <w:rPr>
                <w:rFonts w:ascii="Garamond" w:hAnsi="Garamond"/>
                <w:b/>
                <w:bCs/>
                <w:i/>
                <w:iCs/>
                <w:sz w:val="20"/>
              </w:rPr>
            </w:pPr>
            <w:r w:rsidRPr="00C507C2">
              <w:rPr>
                <w:rFonts w:ascii="Garamond" w:hAnsi="Garamond"/>
                <w:i/>
                <w:iCs/>
                <w:sz w:val="20"/>
              </w:rPr>
              <w:t>është</w:t>
            </w:r>
          </w:p>
        </w:tc>
        <w:tc>
          <w:tcPr>
            <w:tcW w:w="529" w:type="pct"/>
            <w:tcBorders>
              <w:bottom w:val="dotted" w:sz="4" w:space="0" w:color="auto"/>
            </w:tcBorders>
            <w:shd w:val="clear" w:color="auto" w:fill="auto"/>
            <w:vAlign w:val="center"/>
          </w:tcPr>
          <w:p w14:paraId="47A994B3" w14:textId="77777777" w:rsidR="000918F6" w:rsidRPr="00C507C2" w:rsidRDefault="000918F6" w:rsidP="000A5D84">
            <w:pPr>
              <w:jc w:val="both"/>
              <w:rPr>
                <w:rFonts w:ascii="Garamond" w:hAnsi="Garamond"/>
                <w:b/>
                <w:bCs/>
                <w:sz w:val="20"/>
              </w:rPr>
            </w:pPr>
            <w:r w:rsidRPr="00C507C2">
              <w:rPr>
                <w:rFonts w:ascii="Garamond" w:hAnsi="Garamond"/>
                <w:b/>
                <w:bCs/>
                <w:sz w:val="20"/>
              </w:rPr>
              <w:t>B.2.1.6 (d)</w:t>
            </w:r>
          </w:p>
        </w:tc>
        <w:tc>
          <w:tcPr>
            <w:tcW w:w="3991" w:type="pct"/>
            <w:tcBorders>
              <w:bottom w:val="dotted" w:sz="4" w:space="0" w:color="auto"/>
            </w:tcBorders>
            <w:shd w:val="clear" w:color="auto" w:fill="auto"/>
            <w:vAlign w:val="center"/>
          </w:tcPr>
          <w:p w14:paraId="4FBA6C08" w14:textId="5414A0CB" w:rsidR="000918F6" w:rsidRPr="00C507C2" w:rsidRDefault="000918F6" w:rsidP="000A5D84">
            <w:pPr>
              <w:pStyle w:val="CERLEVEL4"/>
              <w:spacing w:before="0" w:after="0"/>
              <w:rPr>
                <w:rFonts w:ascii="Garamond" w:hAnsi="Garamond"/>
                <w:sz w:val="20"/>
                <w:szCs w:val="24"/>
                <w:lang w:val="sq-AL"/>
              </w:rPr>
            </w:pPr>
            <w:r w:rsidRPr="00C507C2">
              <w:rPr>
                <w:rFonts w:ascii="Garamond" w:eastAsiaTheme="minorHAnsi" w:hAnsi="Garamond"/>
                <w:kern w:val="2"/>
                <w:sz w:val="20"/>
                <w:szCs w:val="24"/>
                <w:lang w:val="sq-AL"/>
                <w14:ligatures w14:val="standardContextual"/>
              </w:rPr>
              <w:t xml:space="preserve">Një </w:t>
            </w:r>
            <w:r w:rsidR="00D272E3" w:rsidRPr="00C507C2">
              <w:rPr>
                <w:rFonts w:ascii="Garamond" w:eastAsiaTheme="minorHAnsi" w:hAnsi="Garamond"/>
                <w:kern w:val="2"/>
                <w:sz w:val="20"/>
                <w:szCs w:val="24"/>
                <w:lang w:val="sq-AL"/>
                <w14:ligatures w14:val="standardContextual"/>
              </w:rPr>
              <w:t>urdhërporo</w:t>
            </w:r>
            <w:r w:rsidRPr="00C507C2">
              <w:rPr>
                <w:rFonts w:ascii="Garamond" w:eastAsiaTheme="minorHAnsi" w:hAnsi="Garamond"/>
                <w:kern w:val="2"/>
                <w:sz w:val="20"/>
                <w:szCs w:val="24"/>
                <w:lang w:val="sq-AL"/>
                <w14:ligatures w14:val="standardContextual"/>
              </w:rPr>
              <w:t xml:space="preserve">si në Bllokun Vartës, e cila nuk është e pranueshme sipas rregullave të pranimit të </w:t>
            </w:r>
            <w:r w:rsidR="00D272E3">
              <w:rPr>
                <w:rFonts w:ascii="Garamond" w:eastAsiaTheme="minorHAnsi" w:hAnsi="Garamond"/>
                <w:kern w:val="2"/>
                <w:sz w:val="20"/>
                <w:szCs w:val="24"/>
                <w:lang w:val="sq-AL"/>
                <w14:ligatures w14:val="standardContextual"/>
              </w:rPr>
              <w:t>u</w:t>
            </w:r>
            <w:r w:rsidRPr="00C507C2">
              <w:rPr>
                <w:rFonts w:ascii="Garamond" w:eastAsiaTheme="minorHAnsi" w:hAnsi="Garamond"/>
                <w:kern w:val="2"/>
                <w:sz w:val="20"/>
                <w:szCs w:val="24"/>
                <w:lang w:val="sq-AL"/>
                <w14:ligatures w14:val="standardContextual"/>
              </w:rPr>
              <w:t xml:space="preserve">rdhërporosive në Bllok të përshkruar më sipër (përtej vlerës monetare </w:t>
            </w:r>
            <w:r w:rsidR="00242E6E">
              <w:rPr>
                <w:rFonts w:ascii="Garamond" w:eastAsiaTheme="minorHAnsi" w:hAnsi="Garamond"/>
                <w:kern w:val="2"/>
                <w:sz w:val="20"/>
                <w:szCs w:val="24"/>
                <w:lang w:val="sq-AL"/>
                <w14:ligatures w14:val="standardContextual"/>
              </w:rPr>
              <w:t>“</w:t>
            </w:r>
            <w:r w:rsidRPr="00C507C2">
              <w:rPr>
                <w:rFonts w:ascii="Garamond" w:eastAsiaTheme="minorHAnsi" w:hAnsi="Garamond"/>
                <w:kern w:val="2"/>
                <w:sz w:val="20"/>
                <w:szCs w:val="24"/>
                <w:lang w:val="sq-AL"/>
                <w14:ligatures w14:val="standardContextual"/>
              </w:rPr>
              <w:t>out-of-the-money</w:t>
            </w:r>
            <w:r w:rsidR="00242E6E">
              <w:rPr>
                <w:rFonts w:ascii="Garamond" w:eastAsiaTheme="minorHAnsi" w:hAnsi="Garamond"/>
                <w:kern w:val="2"/>
                <w:sz w:val="20"/>
                <w:szCs w:val="24"/>
                <w:lang w:val="sq-AL"/>
                <w14:ligatures w14:val="standardContextual"/>
              </w:rPr>
              <w:t>”</w:t>
            </w:r>
            <w:r w:rsidRPr="00C507C2">
              <w:rPr>
                <w:rFonts w:ascii="Garamond" w:eastAsiaTheme="minorHAnsi" w:hAnsi="Garamond"/>
                <w:kern w:val="2"/>
                <w:sz w:val="20"/>
                <w:szCs w:val="24"/>
                <w:lang w:val="sq-AL"/>
                <w14:ligatures w14:val="standardContextual"/>
              </w:rPr>
              <w:t xml:space="preserve">), mund të pranohet nëse </w:t>
            </w:r>
            <w:r w:rsidR="00D272E3">
              <w:rPr>
                <w:rFonts w:ascii="Garamond" w:eastAsiaTheme="minorHAnsi" w:hAnsi="Garamond"/>
                <w:kern w:val="2"/>
                <w:sz w:val="20"/>
                <w:szCs w:val="24"/>
                <w:lang w:val="sq-AL"/>
                <w14:ligatures w14:val="standardContextual"/>
              </w:rPr>
              <w:t>u</w:t>
            </w:r>
            <w:r w:rsidRPr="00C507C2">
              <w:rPr>
                <w:rFonts w:ascii="Garamond" w:eastAsiaTheme="minorHAnsi" w:hAnsi="Garamond"/>
                <w:kern w:val="2"/>
                <w:sz w:val="20"/>
                <w:szCs w:val="24"/>
                <w:lang w:val="sq-AL"/>
                <w14:ligatures w14:val="standardContextual"/>
              </w:rPr>
              <w:t xml:space="preserve">rdhërporositë e lidhura në Bllokun Udhëheqës të pranuara prodhojnë tepricë të mjaftueshme për të kompensuar humbjet e </w:t>
            </w:r>
            <w:r w:rsidR="00D272E3">
              <w:rPr>
                <w:rFonts w:ascii="Garamond" w:eastAsiaTheme="minorHAnsi" w:hAnsi="Garamond"/>
                <w:kern w:val="2"/>
                <w:sz w:val="20"/>
                <w:szCs w:val="24"/>
                <w:lang w:val="sq-AL"/>
                <w14:ligatures w14:val="standardContextual"/>
              </w:rPr>
              <w:t>u</w:t>
            </w:r>
            <w:r w:rsidRPr="00C507C2">
              <w:rPr>
                <w:rFonts w:ascii="Garamond" w:eastAsiaTheme="minorHAnsi" w:hAnsi="Garamond"/>
                <w:kern w:val="2"/>
                <w:sz w:val="20"/>
                <w:szCs w:val="24"/>
                <w:lang w:val="sq-AL"/>
                <w14:ligatures w14:val="standardContextual"/>
              </w:rPr>
              <w:t xml:space="preserve">rdhërporosive në Bllok Vartëse. Në rastin kur </w:t>
            </w:r>
            <w:r w:rsidR="00D272E3">
              <w:rPr>
                <w:rFonts w:ascii="Garamond" w:eastAsiaTheme="minorHAnsi" w:hAnsi="Garamond"/>
                <w:kern w:val="2"/>
                <w:sz w:val="20"/>
                <w:szCs w:val="24"/>
                <w:lang w:val="sq-AL"/>
                <w14:ligatures w14:val="standardContextual"/>
              </w:rPr>
              <w:t>u</w:t>
            </w:r>
            <w:r w:rsidRPr="00C507C2">
              <w:rPr>
                <w:rFonts w:ascii="Garamond" w:eastAsiaTheme="minorHAnsi" w:hAnsi="Garamond"/>
                <w:kern w:val="2"/>
                <w:sz w:val="20"/>
                <w:szCs w:val="24"/>
                <w:lang w:val="sq-AL"/>
                <w14:ligatures w14:val="standardContextual"/>
              </w:rPr>
              <w:t xml:space="preserve">rdhërporosia në Bllok Vartës është një </w:t>
            </w:r>
            <w:r w:rsidR="00D272E3">
              <w:rPr>
                <w:rFonts w:ascii="Garamond" w:eastAsiaTheme="minorHAnsi" w:hAnsi="Garamond"/>
                <w:kern w:val="2"/>
                <w:sz w:val="20"/>
                <w:szCs w:val="24"/>
                <w:lang w:val="sq-AL"/>
                <w14:ligatures w14:val="standardContextual"/>
              </w:rPr>
              <w:t>u</w:t>
            </w:r>
            <w:r w:rsidRPr="00C507C2">
              <w:rPr>
                <w:rFonts w:ascii="Garamond" w:eastAsiaTheme="minorHAnsi" w:hAnsi="Garamond"/>
                <w:kern w:val="2"/>
                <w:sz w:val="20"/>
                <w:szCs w:val="24"/>
                <w:lang w:val="sq-AL"/>
                <w14:ligatures w14:val="standardContextual"/>
              </w:rPr>
              <w:t xml:space="preserve">rdhërporosi e lidhur në Bllok Udhëheqës për një tjetër </w:t>
            </w:r>
            <w:r w:rsidR="00D272E3">
              <w:rPr>
                <w:rFonts w:ascii="Garamond" w:eastAsiaTheme="minorHAnsi" w:hAnsi="Garamond"/>
                <w:kern w:val="2"/>
                <w:sz w:val="20"/>
                <w:szCs w:val="24"/>
                <w:lang w:val="sq-AL"/>
                <w14:ligatures w14:val="standardContextual"/>
              </w:rPr>
              <w:t>u</w:t>
            </w:r>
            <w:r w:rsidRPr="00C507C2">
              <w:rPr>
                <w:rFonts w:ascii="Garamond" w:eastAsiaTheme="minorHAnsi" w:hAnsi="Garamond"/>
                <w:kern w:val="2"/>
                <w:sz w:val="20"/>
                <w:szCs w:val="24"/>
                <w:lang w:val="sq-AL"/>
                <w14:ligatures w14:val="standardContextual"/>
              </w:rPr>
              <w:t>rdhërporosi në Bllok, zbatohet rregulli i vlefshmërisë i përshkruar në rregullin e pranimit në paragrafin B.2.1.6 (c)</w:t>
            </w:r>
            <w:r w:rsidR="00D272E3">
              <w:rPr>
                <w:rFonts w:ascii="Garamond" w:eastAsiaTheme="minorHAnsi" w:hAnsi="Garamond"/>
                <w:kern w:val="2"/>
                <w:sz w:val="20"/>
                <w:szCs w:val="24"/>
                <w:lang w:val="sq-AL"/>
                <w14:ligatures w14:val="standardContextual"/>
              </w:rPr>
              <w:t>.</w:t>
            </w:r>
            <w:r w:rsidRPr="00C507C2">
              <w:rPr>
                <w:rFonts w:ascii="Garamond" w:eastAsiaTheme="minorHAnsi" w:hAnsi="Garamond"/>
                <w:kern w:val="2"/>
                <w:sz w:val="20"/>
                <w:szCs w:val="24"/>
                <w:lang w:val="sq-AL"/>
                <w14:ligatures w14:val="standardContextual"/>
              </w:rPr>
              <w:t xml:space="preserve"> </w:t>
            </w:r>
          </w:p>
        </w:tc>
      </w:tr>
      <w:tr w:rsidR="000918F6" w:rsidRPr="00C507C2" w14:paraId="724A0ABF" w14:textId="77777777" w:rsidTr="000A5D84">
        <w:trPr>
          <w:cantSplit/>
          <w:trHeight w:val="20"/>
        </w:trPr>
        <w:tc>
          <w:tcPr>
            <w:tcW w:w="480" w:type="pct"/>
            <w:tcBorders>
              <w:top w:val="dotted" w:sz="4" w:space="0" w:color="auto"/>
              <w:bottom w:val="dotted" w:sz="4" w:space="0" w:color="auto"/>
            </w:tcBorders>
            <w:vAlign w:val="center"/>
          </w:tcPr>
          <w:p w14:paraId="5770D32A" w14:textId="77777777" w:rsidR="000918F6" w:rsidRPr="00C507C2" w:rsidRDefault="000918F6" w:rsidP="000A5D84">
            <w:pPr>
              <w:jc w:val="both"/>
              <w:rPr>
                <w:rFonts w:ascii="Garamond" w:hAnsi="Garamond"/>
                <w:i/>
                <w:iCs/>
                <w:sz w:val="20"/>
              </w:rPr>
            </w:pPr>
            <w:r w:rsidRPr="00C507C2">
              <w:rPr>
                <w:rFonts w:ascii="Garamond" w:hAnsi="Garamond"/>
                <w:i/>
                <w:iCs/>
                <w:sz w:val="20"/>
              </w:rPr>
              <w:t>bëhet</w:t>
            </w:r>
          </w:p>
        </w:tc>
        <w:tc>
          <w:tcPr>
            <w:tcW w:w="529" w:type="pct"/>
            <w:tcBorders>
              <w:top w:val="dotted" w:sz="4" w:space="0" w:color="auto"/>
              <w:bottom w:val="dotted" w:sz="4" w:space="0" w:color="auto"/>
            </w:tcBorders>
            <w:shd w:val="clear" w:color="auto" w:fill="auto"/>
            <w:vAlign w:val="center"/>
          </w:tcPr>
          <w:p w14:paraId="1E61DFCE" w14:textId="77777777" w:rsidR="000918F6" w:rsidRPr="00C507C2" w:rsidRDefault="000918F6" w:rsidP="000A5D84">
            <w:pPr>
              <w:jc w:val="both"/>
              <w:rPr>
                <w:rFonts w:ascii="Garamond" w:hAnsi="Garamond"/>
                <w:sz w:val="20"/>
              </w:rPr>
            </w:pPr>
            <w:r w:rsidRPr="00C507C2">
              <w:rPr>
                <w:rFonts w:ascii="Garamond" w:hAnsi="Garamond"/>
                <w:b/>
                <w:bCs/>
                <w:sz w:val="20"/>
              </w:rPr>
              <w:t>B.2.1.7 (d)</w:t>
            </w:r>
          </w:p>
        </w:tc>
        <w:tc>
          <w:tcPr>
            <w:tcW w:w="3991" w:type="pct"/>
            <w:tcBorders>
              <w:top w:val="dotted" w:sz="4" w:space="0" w:color="auto"/>
              <w:bottom w:val="dotted" w:sz="4" w:space="0" w:color="auto"/>
            </w:tcBorders>
            <w:shd w:val="clear" w:color="auto" w:fill="auto"/>
            <w:vAlign w:val="center"/>
          </w:tcPr>
          <w:p w14:paraId="2BD3AABE" w14:textId="1BD29057" w:rsidR="000918F6" w:rsidRPr="00C507C2" w:rsidRDefault="000918F6" w:rsidP="000A5D84">
            <w:pPr>
              <w:pStyle w:val="CERLEVEL4"/>
              <w:spacing w:before="0" w:after="0"/>
              <w:rPr>
                <w:rFonts w:ascii="Garamond" w:hAnsi="Garamond"/>
                <w:sz w:val="20"/>
                <w:szCs w:val="24"/>
                <w:lang w:val="sq-AL"/>
              </w:rPr>
            </w:pPr>
            <w:r w:rsidRPr="00C507C2">
              <w:rPr>
                <w:rFonts w:ascii="Garamond" w:eastAsiaTheme="minorHAnsi" w:hAnsi="Garamond"/>
                <w:kern w:val="2"/>
                <w:sz w:val="20"/>
                <w:szCs w:val="24"/>
                <w:lang w:val="sq-AL"/>
                <w14:ligatures w14:val="standardContextual"/>
              </w:rPr>
              <w:t xml:space="preserve">Një </w:t>
            </w:r>
            <w:r w:rsidR="00D272E3">
              <w:rPr>
                <w:rFonts w:ascii="Garamond" w:eastAsiaTheme="minorHAnsi" w:hAnsi="Garamond"/>
                <w:kern w:val="2"/>
                <w:sz w:val="20"/>
                <w:szCs w:val="24"/>
                <w:lang w:val="sq-AL"/>
                <w14:ligatures w14:val="standardContextual"/>
              </w:rPr>
              <w:t>u</w:t>
            </w:r>
            <w:r w:rsidRPr="00C507C2">
              <w:rPr>
                <w:rFonts w:ascii="Garamond" w:eastAsiaTheme="minorHAnsi" w:hAnsi="Garamond"/>
                <w:kern w:val="2"/>
                <w:sz w:val="20"/>
                <w:szCs w:val="24"/>
                <w:lang w:val="sq-AL"/>
                <w14:ligatures w14:val="standardContextual"/>
              </w:rPr>
              <w:t xml:space="preserve">rdhërporosi në Bllokun Vartës, e cila nuk është e pranueshme sipas rregullave të pranimit të </w:t>
            </w:r>
            <w:r w:rsidR="001A1E78">
              <w:rPr>
                <w:rFonts w:ascii="Garamond" w:eastAsiaTheme="minorHAnsi" w:hAnsi="Garamond"/>
                <w:kern w:val="2"/>
                <w:sz w:val="20"/>
                <w:szCs w:val="24"/>
                <w:lang w:val="sq-AL"/>
                <w14:ligatures w14:val="standardContextual"/>
              </w:rPr>
              <w:t>u</w:t>
            </w:r>
            <w:r w:rsidRPr="00C507C2">
              <w:rPr>
                <w:rFonts w:ascii="Garamond" w:eastAsiaTheme="minorHAnsi" w:hAnsi="Garamond"/>
                <w:kern w:val="2"/>
                <w:sz w:val="20"/>
                <w:szCs w:val="24"/>
                <w:lang w:val="sq-AL"/>
                <w14:ligatures w14:val="standardContextual"/>
              </w:rPr>
              <w:t xml:space="preserve">rdhërporosive në Bllok të përshkruar më sipër (përtej vlerës monetare </w:t>
            </w:r>
            <w:r w:rsidR="00242E6E" w:rsidRPr="003B299D">
              <w:rPr>
                <w:rFonts w:ascii="Garamond" w:eastAsiaTheme="minorHAnsi" w:hAnsi="Garamond"/>
                <w:i/>
                <w:kern w:val="2"/>
                <w:sz w:val="20"/>
                <w:szCs w:val="24"/>
                <w:lang w:val="sq-AL"/>
                <w14:ligatures w14:val="standardContextual"/>
              </w:rPr>
              <w:t>“</w:t>
            </w:r>
            <w:r w:rsidRPr="003B299D">
              <w:rPr>
                <w:rFonts w:ascii="Garamond" w:eastAsiaTheme="minorHAnsi" w:hAnsi="Garamond"/>
                <w:i/>
                <w:kern w:val="2"/>
                <w:sz w:val="20"/>
                <w:szCs w:val="24"/>
                <w:lang w:val="sq-AL"/>
                <w14:ligatures w14:val="standardContextual"/>
              </w:rPr>
              <w:t>out-of-the-money</w:t>
            </w:r>
            <w:r w:rsidR="00242E6E" w:rsidRPr="003B299D">
              <w:rPr>
                <w:rFonts w:ascii="Garamond" w:eastAsiaTheme="minorHAnsi" w:hAnsi="Garamond"/>
                <w:i/>
                <w:kern w:val="2"/>
                <w:sz w:val="20"/>
                <w:szCs w:val="24"/>
                <w:lang w:val="sq-AL"/>
                <w14:ligatures w14:val="standardContextual"/>
              </w:rPr>
              <w:t>”</w:t>
            </w:r>
            <w:r w:rsidRPr="00C507C2">
              <w:rPr>
                <w:rFonts w:ascii="Garamond" w:eastAsiaTheme="minorHAnsi" w:hAnsi="Garamond"/>
                <w:kern w:val="2"/>
                <w:sz w:val="20"/>
                <w:szCs w:val="24"/>
                <w:lang w:val="sq-AL"/>
                <w14:ligatures w14:val="standardContextual"/>
              </w:rPr>
              <w:t xml:space="preserve">), mund të pranohet nëse </w:t>
            </w:r>
            <w:r w:rsidR="00D272E3">
              <w:rPr>
                <w:rFonts w:ascii="Garamond" w:eastAsiaTheme="minorHAnsi" w:hAnsi="Garamond"/>
                <w:kern w:val="2"/>
                <w:sz w:val="20"/>
                <w:szCs w:val="24"/>
                <w:lang w:val="sq-AL"/>
                <w14:ligatures w14:val="standardContextual"/>
              </w:rPr>
              <w:t>u</w:t>
            </w:r>
            <w:r w:rsidRPr="00C507C2">
              <w:rPr>
                <w:rFonts w:ascii="Garamond" w:eastAsiaTheme="minorHAnsi" w:hAnsi="Garamond"/>
                <w:kern w:val="2"/>
                <w:sz w:val="20"/>
                <w:szCs w:val="24"/>
                <w:lang w:val="sq-AL"/>
                <w14:ligatures w14:val="standardContextual"/>
              </w:rPr>
              <w:t xml:space="preserve">rdhërporositë e lidhura në Bllokun Udhëheqës të pranuara prodhojnë tepricë të mjaftueshme për të kompensuar humbjet e </w:t>
            </w:r>
            <w:r w:rsidR="00D272E3">
              <w:rPr>
                <w:rFonts w:ascii="Garamond" w:eastAsiaTheme="minorHAnsi" w:hAnsi="Garamond"/>
                <w:kern w:val="2"/>
                <w:sz w:val="20"/>
                <w:szCs w:val="24"/>
                <w:lang w:val="sq-AL"/>
                <w14:ligatures w14:val="standardContextual"/>
              </w:rPr>
              <w:t>u</w:t>
            </w:r>
            <w:r w:rsidRPr="00C507C2">
              <w:rPr>
                <w:rFonts w:ascii="Garamond" w:eastAsiaTheme="minorHAnsi" w:hAnsi="Garamond"/>
                <w:kern w:val="2"/>
                <w:sz w:val="20"/>
                <w:szCs w:val="24"/>
                <w:lang w:val="sq-AL"/>
                <w14:ligatures w14:val="standardContextual"/>
              </w:rPr>
              <w:t xml:space="preserve">rdhërporosive në Bllok Vartëse. Në rastin kur </w:t>
            </w:r>
            <w:r w:rsidR="00D272E3">
              <w:rPr>
                <w:rFonts w:ascii="Garamond" w:eastAsiaTheme="minorHAnsi" w:hAnsi="Garamond"/>
                <w:kern w:val="2"/>
                <w:sz w:val="20"/>
                <w:szCs w:val="24"/>
                <w:lang w:val="sq-AL"/>
                <w14:ligatures w14:val="standardContextual"/>
              </w:rPr>
              <w:t>u</w:t>
            </w:r>
            <w:r w:rsidRPr="00C507C2">
              <w:rPr>
                <w:rFonts w:ascii="Garamond" w:eastAsiaTheme="minorHAnsi" w:hAnsi="Garamond"/>
                <w:kern w:val="2"/>
                <w:sz w:val="20"/>
                <w:szCs w:val="24"/>
                <w:lang w:val="sq-AL"/>
                <w14:ligatures w14:val="standardContextual"/>
              </w:rPr>
              <w:t xml:space="preserve">rdhërporosia në Bllok Vartës është një </w:t>
            </w:r>
            <w:r w:rsidR="00D272E3">
              <w:rPr>
                <w:rFonts w:ascii="Garamond" w:eastAsiaTheme="minorHAnsi" w:hAnsi="Garamond"/>
                <w:kern w:val="2"/>
                <w:sz w:val="20"/>
                <w:szCs w:val="24"/>
                <w:lang w:val="sq-AL"/>
                <w14:ligatures w14:val="standardContextual"/>
              </w:rPr>
              <w:t>u</w:t>
            </w:r>
            <w:r w:rsidRPr="00C507C2">
              <w:rPr>
                <w:rFonts w:ascii="Garamond" w:eastAsiaTheme="minorHAnsi" w:hAnsi="Garamond"/>
                <w:kern w:val="2"/>
                <w:sz w:val="20"/>
                <w:szCs w:val="24"/>
                <w:lang w:val="sq-AL"/>
                <w14:ligatures w14:val="standardContextual"/>
              </w:rPr>
              <w:t xml:space="preserve">rdhërporosi e lidhur në Bllok Udhëheqës për një tjetër </w:t>
            </w:r>
            <w:r w:rsidR="00D272E3">
              <w:rPr>
                <w:rFonts w:ascii="Garamond" w:eastAsiaTheme="minorHAnsi" w:hAnsi="Garamond"/>
                <w:kern w:val="2"/>
                <w:sz w:val="20"/>
                <w:szCs w:val="24"/>
                <w:lang w:val="sq-AL"/>
                <w14:ligatures w14:val="standardContextual"/>
              </w:rPr>
              <w:t>u</w:t>
            </w:r>
            <w:r w:rsidRPr="00C507C2">
              <w:rPr>
                <w:rFonts w:ascii="Garamond" w:eastAsiaTheme="minorHAnsi" w:hAnsi="Garamond"/>
                <w:kern w:val="2"/>
                <w:sz w:val="20"/>
                <w:szCs w:val="24"/>
                <w:lang w:val="sq-AL"/>
                <w14:ligatures w14:val="standardContextual"/>
              </w:rPr>
              <w:t>rdhërporosi në Bllok, zbatohet rregulli i vlefshmërisë i përshkruar në rregullin e pranimit në paragrafin B.2.1.7 (c).</w:t>
            </w:r>
          </w:p>
        </w:tc>
      </w:tr>
      <w:tr w:rsidR="000918F6" w:rsidRPr="00C507C2" w14:paraId="6EC91959" w14:textId="77777777" w:rsidTr="000A5D84">
        <w:trPr>
          <w:cantSplit/>
          <w:trHeight w:val="20"/>
        </w:trPr>
        <w:tc>
          <w:tcPr>
            <w:tcW w:w="480" w:type="pct"/>
            <w:tcBorders>
              <w:bottom w:val="dotted" w:sz="4" w:space="0" w:color="auto"/>
            </w:tcBorders>
            <w:vAlign w:val="center"/>
          </w:tcPr>
          <w:p w14:paraId="1D8B256B" w14:textId="77777777" w:rsidR="000918F6" w:rsidRPr="00C507C2" w:rsidRDefault="000918F6" w:rsidP="000A5D84">
            <w:pPr>
              <w:jc w:val="both"/>
              <w:rPr>
                <w:rFonts w:ascii="Garamond" w:hAnsi="Garamond"/>
                <w:b/>
                <w:bCs/>
                <w:i/>
                <w:iCs/>
                <w:sz w:val="20"/>
              </w:rPr>
            </w:pPr>
            <w:r w:rsidRPr="00C507C2">
              <w:rPr>
                <w:rFonts w:ascii="Garamond" w:hAnsi="Garamond"/>
                <w:i/>
                <w:iCs/>
                <w:sz w:val="20"/>
              </w:rPr>
              <w:t>është</w:t>
            </w:r>
          </w:p>
        </w:tc>
        <w:tc>
          <w:tcPr>
            <w:tcW w:w="529" w:type="pct"/>
            <w:tcBorders>
              <w:bottom w:val="dotted" w:sz="4" w:space="0" w:color="auto"/>
            </w:tcBorders>
            <w:shd w:val="clear" w:color="auto" w:fill="auto"/>
            <w:vAlign w:val="center"/>
          </w:tcPr>
          <w:p w14:paraId="7E27403A" w14:textId="77777777" w:rsidR="000918F6" w:rsidRPr="00C507C2" w:rsidRDefault="000918F6" w:rsidP="000A5D84">
            <w:pPr>
              <w:jc w:val="both"/>
              <w:rPr>
                <w:rFonts w:ascii="Garamond" w:hAnsi="Garamond"/>
                <w:b/>
                <w:bCs/>
                <w:sz w:val="20"/>
              </w:rPr>
            </w:pPr>
            <w:r w:rsidRPr="00C507C2">
              <w:rPr>
                <w:rFonts w:ascii="Garamond" w:hAnsi="Garamond"/>
                <w:b/>
                <w:bCs/>
                <w:sz w:val="20"/>
              </w:rPr>
              <w:t xml:space="preserve">B.2.1.7 </w:t>
            </w:r>
          </w:p>
        </w:tc>
        <w:tc>
          <w:tcPr>
            <w:tcW w:w="3991" w:type="pct"/>
            <w:tcBorders>
              <w:bottom w:val="dotted" w:sz="4" w:space="0" w:color="auto"/>
            </w:tcBorders>
            <w:shd w:val="clear" w:color="auto" w:fill="auto"/>
            <w:vAlign w:val="center"/>
          </w:tcPr>
          <w:p w14:paraId="42D7E06A" w14:textId="042AB5D4" w:rsidR="000918F6" w:rsidRPr="00C507C2" w:rsidRDefault="000918F6" w:rsidP="000A5D84">
            <w:pPr>
              <w:pStyle w:val="CERLEVEL4"/>
              <w:spacing w:before="0" w:after="0"/>
              <w:rPr>
                <w:rFonts w:ascii="Garamond" w:hAnsi="Garamond"/>
                <w:sz w:val="20"/>
                <w:szCs w:val="24"/>
                <w:lang w:val="sq-AL"/>
              </w:rPr>
            </w:pPr>
            <w:r w:rsidRPr="00C507C2">
              <w:rPr>
                <w:rFonts w:ascii="Garamond" w:eastAsiaTheme="minorHAnsi" w:hAnsi="Garamond"/>
                <w:kern w:val="2"/>
                <w:sz w:val="20"/>
                <w:szCs w:val="24"/>
                <w:lang w:val="sq-AL"/>
                <w14:ligatures w14:val="standardContextual"/>
              </w:rPr>
              <w:t xml:space="preserve">Rregulli i pranimit të </w:t>
            </w:r>
            <w:r w:rsidR="00D272E3" w:rsidRPr="00C507C2">
              <w:rPr>
                <w:rFonts w:ascii="Garamond" w:eastAsiaTheme="minorHAnsi" w:hAnsi="Garamond"/>
                <w:kern w:val="2"/>
                <w:sz w:val="20"/>
                <w:szCs w:val="24"/>
                <w:lang w:val="sq-AL"/>
                <w14:ligatures w14:val="standardContextual"/>
              </w:rPr>
              <w:t xml:space="preserve">urdhërporosive </w:t>
            </w:r>
            <w:r w:rsidRPr="00C507C2">
              <w:rPr>
                <w:rFonts w:ascii="Garamond" w:eastAsiaTheme="minorHAnsi" w:hAnsi="Garamond"/>
                <w:kern w:val="2"/>
                <w:sz w:val="20"/>
                <w:szCs w:val="24"/>
                <w:lang w:val="sq-AL"/>
                <w14:ligatures w14:val="standardContextual"/>
              </w:rPr>
              <w:t xml:space="preserve">në Bllok që i përket Grupit Ekskluziv të Urdhërporosive në Bllok janë të njëjtat si rregullat e pranimit të </w:t>
            </w:r>
            <w:r w:rsidR="00D272E3" w:rsidRPr="00C507C2">
              <w:rPr>
                <w:rFonts w:ascii="Garamond" w:eastAsiaTheme="minorHAnsi" w:hAnsi="Garamond"/>
                <w:kern w:val="2"/>
                <w:sz w:val="20"/>
                <w:szCs w:val="24"/>
                <w:lang w:val="sq-AL"/>
                <w14:ligatures w14:val="standardContextual"/>
              </w:rPr>
              <w:t xml:space="preserve">urdhërporosive </w:t>
            </w:r>
            <w:r w:rsidRPr="00C507C2">
              <w:rPr>
                <w:rFonts w:ascii="Garamond" w:eastAsiaTheme="minorHAnsi" w:hAnsi="Garamond"/>
                <w:kern w:val="2"/>
                <w:sz w:val="20"/>
                <w:szCs w:val="24"/>
                <w:lang w:val="sq-AL"/>
                <w14:ligatures w14:val="standardContextual"/>
              </w:rPr>
              <w:t>në Bllok të përshkruara në paragrafin B.2.1.3 dhe B.2.1.4</w:t>
            </w:r>
            <w:r w:rsidRPr="00C507C2">
              <w:rPr>
                <w:rFonts w:ascii="Garamond" w:eastAsiaTheme="minorHAnsi" w:hAnsi="Garamond"/>
                <w:b/>
                <w:bCs/>
                <w:kern w:val="2"/>
                <w:sz w:val="20"/>
                <w:szCs w:val="24"/>
                <w:lang w:val="sq-AL"/>
                <w14:ligatures w14:val="standardContextual"/>
              </w:rPr>
              <w:t xml:space="preserve"> </w:t>
            </w:r>
            <w:r w:rsidRPr="00C507C2">
              <w:rPr>
                <w:rFonts w:ascii="Garamond" w:eastAsiaTheme="minorHAnsi" w:hAnsi="Garamond"/>
                <w:kern w:val="2"/>
                <w:sz w:val="20"/>
                <w:szCs w:val="24"/>
                <w:lang w:val="sq-AL"/>
                <w14:ligatures w14:val="standardContextual"/>
              </w:rPr>
              <w:t xml:space="preserve">dhe me kufizime shtesë që totali i </w:t>
            </w:r>
            <w:r w:rsidR="00D272E3" w:rsidRPr="00C507C2">
              <w:rPr>
                <w:rFonts w:ascii="Garamond" w:eastAsiaTheme="minorHAnsi" w:hAnsi="Garamond"/>
                <w:kern w:val="2"/>
                <w:sz w:val="20"/>
                <w:szCs w:val="24"/>
                <w:lang w:val="sq-AL"/>
                <w14:ligatures w14:val="standardContextual"/>
              </w:rPr>
              <w:t xml:space="preserve">normës </w:t>
            </w:r>
            <w:r w:rsidRPr="00C507C2">
              <w:rPr>
                <w:rFonts w:ascii="Garamond" w:eastAsiaTheme="minorHAnsi" w:hAnsi="Garamond"/>
                <w:kern w:val="2"/>
                <w:sz w:val="20"/>
                <w:szCs w:val="24"/>
                <w:lang w:val="sq-AL"/>
                <w14:ligatures w14:val="standardContextual"/>
              </w:rPr>
              <w:t xml:space="preserve">së </w:t>
            </w:r>
            <w:r w:rsidR="00D272E3" w:rsidRPr="00C507C2">
              <w:rPr>
                <w:rFonts w:ascii="Garamond" w:eastAsiaTheme="minorHAnsi" w:hAnsi="Garamond"/>
                <w:kern w:val="2"/>
                <w:sz w:val="20"/>
                <w:szCs w:val="24"/>
                <w:lang w:val="sq-AL"/>
                <w14:ligatures w14:val="standardContextual"/>
              </w:rPr>
              <w:t xml:space="preserve">pranimit </w:t>
            </w:r>
            <w:r w:rsidRPr="00C507C2">
              <w:rPr>
                <w:rFonts w:ascii="Garamond" w:eastAsiaTheme="minorHAnsi" w:hAnsi="Garamond"/>
                <w:kern w:val="2"/>
                <w:sz w:val="20"/>
                <w:szCs w:val="24"/>
                <w:lang w:val="sq-AL"/>
                <w14:ligatures w14:val="standardContextual"/>
              </w:rPr>
              <w:t xml:space="preserve">të </w:t>
            </w:r>
            <w:r w:rsidR="00D272E3" w:rsidRPr="00C507C2">
              <w:rPr>
                <w:rFonts w:ascii="Garamond" w:eastAsiaTheme="minorHAnsi" w:hAnsi="Garamond"/>
                <w:kern w:val="2"/>
                <w:sz w:val="20"/>
                <w:szCs w:val="24"/>
                <w:lang w:val="sq-AL"/>
                <w14:ligatures w14:val="standardContextual"/>
              </w:rPr>
              <w:t xml:space="preserve">urdhërporosive </w:t>
            </w:r>
            <w:r w:rsidRPr="00C507C2">
              <w:rPr>
                <w:rFonts w:ascii="Garamond" w:eastAsiaTheme="minorHAnsi" w:hAnsi="Garamond"/>
                <w:kern w:val="2"/>
                <w:sz w:val="20"/>
                <w:szCs w:val="24"/>
                <w:lang w:val="sq-AL"/>
                <w14:ligatures w14:val="standardContextual"/>
              </w:rPr>
              <w:t xml:space="preserve">në Bllok që i përkasin të njëjtit Grup Ekskluziv Urdhërporosi në Bllok nuk mund të kaloj shifrën </w:t>
            </w:r>
            <w:r w:rsidR="00604000" w:rsidRPr="00C507C2">
              <w:rPr>
                <w:rFonts w:ascii="Garamond" w:eastAsiaTheme="minorHAnsi" w:hAnsi="Garamond"/>
                <w:kern w:val="2"/>
                <w:sz w:val="20"/>
                <w:szCs w:val="24"/>
                <w:lang w:val="sq-AL"/>
                <w14:ligatures w14:val="standardContextual"/>
              </w:rPr>
              <w:t>1</w:t>
            </w:r>
            <w:r w:rsidR="00604000">
              <w:rPr>
                <w:rFonts w:ascii="Garamond" w:eastAsiaTheme="minorHAnsi" w:hAnsi="Garamond"/>
                <w:kern w:val="2"/>
                <w:sz w:val="20"/>
                <w:szCs w:val="24"/>
                <w:lang w:val="sq-AL"/>
                <w14:ligatures w14:val="standardContextual"/>
              </w:rPr>
              <w:t xml:space="preserve"> </w:t>
            </w:r>
            <w:r w:rsidRPr="00C507C2">
              <w:rPr>
                <w:rFonts w:ascii="Garamond" w:eastAsiaTheme="minorHAnsi" w:hAnsi="Garamond"/>
                <w:kern w:val="2"/>
                <w:sz w:val="20"/>
                <w:szCs w:val="24"/>
                <w:lang w:val="sq-AL"/>
                <w14:ligatures w14:val="standardContextual"/>
              </w:rPr>
              <w:t>(</w:t>
            </w:r>
            <w:r w:rsidR="00604000" w:rsidRPr="00C507C2">
              <w:rPr>
                <w:rFonts w:ascii="Garamond" w:eastAsiaTheme="minorHAnsi" w:hAnsi="Garamond"/>
                <w:kern w:val="2"/>
                <w:sz w:val="20"/>
                <w:szCs w:val="24"/>
                <w:lang w:val="sq-AL"/>
                <w14:ligatures w14:val="standardContextual"/>
              </w:rPr>
              <w:t>një</w:t>
            </w:r>
            <w:r w:rsidRPr="00C507C2">
              <w:rPr>
                <w:rFonts w:ascii="Garamond" w:eastAsiaTheme="minorHAnsi" w:hAnsi="Garamond"/>
                <w:kern w:val="2"/>
                <w:sz w:val="20"/>
                <w:szCs w:val="24"/>
                <w:lang w:val="sq-AL"/>
                <w14:ligatures w14:val="standardContextual"/>
              </w:rPr>
              <w:t xml:space="preserve">). Përzgjedhja e </w:t>
            </w:r>
            <w:r w:rsidR="00D272E3" w:rsidRPr="00C507C2">
              <w:rPr>
                <w:rFonts w:ascii="Garamond" w:eastAsiaTheme="minorHAnsi" w:hAnsi="Garamond"/>
                <w:kern w:val="2"/>
                <w:sz w:val="20"/>
                <w:szCs w:val="24"/>
                <w:lang w:val="sq-AL"/>
                <w14:ligatures w14:val="standardContextual"/>
              </w:rPr>
              <w:t xml:space="preserve">urdhërporosisë </w:t>
            </w:r>
            <w:r w:rsidRPr="00C507C2">
              <w:rPr>
                <w:rFonts w:ascii="Garamond" w:eastAsiaTheme="minorHAnsi" w:hAnsi="Garamond"/>
                <w:kern w:val="2"/>
                <w:sz w:val="20"/>
                <w:szCs w:val="24"/>
                <w:lang w:val="sq-AL"/>
                <w14:ligatures w14:val="standardContextual"/>
              </w:rPr>
              <w:t>në Bllok nga Grupi Ekskluziv bëhet nga zgjidhja e algoritmit për të maksimizuar tepricën e përfitueshmërisë (</w:t>
            </w:r>
            <w:r w:rsidRPr="00D272E3">
              <w:rPr>
                <w:rFonts w:ascii="Garamond" w:eastAsiaTheme="minorHAnsi" w:hAnsi="Garamond"/>
                <w:i/>
                <w:kern w:val="2"/>
                <w:sz w:val="20"/>
                <w:szCs w:val="24"/>
                <w:lang w:val="sq-AL"/>
                <w14:ligatures w14:val="standardContextual"/>
              </w:rPr>
              <w:t>welfare surplus</w:t>
            </w:r>
            <w:r w:rsidRPr="00C507C2">
              <w:rPr>
                <w:rFonts w:ascii="Garamond" w:eastAsiaTheme="minorHAnsi" w:hAnsi="Garamond"/>
                <w:kern w:val="2"/>
                <w:sz w:val="20"/>
                <w:szCs w:val="24"/>
                <w:lang w:val="sq-AL"/>
                <w14:ligatures w14:val="standardContextual"/>
              </w:rPr>
              <w:t>).</w:t>
            </w:r>
            <w:r w:rsidR="002B1A03">
              <w:rPr>
                <w:rFonts w:ascii="Garamond" w:eastAsiaTheme="minorHAnsi" w:hAnsi="Garamond"/>
                <w:kern w:val="2"/>
                <w:sz w:val="20"/>
                <w:szCs w:val="24"/>
                <w:lang w:val="sq-AL"/>
                <w14:ligatures w14:val="standardContextual"/>
              </w:rPr>
              <w:t xml:space="preserve"> </w:t>
            </w:r>
            <w:r w:rsidRPr="00C507C2">
              <w:rPr>
                <w:rFonts w:ascii="Garamond" w:eastAsiaTheme="minorHAnsi" w:hAnsi="Garamond"/>
                <w:kern w:val="2"/>
                <w:sz w:val="20"/>
                <w:szCs w:val="24"/>
                <w:lang w:val="sq-AL"/>
                <w14:ligatures w14:val="standardContextual"/>
              </w:rPr>
              <w:t xml:space="preserve"> </w:t>
            </w:r>
          </w:p>
        </w:tc>
      </w:tr>
      <w:tr w:rsidR="000918F6" w:rsidRPr="00C507C2" w14:paraId="5FF76F87" w14:textId="77777777" w:rsidTr="000A5D84">
        <w:trPr>
          <w:cantSplit/>
          <w:trHeight w:val="20"/>
        </w:trPr>
        <w:tc>
          <w:tcPr>
            <w:tcW w:w="480" w:type="pct"/>
            <w:tcBorders>
              <w:top w:val="dotted" w:sz="4" w:space="0" w:color="auto"/>
              <w:bottom w:val="dotted" w:sz="4" w:space="0" w:color="auto"/>
            </w:tcBorders>
            <w:vAlign w:val="center"/>
          </w:tcPr>
          <w:p w14:paraId="33DE592E" w14:textId="77777777" w:rsidR="000918F6" w:rsidRPr="00C507C2" w:rsidRDefault="000918F6" w:rsidP="000A5D84">
            <w:pPr>
              <w:jc w:val="both"/>
              <w:rPr>
                <w:rFonts w:ascii="Garamond" w:hAnsi="Garamond"/>
                <w:i/>
                <w:iCs/>
                <w:sz w:val="20"/>
              </w:rPr>
            </w:pPr>
            <w:r w:rsidRPr="00C507C2">
              <w:rPr>
                <w:rFonts w:ascii="Garamond" w:hAnsi="Garamond"/>
                <w:i/>
                <w:iCs/>
                <w:sz w:val="20"/>
              </w:rPr>
              <w:t>bëhet</w:t>
            </w:r>
          </w:p>
        </w:tc>
        <w:tc>
          <w:tcPr>
            <w:tcW w:w="529" w:type="pct"/>
            <w:tcBorders>
              <w:top w:val="dotted" w:sz="4" w:space="0" w:color="auto"/>
              <w:bottom w:val="dotted" w:sz="4" w:space="0" w:color="auto"/>
            </w:tcBorders>
            <w:shd w:val="clear" w:color="auto" w:fill="auto"/>
            <w:vAlign w:val="center"/>
          </w:tcPr>
          <w:p w14:paraId="740FF846" w14:textId="77777777" w:rsidR="000918F6" w:rsidRPr="00C507C2" w:rsidRDefault="000918F6" w:rsidP="000A5D84">
            <w:pPr>
              <w:jc w:val="both"/>
              <w:rPr>
                <w:rFonts w:ascii="Garamond" w:hAnsi="Garamond"/>
                <w:sz w:val="20"/>
              </w:rPr>
            </w:pPr>
            <w:r w:rsidRPr="00C507C2">
              <w:rPr>
                <w:rFonts w:ascii="Garamond" w:hAnsi="Garamond"/>
                <w:b/>
                <w:bCs/>
                <w:sz w:val="20"/>
              </w:rPr>
              <w:t>B.2.1.8</w:t>
            </w:r>
          </w:p>
        </w:tc>
        <w:tc>
          <w:tcPr>
            <w:tcW w:w="3991" w:type="pct"/>
            <w:tcBorders>
              <w:top w:val="dotted" w:sz="4" w:space="0" w:color="auto"/>
              <w:bottom w:val="dotted" w:sz="4" w:space="0" w:color="auto"/>
            </w:tcBorders>
            <w:shd w:val="clear" w:color="auto" w:fill="auto"/>
            <w:vAlign w:val="center"/>
          </w:tcPr>
          <w:p w14:paraId="23B488F9" w14:textId="52F23F9B" w:rsidR="000918F6" w:rsidRPr="00C507C2" w:rsidRDefault="000918F6" w:rsidP="000A5D84">
            <w:pPr>
              <w:pStyle w:val="CERLEVEL4"/>
              <w:spacing w:before="0" w:after="0"/>
              <w:rPr>
                <w:rFonts w:ascii="Garamond" w:hAnsi="Garamond"/>
                <w:sz w:val="20"/>
                <w:szCs w:val="24"/>
                <w:lang w:val="sq-AL"/>
              </w:rPr>
            </w:pPr>
            <w:r w:rsidRPr="00C507C2">
              <w:rPr>
                <w:rFonts w:ascii="Garamond" w:eastAsiaTheme="minorHAnsi" w:hAnsi="Garamond"/>
                <w:kern w:val="2"/>
                <w:sz w:val="20"/>
                <w:szCs w:val="24"/>
                <w:lang w:val="sq-AL"/>
                <w14:ligatures w14:val="standardContextual"/>
              </w:rPr>
              <w:t xml:space="preserve">Rregulli i pranimit të </w:t>
            </w:r>
            <w:r w:rsidR="00604000">
              <w:rPr>
                <w:rFonts w:ascii="Garamond" w:eastAsiaTheme="minorHAnsi" w:hAnsi="Garamond"/>
                <w:kern w:val="2"/>
                <w:sz w:val="20"/>
                <w:szCs w:val="24"/>
                <w:lang w:val="sq-AL"/>
                <w14:ligatures w14:val="standardContextual"/>
              </w:rPr>
              <w:t>u</w:t>
            </w:r>
            <w:r w:rsidRPr="00C507C2">
              <w:rPr>
                <w:rFonts w:ascii="Garamond" w:eastAsiaTheme="minorHAnsi" w:hAnsi="Garamond"/>
                <w:kern w:val="2"/>
                <w:sz w:val="20"/>
                <w:szCs w:val="24"/>
                <w:lang w:val="sq-AL"/>
                <w14:ligatures w14:val="standardContextual"/>
              </w:rPr>
              <w:t xml:space="preserve">rdhërporosive në Bllok që i përket Grupit Ekskluziv të Urdhërporosive në Bllok janë të njëjtat si rregullat e pranimit të </w:t>
            </w:r>
            <w:r w:rsidR="00A03F34">
              <w:rPr>
                <w:rFonts w:ascii="Garamond" w:eastAsiaTheme="minorHAnsi" w:hAnsi="Garamond"/>
                <w:kern w:val="2"/>
                <w:sz w:val="20"/>
                <w:szCs w:val="24"/>
                <w:lang w:val="sq-AL"/>
                <w14:ligatures w14:val="standardContextual"/>
              </w:rPr>
              <w:t>u</w:t>
            </w:r>
            <w:r w:rsidRPr="00C507C2">
              <w:rPr>
                <w:rFonts w:ascii="Garamond" w:eastAsiaTheme="minorHAnsi" w:hAnsi="Garamond"/>
                <w:kern w:val="2"/>
                <w:sz w:val="20"/>
                <w:szCs w:val="24"/>
                <w:lang w:val="sq-AL"/>
                <w14:ligatures w14:val="standardContextual"/>
              </w:rPr>
              <w:t xml:space="preserve">rdhërporosive në Bllok të përshkruara në paragrafin B.2.1.4 dhe B.2.1.5 dhe me kufizime shtesë që totali i </w:t>
            </w:r>
            <w:r w:rsidR="00A03F34" w:rsidRPr="00C507C2">
              <w:rPr>
                <w:rFonts w:ascii="Garamond" w:eastAsiaTheme="minorHAnsi" w:hAnsi="Garamond"/>
                <w:kern w:val="2"/>
                <w:sz w:val="20"/>
                <w:szCs w:val="24"/>
                <w:lang w:val="sq-AL"/>
                <w14:ligatures w14:val="standardContextual"/>
              </w:rPr>
              <w:t xml:space="preserve">normës së pranimit të urdhërporosive në </w:t>
            </w:r>
            <w:r w:rsidRPr="00C507C2">
              <w:rPr>
                <w:rFonts w:ascii="Garamond" w:eastAsiaTheme="minorHAnsi" w:hAnsi="Garamond"/>
                <w:kern w:val="2"/>
                <w:sz w:val="20"/>
                <w:szCs w:val="24"/>
                <w:lang w:val="sq-AL"/>
                <w14:ligatures w14:val="standardContextual"/>
              </w:rPr>
              <w:t xml:space="preserve">Bllok që i përkasin të njëjtit Grup Ekskluziv Urdhërporosi në Bllok nuk mund të kaloj shifrën </w:t>
            </w:r>
            <w:r w:rsidR="00667A07" w:rsidRPr="00C507C2">
              <w:rPr>
                <w:rFonts w:ascii="Garamond" w:eastAsiaTheme="minorHAnsi" w:hAnsi="Garamond"/>
                <w:kern w:val="2"/>
                <w:sz w:val="20"/>
                <w:szCs w:val="24"/>
                <w:lang w:val="sq-AL"/>
                <w14:ligatures w14:val="standardContextual"/>
              </w:rPr>
              <w:t>1</w:t>
            </w:r>
            <w:r w:rsidR="00667A07">
              <w:rPr>
                <w:rFonts w:ascii="Garamond" w:eastAsiaTheme="minorHAnsi" w:hAnsi="Garamond"/>
                <w:kern w:val="2"/>
                <w:sz w:val="20"/>
                <w:szCs w:val="24"/>
                <w:lang w:val="sq-AL"/>
                <w14:ligatures w14:val="standardContextual"/>
              </w:rPr>
              <w:t xml:space="preserve"> </w:t>
            </w:r>
            <w:r w:rsidRPr="00C507C2">
              <w:rPr>
                <w:rFonts w:ascii="Garamond" w:eastAsiaTheme="minorHAnsi" w:hAnsi="Garamond"/>
                <w:kern w:val="2"/>
                <w:sz w:val="20"/>
                <w:szCs w:val="24"/>
                <w:lang w:val="sq-AL"/>
                <w14:ligatures w14:val="standardContextual"/>
              </w:rPr>
              <w:t>(</w:t>
            </w:r>
            <w:r w:rsidR="00667A07" w:rsidRPr="00C507C2">
              <w:rPr>
                <w:rFonts w:ascii="Garamond" w:eastAsiaTheme="minorHAnsi" w:hAnsi="Garamond"/>
                <w:kern w:val="2"/>
                <w:sz w:val="20"/>
                <w:szCs w:val="24"/>
                <w:lang w:val="sq-AL"/>
                <w14:ligatures w14:val="standardContextual"/>
              </w:rPr>
              <w:t>një</w:t>
            </w:r>
            <w:r w:rsidRPr="00C507C2">
              <w:rPr>
                <w:rFonts w:ascii="Garamond" w:eastAsiaTheme="minorHAnsi" w:hAnsi="Garamond"/>
                <w:kern w:val="2"/>
                <w:sz w:val="20"/>
                <w:szCs w:val="24"/>
                <w:lang w:val="sq-AL"/>
                <w14:ligatures w14:val="standardContextual"/>
              </w:rPr>
              <w:t xml:space="preserve">). Përzgjedhja e </w:t>
            </w:r>
            <w:r w:rsidR="001A1E78">
              <w:rPr>
                <w:rFonts w:ascii="Garamond" w:eastAsiaTheme="minorHAnsi" w:hAnsi="Garamond"/>
                <w:kern w:val="2"/>
                <w:sz w:val="20"/>
                <w:szCs w:val="24"/>
                <w:lang w:val="sq-AL"/>
                <w14:ligatures w14:val="standardContextual"/>
              </w:rPr>
              <w:t>u</w:t>
            </w:r>
            <w:r w:rsidRPr="00C507C2">
              <w:rPr>
                <w:rFonts w:ascii="Garamond" w:eastAsiaTheme="minorHAnsi" w:hAnsi="Garamond"/>
                <w:kern w:val="2"/>
                <w:sz w:val="20"/>
                <w:szCs w:val="24"/>
                <w:lang w:val="sq-AL"/>
                <w14:ligatures w14:val="standardContextual"/>
              </w:rPr>
              <w:t>rdhërporosisë në Bllok nga Grupi Ekskluziv bëhet nga zgjidhja e algoritmit për të maksimizuar tepricën e përfitueshmërisë (</w:t>
            </w:r>
            <w:r w:rsidRPr="00667A07">
              <w:rPr>
                <w:rFonts w:ascii="Garamond" w:eastAsiaTheme="minorHAnsi" w:hAnsi="Garamond"/>
                <w:i/>
                <w:kern w:val="2"/>
                <w:sz w:val="20"/>
                <w:szCs w:val="24"/>
                <w:lang w:val="sq-AL"/>
                <w14:ligatures w14:val="standardContextual"/>
              </w:rPr>
              <w:t>welfare surplus</w:t>
            </w:r>
            <w:r w:rsidRPr="00C507C2">
              <w:rPr>
                <w:rFonts w:ascii="Garamond" w:eastAsiaTheme="minorHAnsi" w:hAnsi="Garamond"/>
                <w:kern w:val="2"/>
                <w:sz w:val="20"/>
                <w:szCs w:val="24"/>
                <w:lang w:val="sq-AL"/>
                <w14:ligatures w14:val="standardContextual"/>
              </w:rPr>
              <w:t>).</w:t>
            </w:r>
            <w:r w:rsidR="002B1A03">
              <w:rPr>
                <w:rFonts w:ascii="Garamond" w:eastAsiaTheme="minorHAnsi" w:hAnsi="Garamond"/>
                <w:kern w:val="2"/>
                <w:sz w:val="20"/>
                <w:szCs w:val="24"/>
                <w:lang w:val="sq-AL"/>
                <w14:ligatures w14:val="standardContextual"/>
              </w:rPr>
              <w:t xml:space="preserve"> </w:t>
            </w:r>
            <w:r w:rsidRPr="00C507C2">
              <w:rPr>
                <w:rFonts w:ascii="Garamond" w:eastAsiaTheme="minorHAnsi" w:hAnsi="Garamond"/>
                <w:kern w:val="2"/>
                <w:sz w:val="20"/>
                <w:szCs w:val="24"/>
                <w:lang w:val="sq-AL"/>
                <w14:ligatures w14:val="standardContextual"/>
              </w:rPr>
              <w:t xml:space="preserve"> </w:t>
            </w:r>
          </w:p>
        </w:tc>
      </w:tr>
      <w:tr w:rsidR="000918F6" w:rsidRPr="00C507C2" w14:paraId="2148F788" w14:textId="77777777" w:rsidTr="000A5D84">
        <w:trPr>
          <w:cantSplit/>
          <w:trHeight w:val="20"/>
        </w:trPr>
        <w:tc>
          <w:tcPr>
            <w:tcW w:w="480" w:type="pct"/>
            <w:tcBorders>
              <w:bottom w:val="dotted" w:sz="4" w:space="0" w:color="auto"/>
            </w:tcBorders>
            <w:vAlign w:val="center"/>
          </w:tcPr>
          <w:p w14:paraId="327E7B4A" w14:textId="77777777" w:rsidR="000918F6" w:rsidRPr="00C507C2" w:rsidRDefault="000918F6" w:rsidP="000A5D84">
            <w:pPr>
              <w:jc w:val="both"/>
              <w:rPr>
                <w:rFonts w:ascii="Garamond" w:hAnsi="Garamond"/>
                <w:b/>
                <w:bCs/>
                <w:i/>
                <w:iCs/>
                <w:sz w:val="20"/>
              </w:rPr>
            </w:pPr>
            <w:r w:rsidRPr="00C507C2">
              <w:rPr>
                <w:rFonts w:ascii="Garamond" w:hAnsi="Garamond"/>
                <w:i/>
                <w:iCs/>
                <w:sz w:val="20"/>
              </w:rPr>
              <w:t>është</w:t>
            </w:r>
          </w:p>
        </w:tc>
        <w:tc>
          <w:tcPr>
            <w:tcW w:w="529" w:type="pct"/>
            <w:tcBorders>
              <w:bottom w:val="dotted" w:sz="4" w:space="0" w:color="auto"/>
            </w:tcBorders>
            <w:shd w:val="clear" w:color="auto" w:fill="auto"/>
            <w:vAlign w:val="center"/>
          </w:tcPr>
          <w:p w14:paraId="394C9947" w14:textId="77777777" w:rsidR="000918F6" w:rsidRPr="00C507C2" w:rsidRDefault="000918F6" w:rsidP="000A5D84">
            <w:pPr>
              <w:jc w:val="both"/>
              <w:rPr>
                <w:rFonts w:ascii="Garamond" w:hAnsi="Garamond"/>
                <w:b/>
                <w:bCs/>
                <w:sz w:val="20"/>
              </w:rPr>
            </w:pPr>
            <w:r w:rsidRPr="00C507C2">
              <w:rPr>
                <w:rFonts w:ascii="Garamond" w:hAnsi="Garamond"/>
                <w:b/>
                <w:bCs/>
                <w:sz w:val="20"/>
              </w:rPr>
              <w:t>B.2.1.9</w:t>
            </w:r>
          </w:p>
        </w:tc>
        <w:tc>
          <w:tcPr>
            <w:tcW w:w="3991" w:type="pct"/>
            <w:tcBorders>
              <w:bottom w:val="dotted" w:sz="4" w:space="0" w:color="auto"/>
            </w:tcBorders>
            <w:shd w:val="clear" w:color="auto" w:fill="auto"/>
            <w:vAlign w:val="center"/>
          </w:tcPr>
          <w:p w14:paraId="4AA11900" w14:textId="4AC4F9B4" w:rsidR="000918F6" w:rsidRPr="00C507C2" w:rsidRDefault="000918F6" w:rsidP="000A5D84">
            <w:pPr>
              <w:pStyle w:val="CERLEVEL4"/>
              <w:spacing w:before="0" w:after="0"/>
              <w:rPr>
                <w:rFonts w:ascii="Garamond" w:hAnsi="Garamond"/>
                <w:sz w:val="20"/>
                <w:szCs w:val="24"/>
                <w:lang w:val="sq-AL"/>
              </w:rPr>
            </w:pPr>
            <w:r w:rsidRPr="00C507C2">
              <w:rPr>
                <w:rFonts w:ascii="Garamond" w:eastAsiaTheme="minorHAnsi" w:hAnsi="Garamond"/>
                <w:kern w:val="2"/>
                <w:sz w:val="20"/>
                <w:szCs w:val="24"/>
                <w:lang w:val="sq-AL"/>
                <w14:ligatures w14:val="standardContextual"/>
              </w:rPr>
              <w:t xml:space="preserve">Në rastin kur për </w:t>
            </w:r>
            <w:r w:rsidR="001A1E78" w:rsidRPr="00C507C2">
              <w:rPr>
                <w:rFonts w:ascii="Garamond" w:eastAsiaTheme="minorHAnsi" w:hAnsi="Garamond"/>
                <w:kern w:val="2"/>
                <w:sz w:val="20"/>
                <w:szCs w:val="24"/>
                <w:lang w:val="sq-AL"/>
                <w14:ligatures w14:val="standardContextual"/>
              </w:rPr>
              <w:t xml:space="preserve">një njësi kohore tregu </w:t>
            </w:r>
            <w:r w:rsidRPr="00C507C2">
              <w:rPr>
                <w:rFonts w:ascii="Garamond" w:eastAsiaTheme="minorHAnsi" w:hAnsi="Garamond"/>
                <w:kern w:val="2"/>
                <w:sz w:val="20"/>
                <w:szCs w:val="24"/>
                <w:lang w:val="sq-AL"/>
                <w14:ligatures w14:val="standardContextual"/>
              </w:rPr>
              <w:t xml:space="preserve">më shumë se një segment i një </w:t>
            </w:r>
            <w:r w:rsidR="001A1E78">
              <w:rPr>
                <w:rFonts w:ascii="Garamond" w:eastAsiaTheme="minorHAnsi" w:hAnsi="Garamond"/>
                <w:kern w:val="2"/>
                <w:sz w:val="20"/>
                <w:szCs w:val="24"/>
                <w:lang w:val="sq-AL"/>
                <w14:ligatures w14:val="standardContextual"/>
              </w:rPr>
              <w:t>u</w:t>
            </w:r>
            <w:r w:rsidRPr="00C507C2">
              <w:rPr>
                <w:rFonts w:ascii="Garamond" w:eastAsiaTheme="minorHAnsi" w:hAnsi="Garamond"/>
                <w:kern w:val="2"/>
                <w:sz w:val="20"/>
                <w:szCs w:val="24"/>
                <w:lang w:val="sq-AL"/>
                <w14:ligatures w14:val="standardContextual"/>
              </w:rPr>
              <w:t xml:space="preserve">rdhërporosive </w:t>
            </w:r>
            <w:r w:rsidR="001A1E78" w:rsidRPr="00C507C2">
              <w:rPr>
                <w:rFonts w:ascii="Garamond" w:eastAsiaTheme="minorHAnsi" w:hAnsi="Garamond"/>
                <w:kern w:val="2"/>
                <w:sz w:val="20"/>
                <w:szCs w:val="24"/>
                <w:lang w:val="sq-AL"/>
                <w14:ligatures w14:val="standardContextual"/>
              </w:rPr>
              <w:t>shitjeje e thjeshtë ka çmim të barabartë me çmimin klerues të tregut, për pranimin e urdhërporosive aplikohet një metodologji e përcaktuar me vendim ng</w:t>
            </w:r>
            <w:r w:rsidRPr="00C507C2">
              <w:rPr>
                <w:rFonts w:ascii="Garamond" w:eastAsiaTheme="minorHAnsi" w:hAnsi="Garamond"/>
                <w:kern w:val="2"/>
                <w:sz w:val="20"/>
                <w:szCs w:val="24"/>
                <w:lang w:val="sq-AL"/>
                <w14:ligatures w14:val="standardContextual"/>
              </w:rPr>
              <w:t xml:space="preserve">a Autoriteti Rregullator përkatës me propozimin e ALPEX-it. </w:t>
            </w:r>
          </w:p>
        </w:tc>
      </w:tr>
      <w:tr w:rsidR="000918F6" w:rsidRPr="00C507C2" w14:paraId="14396408" w14:textId="77777777" w:rsidTr="000A5D84">
        <w:trPr>
          <w:cantSplit/>
          <w:trHeight w:val="20"/>
        </w:trPr>
        <w:tc>
          <w:tcPr>
            <w:tcW w:w="480" w:type="pct"/>
            <w:tcBorders>
              <w:top w:val="dotted" w:sz="4" w:space="0" w:color="auto"/>
              <w:bottom w:val="dotted" w:sz="4" w:space="0" w:color="auto"/>
            </w:tcBorders>
            <w:vAlign w:val="center"/>
          </w:tcPr>
          <w:p w14:paraId="074CF0C7" w14:textId="77777777" w:rsidR="000918F6" w:rsidRPr="00C507C2" w:rsidRDefault="000918F6" w:rsidP="000A5D84">
            <w:pPr>
              <w:jc w:val="both"/>
              <w:rPr>
                <w:rFonts w:ascii="Garamond" w:hAnsi="Garamond"/>
                <w:b/>
                <w:bCs/>
                <w:i/>
                <w:iCs/>
                <w:sz w:val="20"/>
              </w:rPr>
            </w:pPr>
            <w:r w:rsidRPr="00C507C2">
              <w:rPr>
                <w:rFonts w:ascii="Garamond" w:hAnsi="Garamond"/>
                <w:i/>
                <w:iCs/>
                <w:sz w:val="20"/>
              </w:rPr>
              <w:t>bëhet</w:t>
            </w:r>
          </w:p>
        </w:tc>
        <w:tc>
          <w:tcPr>
            <w:tcW w:w="529" w:type="pct"/>
            <w:tcBorders>
              <w:top w:val="dotted" w:sz="4" w:space="0" w:color="auto"/>
              <w:bottom w:val="dotted" w:sz="4" w:space="0" w:color="auto"/>
            </w:tcBorders>
            <w:shd w:val="clear" w:color="auto" w:fill="auto"/>
            <w:vAlign w:val="center"/>
          </w:tcPr>
          <w:p w14:paraId="2DBDCA00" w14:textId="77777777" w:rsidR="000918F6" w:rsidRPr="00C507C2" w:rsidRDefault="000918F6" w:rsidP="000A5D84">
            <w:pPr>
              <w:jc w:val="both"/>
              <w:rPr>
                <w:rFonts w:ascii="Garamond" w:hAnsi="Garamond"/>
                <w:b/>
                <w:bCs/>
                <w:sz w:val="20"/>
              </w:rPr>
            </w:pPr>
            <w:r w:rsidRPr="00C507C2">
              <w:rPr>
                <w:rFonts w:ascii="Garamond" w:hAnsi="Garamond"/>
                <w:b/>
                <w:bCs/>
                <w:sz w:val="20"/>
              </w:rPr>
              <w:t>B.2.1.10</w:t>
            </w:r>
          </w:p>
        </w:tc>
        <w:tc>
          <w:tcPr>
            <w:tcW w:w="3991" w:type="pct"/>
            <w:tcBorders>
              <w:top w:val="dotted" w:sz="4" w:space="0" w:color="auto"/>
              <w:bottom w:val="dotted" w:sz="4" w:space="0" w:color="auto"/>
            </w:tcBorders>
            <w:shd w:val="clear" w:color="auto" w:fill="auto"/>
            <w:vAlign w:val="center"/>
          </w:tcPr>
          <w:p w14:paraId="64FB3551" w14:textId="56E8B6C3" w:rsidR="000918F6" w:rsidRPr="00C507C2" w:rsidRDefault="000918F6" w:rsidP="000A5D84">
            <w:pPr>
              <w:pStyle w:val="CERLEVEL4"/>
              <w:spacing w:before="0" w:after="0"/>
              <w:rPr>
                <w:rFonts w:ascii="Garamond" w:hAnsi="Garamond"/>
                <w:sz w:val="20"/>
                <w:szCs w:val="24"/>
                <w:lang w:val="sq-AL"/>
              </w:rPr>
            </w:pPr>
            <w:r w:rsidRPr="00C507C2">
              <w:rPr>
                <w:rFonts w:ascii="Garamond" w:eastAsiaTheme="minorHAnsi" w:hAnsi="Garamond"/>
                <w:kern w:val="2"/>
                <w:sz w:val="20"/>
                <w:szCs w:val="24"/>
                <w:lang w:val="sq-AL"/>
                <w14:ligatures w14:val="standardContextual"/>
              </w:rPr>
              <w:t xml:space="preserve">Në rastin kur për një </w:t>
            </w:r>
            <w:r w:rsidR="001A1E78" w:rsidRPr="00C507C2">
              <w:rPr>
                <w:rFonts w:ascii="Garamond" w:eastAsiaTheme="minorHAnsi" w:hAnsi="Garamond"/>
                <w:kern w:val="2"/>
                <w:sz w:val="20"/>
                <w:szCs w:val="24"/>
                <w:lang w:val="sq-AL"/>
                <w14:ligatures w14:val="standardContextual"/>
              </w:rPr>
              <w:t xml:space="preserve">njësi kohore tregu më </w:t>
            </w:r>
            <w:r w:rsidRPr="00C507C2">
              <w:rPr>
                <w:rFonts w:ascii="Garamond" w:eastAsiaTheme="minorHAnsi" w:hAnsi="Garamond"/>
                <w:kern w:val="2"/>
                <w:sz w:val="20"/>
                <w:szCs w:val="24"/>
                <w:lang w:val="sq-AL"/>
                <w14:ligatures w14:val="standardContextual"/>
              </w:rPr>
              <w:t xml:space="preserve">shumë se një segment i një </w:t>
            </w:r>
            <w:r w:rsidR="001A1E78">
              <w:rPr>
                <w:rFonts w:ascii="Garamond" w:eastAsiaTheme="minorHAnsi" w:hAnsi="Garamond"/>
                <w:kern w:val="2"/>
                <w:sz w:val="20"/>
                <w:szCs w:val="24"/>
                <w:lang w:val="sq-AL"/>
                <w14:ligatures w14:val="standardContextual"/>
              </w:rPr>
              <w:t>u</w:t>
            </w:r>
            <w:r w:rsidRPr="00C507C2">
              <w:rPr>
                <w:rFonts w:ascii="Garamond" w:eastAsiaTheme="minorHAnsi" w:hAnsi="Garamond"/>
                <w:kern w:val="2"/>
                <w:sz w:val="20"/>
                <w:szCs w:val="24"/>
                <w:lang w:val="sq-AL"/>
                <w14:ligatures w14:val="standardContextual"/>
              </w:rPr>
              <w:t xml:space="preserve">rdhërporosi </w:t>
            </w:r>
            <w:r w:rsidR="001A1E78" w:rsidRPr="00C507C2">
              <w:rPr>
                <w:rFonts w:ascii="Garamond" w:eastAsiaTheme="minorHAnsi" w:hAnsi="Garamond"/>
                <w:kern w:val="2"/>
                <w:sz w:val="20"/>
                <w:szCs w:val="24"/>
                <w:lang w:val="sq-AL"/>
                <w14:ligatures w14:val="standardContextual"/>
              </w:rPr>
              <w:t>shitjeje e thjeshtë ka çmim të barabartë me çmimin klerues të tregut, për pranimin e u</w:t>
            </w:r>
            <w:r w:rsidR="001A1E78">
              <w:rPr>
                <w:rFonts w:ascii="Garamond" w:eastAsiaTheme="minorHAnsi" w:hAnsi="Garamond"/>
                <w:kern w:val="2"/>
                <w:sz w:val="20"/>
                <w:szCs w:val="24"/>
                <w:lang w:val="sq-AL"/>
                <w14:ligatures w14:val="standardContextual"/>
              </w:rPr>
              <w:t>r</w:t>
            </w:r>
            <w:r w:rsidR="001A1E78" w:rsidRPr="00C507C2">
              <w:rPr>
                <w:rFonts w:ascii="Garamond" w:eastAsiaTheme="minorHAnsi" w:hAnsi="Garamond"/>
                <w:kern w:val="2"/>
                <w:sz w:val="20"/>
                <w:szCs w:val="24"/>
                <w:lang w:val="sq-AL"/>
                <w14:ligatures w14:val="standardContextual"/>
              </w:rPr>
              <w:t xml:space="preserve">dhërporosive aplikohet sipas vendimit </w:t>
            </w:r>
            <w:r w:rsidRPr="00C507C2">
              <w:rPr>
                <w:rFonts w:ascii="Garamond" w:eastAsiaTheme="minorHAnsi" w:hAnsi="Garamond"/>
                <w:kern w:val="2"/>
                <w:sz w:val="20"/>
                <w:szCs w:val="24"/>
                <w:lang w:val="sq-AL"/>
                <w14:ligatures w14:val="standardContextual"/>
              </w:rPr>
              <w:t xml:space="preserve">nga Autoriteti Rregullator përkatës me propozimin e ALPEX-it. </w:t>
            </w:r>
          </w:p>
        </w:tc>
      </w:tr>
    </w:tbl>
    <w:p w14:paraId="549ED44F" w14:textId="6C43AB18" w:rsidR="000918F6" w:rsidRPr="00C507C2" w:rsidRDefault="000918F6" w:rsidP="000A5D84">
      <w:pPr>
        <w:tabs>
          <w:tab w:val="left" w:pos="1735"/>
        </w:tabs>
        <w:ind w:firstLine="284"/>
        <w:jc w:val="both"/>
        <w:rPr>
          <w:rFonts w:ascii="Garamond" w:hAnsi="Garamond"/>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70"/>
        <w:gridCol w:w="959"/>
        <w:gridCol w:w="7232"/>
      </w:tblGrid>
      <w:tr w:rsidR="000918F6" w:rsidRPr="00C507C2" w14:paraId="7BFA9E65" w14:textId="77777777" w:rsidTr="00912D7B">
        <w:trPr>
          <w:cantSplit/>
          <w:trHeight w:val="20"/>
        </w:trPr>
        <w:tc>
          <w:tcPr>
            <w:tcW w:w="480" w:type="pct"/>
            <w:tcBorders>
              <w:bottom w:val="dotted" w:sz="4" w:space="0" w:color="auto"/>
            </w:tcBorders>
            <w:vAlign w:val="center"/>
          </w:tcPr>
          <w:p w14:paraId="7785CF97"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6379C5E5"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B.2.1.10</w:t>
            </w:r>
          </w:p>
        </w:tc>
        <w:tc>
          <w:tcPr>
            <w:tcW w:w="3991" w:type="pct"/>
            <w:tcBorders>
              <w:bottom w:val="dotted" w:sz="4" w:space="0" w:color="auto"/>
            </w:tcBorders>
            <w:shd w:val="clear" w:color="auto" w:fill="auto"/>
            <w:vAlign w:val="center"/>
          </w:tcPr>
          <w:p w14:paraId="51A9D91A" w14:textId="641A2091"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Në rastin kur për një </w:t>
            </w:r>
            <w:r w:rsidR="001A1E78" w:rsidRPr="00C507C2">
              <w:rPr>
                <w:rFonts w:ascii="Garamond" w:eastAsiaTheme="minorHAnsi" w:hAnsi="Garamond"/>
                <w:kern w:val="2"/>
                <w:sz w:val="20"/>
                <w:szCs w:val="20"/>
                <w:lang w:val="sq-AL"/>
                <w14:ligatures w14:val="standardContextual"/>
              </w:rPr>
              <w:t xml:space="preserve">njësi kohore tregu më </w:t>
            </w:r>
            <w:r w:rsidRPr="00C507C2">
              <w:rPr>
                <w:rFonts w:ascii="Garamond" w:eastAsiaTheme="minorHAnsi" w:hAnsi="Garamond"/>
                <w:kern w:val="2"/>
                <w:sz w:val="20"/>
                <w:szCs w:val="20"/>
                <w:lang w:val="sq-AL"/>
                <w14:ligatures w14:val="standardContextual"/>
              </w:rPr>
              <w:t xml:space="preserve">shumë se një segment i një </w:t>
            </w:r>
            <w:r w:rsidR="001A1E78" w:rsidRPr="00C507C2">
              <w:rPr>
                <w:rFonts w:ascii="Garamond" w:eastAsiaTheme="minorHAnsi" w:hAnsi="Garamond"/>
                <w:kern w:val="2"/>
                <w:sz w:val="20"/>
                <w:szCs w:val="20"/>
                <w:lang w:val="sq-AL"/>
                <w14:ligatures w14:val="standardContextual"/>
              </w:rPr>
              <w:t xml:space="preserve">urdhërporosi blerjeje e thjeshtë ka çmim të barabartë me çmimin klerues të tregut, për </w:t>
            </w:r>
            <w:r w:rsidRPr="00C507C2">
              <w:rPr>
                <w:rFonts w:ascii="Garamond" w:eastAsiaTheme="minorHAnsi" w:hAnsi="Garamond"/>
                <w:kern w:val="2"/>
                <w:sz w:val="20"/>
                <w:szCs w:val="20"/>
                <w:lang w:val="sq-AL"/>
                <w14:ligatures w14:val="standardContextual"/>
              </w:rPr>
              <w:t xml:space="preserve">pranimin e </w:t>
            </w:r>
            <w:r w:rsidR="001A1E78" w:rsidRPr="00C507C2">
              <w:rPr>
                <w:rFonts w:ascii="Garamond" w:eastAsiaTheme="minorHAnsi" w:hAnsi="Garamond"/>
                <w:kern w:val="2"/>
                <w:sz w:val="20"/>
                <w:szCs w:val="20"/>
                <w:lang w:val="sq-AL"/>
                <w14:ligatures w14:val="standardContextual"/>
              </w:rPr>
              <w:t xml:space="preserve">urdhërporosive </w:t>
            </w:r>
            <w:r w:rsidRPr="00C507C2">
              <w:rPr>
                <w:rFonts w:ascii="Garamond" w:eastAsiaTheme="minorHAnsi" w:hAnsi="Garamond"/>
                <w:kern w:val="2"/>
                <w:sz w:val="20"/>
                <w:szCs w:val="20"/>
                <w:lang w:val="sq-AL"/>
                <w14:ligatures w14:val="standardContextual"/>
              </w:rPr>
              <w:t xml:space="preserve">aplikohet një metodologji e përcaktuar me vendim nga Autoriteti Rregullator përkatës me propozimin e ALPEX-it. </w:t>
            </w:r>
          </w:p>
        </w:tc>
      </w:tr>
      <w:tr w:rsidR="000918F6" w:rsidRPr="00C507C2" w14:paraId="1C48BA01" w14:textId="77777777" w:rsidTr="00912D7B">
        <w:trPr>
          <w:cantSplit/>
          <w:trHeight w:val="20"/>
        </w:trPr>
        <w:tc>
          <w:tcPr>
            <w:tcW w:w="480" w:type="pct"/>
            <w:tcBorders>
              <w:top w:val="dotted" w:sz="4" w:space="0" w:color="auto"/>
              <w:bottom w:val="dotted" w:sz="4" w:space="0" w:color="auto"/>
            </w:tcBorders>
            <w:vAlign w:val="center"/>
          </w:tcPr>
          <w:p w14:paraId="589B94BB"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63A5B681" w14:textId="77777777" w:rsidR="000918F6" w:rsidRPr="00C507C2" w:rsidRDefault="000918F6" w:rsidP="000A5D84">
            <w:pPr>
              <w:jc w:val="both"/>
              <w:rPr>
                <w:rFonts w:ascii="Garamond" w:hAnsi="Garamond"/>
                <w:sz w:val="20"/>
                <w:szCs w:val="20"/>
              </w:rPr>
            </w:pPr>
            <w:r w:rsidRPr="00C507C2">
              <w:rPr>
                <w:rFonts w:ascii="Garamond" w:hAnsi="Garamond"/>
                <w:b/>
                <w:bCs/>
                <w:sz w:val="20"/>
                <w:szCs w:val="20"/>
              </w:rPr>
              <w:t>B.2.1.11</w:t>
            </w:r>
          </w:p>
        </w:tc>
        <w:tc>
          <w:tcPr>
            <w:tcW w:w="3991" w:type="pct"/>
            <w:tcBorders>
              <w:top w:val="dotted" w:sz="4" w:space="0" w:color="auto"/>
              <w:bottom w:val="dotted" w:sz="4" w:space="0" w:color="auto"/>
            </w:tcBorders>
            <w:shd w:val="clear" w:color="auto" w:fill="auto"/>
            <w:vAlign w:val="center"/>
          </w:tcPr>
          <w:p w14:paraId="67575445" w14:textId="2A411710"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Në rastin kur për </w:t>
            </w:r>
            <w:r w:rsidR="001A1E78" w:rsidRPr="00C507C2">
              <w:rPr>
                <w:rFonts w:ascii="Garamond" w:eastAsiaTheme="minorHAnsi" w:hAnsi="Garamond"/>
                <w:kern w:val="2"/>
                <w:sz w:val="20"/>
                <w:szCs w:val="20"/>
                <w:lang w:val="sq-AL"/>
                <w14:ligatures w14:val="standardContextual"/>
              </w:rPr>
              <w:t xml:space="preserve">një njësi kohore tregu më shumë se një segment i një urdhërporosi blerjeje e thjeshtë ka çmim të barabartë me çmimin klerues të tregut, për </w:t>
            </w:r>
            <w:r w:rsidRPr="00C507C2">
              <w:rPr>
                <w:rFonts w:ascii="Garamond" w:eastAsiaTheme="minorHAnsi" w:hAnsi="Garamond"/>
                <w:kern w:val="2"/>
                <w:sz w:val="20"/>
                <w:szCs w:val="20"/>
                <w:lang w:val="sq-AL"/>
                <w14:ligatures w14:val="standardContextual"/>
              </w:rPr>
              <w:t xml:space="preserve">pranimin e </w:t>
            </w:r>
            <w:r w:rsidR="001A1E78" w:rsidRPr="00C507C2">
              <w:rPr>
                <w:rFonts w:ascii="Garamond" w:eastAsiaTheme="minorHAnsi" w:hAnsi="Garamond"/>
                <w:kern w:val="2"/>
                <w:sz w:val="20"/>
                <w:szCs w:val="20"/>
                <w:lang w:val="sq-AL"/>
                <w14:ligatures w14:val="standardContextual"/>
              </w:rPr>
              <w:t xml:space="preserve">urdhërporosive </w:t>
            </w:r>
            <w:r w:rsidRPr="00C507C2">
              <w:rPr>
                <w:rFonts w:ascii="Garamond" w:eastAsiaTheme="minorHAnsi" w:hAnsi="Garamond"/>
                <w:kern w:val="2"/>
                <w:sz w:val="20"/>
                <w:szCs w:val="20"/>
                <w:lang w:val="sq-AL"/>
                <w14:ligatures w14:val="standardContextual"/>
              </w:rPr>
              <w:t xml:space="preserve">aplikohet sipas vendimit nga Autoriteti Rregullator përkatës me propozimin e ALPEX-it. </w:t>
            </w:r>
          </w:p>
        </w:tc>
      </w:tr>
      <w:tr w:rsidR="000918F6" w:rsidRPr="00C507C2" w14:paraId="0C328D33" w14:textId="77777777" w:rsidTr="00912D7B">
        <w:trPr>
          <w:cantSplit/>
          <w:trHeight w:val="20"/>
        </w:trPr>
        <w:tc>
          <w:tcPr>
            <w:tcW w:w="480" w:type="pct"/>
            <w:tcBorders>
              <w:bottom w:val="dotted" w:sz="4" w:space="0" w:color="auto"/>
            </w:tcBorders>
            <w:vAlign w:val="center"/>
          </w:tcPr>
          <w:p w14:paraId="2D147129"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0445FF99"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B.2.2.1</w:t>
            </w:r>
          </w:p>
        </w:tc>
        <w:tc>
          <w:tcPr>
            <w:tcW w:w="3991" w:type="pct"/>
            <w:tcBorders>
              <w:bottom w:val="dotted" w:sz="4" w:space="0" w:color="auto"/>
            </w:tcBorders>
            <w:shd w:val="clear" w:color="auto" w:fill="auto"/>
            <w:vAlign w:val="center"/>
          </w:tcPr>
          <w:p w14:paraId="0C6B51EC" w14:textId="0E52A7D3" w:rsidR="000918F6" w:rsidRPr="00C507C2" w:rsidRDefault="000918F6" w:rsidP="000A5D84">
            <w:pPr>
              <w:pStyle w:val="CERLEVEL4"/>
              <w:spacing w:before="0" w:after="0"/>
              <w:rPr>
                <w:rFonts w:ascii="Garamond" w:hAnsi="Garamond"/>
                <w:sz w:val="20"/>
                <w:szCs w:val="20"/>
                <w:lang w:val="sq-AL"/>
              </w:rPr>
            </w:pPr>
            <w:bookmarkStart w:id="10" w:name="_Ref506229346"/>
            <w:r w:rsidRPr="00C507C2">
              <w:rPr>
                <w:rFonts w:ascii="Garamond" w:eastAsiaTheme="minorHAnsi" w:hAnsi="Garamond"/>
                <w:kern w:val="2"/>
                <w:sz w:val="20"/>
                <w:szCs w:val="20"/>
                <w:lang w:val="sq-AL"/>
                <w14:ligatures w14:val="standardContextual"/>
              </w:rPr>
              <w:t xml:space="preserve">Algoritmi përcakton </w:t>
            </w:r>
            <w:bookmarkEnd w:id="10"/>
            <w:r w:rsidR="001A1E78" w:rsidRPr="00C507C2">
              <w:rPr>
                <w:rFonts w:ascii="Garamond" w:eastAsiaTheme="minorHAnsi" w:hAnsi="Garamond"/>
                <w:kern w:val="2"/>
                <w:sz w:val="20"/>
                <w:szCs w:val="20"/>
                <w:lang w:val="sq-AL"/>
                <w14:ligatures w14:val="standardContextual"/>
              </w:rPr>
              <w:t>çmimin e ankandit, sasitë e përputhura të grupuara dhe pozicionet neto për çdo zonë ofertimi në bashkimin e tregjeve</w:t>
            </w:r>
            <w:r w:rsidRPr="00C507C2">
              <w:rPr>
                <w:rFonts w:ascii="Garamond" w:eastAsiaTheme="minorHAnsi" w:hAnsi="Garamond"/>
                <w:kern w:val="2"/>
                <w:sz w:val="20"/>
                <w:szCs w:val="20"/>
                <w:lang w:val="sq-AL"/>
                <w14:ligatures w14:val="standardContextual"/>
              </w:rPr>
              <w:t xml:space="preserve">. </w:t>
            </w:r>
          </w:p>
        </w:tc>
      </w:tr>
      <w:tr w:rsidR="000918F6" w:rsidRPr="00C507C2" w14:paraId="05BD5496" w14:textId="77777777" w:rsidTr="00912D7B">
        <w:trPr>
          <w:cantSplit/>
          <w:trHeight w:val="20"/>
        </w:trPr>
        <w:tc>
          <w:tcPr>
            <w:tcW w:w="480" w:type="pct"/>
            <w:tcBorders>
              <w:top w:val="dotted" w:sz="4" w:space="0" w:color="auto"/>
              <w:bottom w:val="dotted" w:sz="4" w:space="0" w:color="auto"/>
            </w:tcBorders>
            <w:vAlign w:val="center"/>
          </w:tcPr>
          <w:p w14:paraId="0A5F956D"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0FF43D68"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27E48B36" w14:textId="755191E1"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Algoritmi përcakton </w:t>
            </w:r>
            <w:r w:rsidR="001A1E78" w:rsidRPr="00C507C2">
              <w:rPr>
                <w:rFonts w:ascii="Garamond" w:eastAsiaTheme="minorHAnsi" w:hAnsi="Garamond"/>
                <w:kern w:val="2"/>
                <w:sz w:val="20"/>
                <w:szCs w:val="20"/>
                <w:lang w:val="sq-AL"/>
                <w14:ligatures w14:val="standardContextual"/>
              </w:rPr>
              <w:t xml:space="preserve">çmimin e ankandit, sasitë e përputhura të grupuara dhe pozicionet neto për çdo njësi kohore tregu dhe zonë ofertimi </w:t>
            </w:r>
            <w:r w:rsidRPr="00C507C2">
              <w:rPr>
                <w:rFonts w:ascii="Garamond" w:eastAsiaTheme="minorHAnsi" w:hAnsi="Garamond"/>
                <w:kern w:val="2"/>
                <w:sz w:val="20"/>
                <w:szCs w:val="20"/>
                <w:lang w:val="sq-AL"/>
                <w14:ligatures w14:val="standardContextual"/>
              </w:rPr>
              <w:t>në Bashkimin e Tregjeve.</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 </w:t>
            </w:r>
          </w:p>
        </w:tc>
      </w:tr>
      <w:tr w:rsidR="000918F6" w:rsidRPr="00C507C2" w14:paraId="27A33BF4" w14:textId="77777777" w:rsidTr="00912D7B">
        <w:trPr>
          <w:cantSplit/>
          <w:trHeight w:val="20"/>
        </w:trPr>
        <w:tc>
          <w:tcPr>
            <w:tcW w:w="480" w:type="pct"/>
            <w:tcBorders>
              <w:bottom w:val="dotted" w:sz="4" w:space="0" w:color="auto"/>
            </w:tcBorders>
            <w:vAlign w:val="center"/>
          </w:tcPr>
          <w:p w14:paraId="4B62BA49"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25915A6A"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B.2.2.2</w:t>
            </w:r>
          </w:p>
        </w:tc>
        <w:tc>
          <w:tcPr>
            <w:tcW w:w="3991" w:type="pct"/>
            <w:tcBorders>
              <w:bottom w:val="dotted" w:sz="4" w:space="0" w:color="auto"/>
            </w:tcBorders>
            <w:shd w:val="clear" w:color="auto" w:fill="auto"/>
            <w:vAlign w:val="center"/>
          </w:tcPr>
          <w:p w14:paraId="54464A75" w14:textId="77777777"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Në përcaktimin e rezultateve të përshkruara në paragrafin B.2.2.1 duhet të përmbushen parimet e mëposhtme për një rajon të Bashkimin e Tregjeve: </w:t>
            </w:r>
          </w:p>
        </w:tc>
      </w:tr>
      <w:tr w:rsidR="000918F6" w:rsidRPr="00C507C2" w14:paraId="3DC04937" w14:textId="77777777" w:rsidTr="00912D7B">
        <w:trPr>
          <w:cantSplit/>
          <w:trHeight w:val="20"/>
        </w:trPr>
        <w:tc>
          <w:tcPr>
            <w:tcW w:w="480" w:type="pct"/>
            <w:tcBorders>
              <w:top w:val="dotted" w:sz="4" w:space="0" w:color="auto"/>
              <w:bottom w:val="dotted" w:sz="4" w:space="0" w:color="auto"/>
            </w:tcBorders>
            <w:vAlign w:val="center"/>
          </w:tcPr>
          <w:p w14:paraId="3C3FC420"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7553DA36"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2CE73A9C" w14:textId="6D7CADF4"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Në përcaktimin e rezultateve të përshkruara në paragrafin B.2.2.1 duhet të përmbushen parimet e mëposhtme për Bashkimin e Tregjeve në nivel rajonal ose evropian:</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 </w:t>
            </w:r>
          </w:p>
        </w:tc>
      </w:tr>
      <w:tr w:rsidR="000918F6" w:rsidRPr="00C507C2" w14:paraId="5F567669" w14:textId="77777777" w:rsidTr="00912D7B">
        <w:trPr>
          <w:cantSplit/>
          <w:trHeight w:val="20"/>
        </w:trPr>
        <w:tc>
          <w:tcPr>
            <w:tcW w:w="480" w:type="pct"/>
            <w:tcBorders>
              <w:top w:val="single" w:sz="4" w:space="0" w:color="auto"/>
              <w:bottom w:val="dotted" w:sz="4" w:space="0" w:color="auto"/>
            </w:tcBorders>
            <w:vAlign w:val="center"/>
          </w:tcPr>
          <w:p w14:paraId="14C594F4"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top w:val="single" w:sz="4" w:space="0" w:color="auto"/>
              <w:bottom w:val="dotted" w:sz="4" w:space="0" w:color="auto"/>
            </w:tcBorders>
            <w:shd w:val="clear" w:color="auto" w:fill="auto"/>
            <w:vAlign w:val="center"/>
          </w:tcPr>
          <w:p w14:paraId="7AF02389"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B.2.2.2 (a) </w:t>
            </w:r>
          </w:p>
        </w:tc>
        <w:tc>
          <w:tcPr>
            <w:tcW w:w="3991" w:type="pct"/>
            <w:tcBorders>
              <w:bottom w:val="dotted" w:sz="4" w:space="0" w:color="auto"/>
            </w:tcBorders>
            <w:shd w:val="clear" w:color="auto" w:fill="auto"/>
            <w:vAlign w:val="center"/>
          </w:tcPr>
          <w:p w14:paraId="6990493C" w14:textId="00AB86D2"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Çmimi i Bashkimit të Tregjeve në anën e importit të një interkonektori do të jetë më i lartë ose i barabartë më çmimin e Bashkimit të Tregjeve në anën e eksportit të interkonektorit; dhe</w:t>
            </w:r>
            <w:r w:rsidR="002B1A03">
              <w:rPr>
                <w:rFonts w:ascii="Garamond" w:eastAsiaTheme="minorHAnsi" w:hAnsi="Garamond"/>
                <w:kern w:val="2"/>
                <w:sz w:val="20"/>
                <w:szCs w:val="20"/>
                <w:lang w:val="sq-AL"/>
                <w14:ligatures w14:val="standardContextual"/>
              </w:rPr>
              <w:t xml:space="preserve">  </w:t>
            </w:r>
          </w:p>
        </w:tc>
      </w:tr>
      <w:tr w:rsidR="000918F6" w:rsidRPr="00C507C2" w14:paraId="4B1CEBB5" w14:textId="77777777" w:rsidTr="00912D7B">
        <w:trPr>
          <w:cantSplit/>
          <w:trHeight w:val="20"/>
        </w:trPr>
        <w:tc>
          <w:tcPr>
            <w:tcW w:w="480" w:type="pct"/>
            <w:tcBorders>
              <w:top w:val="dotted" w:sz="4" w:space="0" w:color="auto"/>
              <w:bottom w:val="dotted" w:sz="4" w:space="0" w:color="auto"/>
            </w:tcBorders>
            <w:vAlign w:val="center"/>
          </w:tcPr>
          <w:p w14:paraId="13097E67"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6E42EA3D" w14:textId="77777777" w:rsidR="000918F6" w:rsidRPr="00C507C2" w:rsidRDefault="000918F6" w:rsidP="000A5D84">
            <w:pPr>
              <w:jc w:val="both"/>
              <w:rPr>
                <w:rFonts w:ascii="Garamond" w:hAnsi="Garamond"/>
                <w:sz w:val="20"/>
                <w:szCs w:val="20"/>
              </w:rPr>
            </w:pPr>
          </w:p>
        </w:tc>
        <w:tc>
          <w:tcPr>
            <w:tcW w:w="3991" w:type="pct"/>
            <w:tcBorders>
              <w:top w:val="dotted" w:sz="4" w:space="0" w:color="auto"/>
              <w:bottom w:val="dotted" w:sz="4" w:space="0" w:color="auto"/>
            </w:tcBorders>
            <w:shd w:val="clear" w:color="auto" w:fill="auto"/>
            <w:vAlign w:val="center"/>
          </w:tcPr>
          <w:p w14:paraId="1821288A" w14:textId="3E376627"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 xml:space="preserve">Çmimi </w:t>
            </w:r>
            <w:r w:rsidR="001A1E78">
              <w:rPr>
                <w:rFonts w:ascii="Garamond" w:eastAsiaTheme="minorHAnsi" w:hAnsi="Garamond"/>
                <w:kern w:val="2"/>
                <w:sz w:val="20"/>
                <w:szCs w:val="20"/>
                <w:lang w:val="sq-AL"/>
                <w14:ligatures w14:val="standardContextual"/>
              </w:rPr>
              <w:t>k</w:t>
            </w:r>
            <w:r w:rsidRPr="00C507C2">
              <w:rPr>
                <w:rFonts w:ascii="Garamond" w:eastAsiaTheme="minorHAnsi" w:hAnsi="Garamond"/>
                <w:kern w:val="2"/>
                <w:sz w:val="20"/>
                <w:szCs w:val="20"/>
                <w:lang w:val="sq-AL"/>
                <w14:ligatures w14:val="standardContextual"/>
              </w:rPr>
              <w:t xml:space="preserve">lerues i Bashkimit të Tregjeve në anën e </w:t>
            </w:r>
            <w:r w:rsidR="001A1E78" w:rsidRPr="00C507C2">
              <w:rPr>
                <w:rFonts w:ascii="Garamond" w:eastAsiaTheme="minorHAnsi" w:hAnsi="Garamond"/>
                <w:kern w:val="2"/>
                <w:sz w:val="20"/>
                <w:szCs w:val="20"/>
                <w:lang w:val="sq-AL"/>
                <w14:ligatures w14:val="standardContextual"/>
              </w:rPr>
              <w:t xml:space="preserve">zonës së ofertimit të importit të një interkonektori do të jetë më i lartë ose i barabartë më çmimin klerues të </w:t>
            </w:r>
            <w:r w:rsidRPr="00C507C2">
              <w:rPr>
                <w:rFonts w:ascii="Garamond" w:eastAsiaTheme="minorHAnsi" w:hAnsi="Garamond"/>
                <w:kern w:val="2"/>
                <w:sz w:val="20"/>
                <w:szCs w:val="20"/>
                <w:lang w:val="sq-AL"/>
                <w14:ligatures w14:val="standardContextual"/>
              </w:rPr>
              <w:t xml:space="preserve">Bashkimit të Tregjeve në anën e </w:t>
            </w:r>
            <w:r w:rsidR="001A1E78" w:rsidRPr="00C507C2">
              <w:rPr>
                <w:rFonts w:ascii="Garamond" w:eastAsiaTheme="minorHAnsi" w:hAnsi="Garamond"/>
                <w:kern w:val="2"/>
                <w:sz w:val="20"/>
                <w:szCs w:val="20"/>
                <w:lang w:val="sq-AL"/>
                <w14:ligatures w14:val="standardContextual"/>
              </w:rPr>
              <w:t xml:space="preserve">zonës së ofertimit të eksportit </w:t>
            </w:r>
            <w:r w:rsidRPr="00C507C2">
              <w:rPr>
                <w:rFonts w:ascii="Garamond" w:eastAsiaTheme="minorHAnsi" w:hAnsi="Garamond"/>
                <w:kern w:val="2"/>
                <w:sz w:val="20"/>
                <w:szCs w:val="20"/>
                <w:lang w:val="sq-AL"/>
                <w14:ligatures w14:val="standardContextual"/>
              </w:rPr>
              <w:t>të interkonektorit; dhe</w:t>
            </w:r>
            <w:r w:rsidR="002B1A03">
              <w:rPr>
                <w:rFonts w:ascii="Garamond" w:eastAsiaTheme="minorHAnsi" w:hAnsi="Garamond"/>
                <w:kern w:val="2"/>
                <w:sz w:val="20"/>
                <w:szCs w:val="20"/>
                <w:lang w:val="sq-AL"/>
                <w14:ligatures w14:val="standardContextual"/>
              </w:rPr>
              <w:t xml:space="preserve">  </w:t>
            </w:r>
          </w:p>
        </w:tc>
      </w:tr>
      <w:tr w:rsidR="000918F6" w:rsidRPr="00C507C2" w14:paraId="70045963" w14:textId="77777777" w:rsidTr="001A1E78">
        <w:trPr>
          <w:cantSplit/>
          <w:trHeight w:val="43"/>
        </w:trPr>
        <w:tc>
          <w:tcPr>
            <w:tcW w:w="480" w:type="pct"/>
            <w:tcBorders>
              <w:bottom w:val="dotted" w:sz="4" w:space="0" w:color="auto"/>
            </w:tcBorders>
            <w:vAlign w:val="center"/>
          </w:tcPr>
          <w:p w14:paraId="2F8B53B9"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lastRenderedPageBreak/>
              <w:t>është</w:t>
            </w:r>
          </w:p>
        </w:tc>
        <w:tc>
          <w:tcPr>
            <w:tcW w:w="529" w:type="pct"/>
            <w:vMerge w:val="restart"/>
            <w:tcBorders>
              <w:bottom w:val="dotted" w:sz="4" w:space="0" w:color="auto"/>
            </w:tcBorders>
            <w:shd w:val="clear" w:color="auto" w:fill="auto"/>
            <w:vAlign w:val="center"/>
          </w:tcPr>
          <w:p w14:paraId="0F17B94D"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B.2.2.2 (b)</w:t>
            </w:r>
          </w:p>
        </w:tc>
        <w:tc>
          <w:tcPr>
            <w:tcW w:w="3991" w:type="pct"/>
            <w:tcBorders>
              <w:bottom w:val="dotted" w:sz="4" w:space="0" w:color="auto"/>
            </w:tcBorders>
            <w:shd w:val="clear" w:color="auto" w:fill="auto"/>
            <w:vAlign w:val="center"/>
          </w:tcPr>
          <w:p w14:paraId="1C2C7154" w14:textId="13BF7845"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 xml:space="preserve">kur eksporti ose importi është më i vogël se </w:t>
            </w:r>
            <w:r w:rsidR="001A1E78" w:rsidRPr="00C507C2">
              <w:rPr>
                <w:rFonts w:ascii="Garamond" w:eastAsiaTheme="minorHAnsi" w:hAnsi="Garamond"/>
                <w:kern w:val="2"/>
                <w:sz w:val="20"/>
                <w:szCs w:val="20"/>
                <w:lang w:val="sq-AL"/>
                <w14:ligatures w14:val="standardContextual"/>
              </w:rPr>
              <w:t xml:space="preserve">kapaciteti ndërkufitar i caktuar </w:t>
            </w:r>
            <w:r w:rsidRPr="00C507C2">
              <w:rPr>
                <w:rFonts w:ascii="Garamond" w:eastAsiaTheme="minorHAnsi" w:hAnsi="Garamond"/>
                <w:kern w:val="2"/>
                <w:sz w:val="20"/>
                <w:szCs w:val="20"/>
                <w:lang w:val="sq-AL"/>
                <w14:ligatures w14:val="standardContextual"/>
              </w:rPr>
              <w:t xml:space="preserve">nga ose në emër të OST-ve përkatëse, çmimi i Bashkimit të Tregjeve në anën e importit të një interkonektori do të jetë i barabartë më çmimin e Bashkimit të Tregjeve në anën e eksportit të interkonektorit pa humbjet. </w:t>
            </w:r>
          </w:p>
        </w:tc>
      </w:tr>
      <w:tr w:rsidR="000918F6" w:rsidRPr="00C507C2" w14:paraId="324A2587" w14:textId="77777777" w:rsidTr="00912D7B">
        <w:trPr>
          <w:cantSplit/>
          <w:trHeight w:val="20"/>
        </w:trPr>
        <w:tc>
          <w:tcPr>
            <w:tcW w:w="480" w:type="pct"/>
            <w:tcBorders>
              <w:top w:val="dotted" w:sz="4" w:space="0" w:color="auto"/>
              <w:bottom w:val="dotted" w:sz="4" w:space="0" w:color="auto"/>
            </w:tcBorders>
            <w:vAlign w:val="center"/>
          </w:tcPr>
          <w:p w14:paraId="71E61BCE"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23C59CF5"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6F2324DD" w14:textId="7F783004"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 xml:space="preserve">kur sasia e energjisë për eksport ose import është më e vogël </w:t>
            </w:r>
            <w:r w:rsidR="001A1E78" w:rsidRPr="00C507C2">
              <w:rPr>
                <w:rFonts w:ascii="Garamond" w:eastAsiaTheme="minorHAnsi" w:hAnsi="Garamond"/>
                <w:kern w:val="2"/>
                <w:sz w:val="20"/>
                <w:szCs w:val="20"/>
                <w:lang w:val="sq-AL"/>
                <w14:ligatures w14:val="standardContextual"/>
              </w:rPr>
              <w:t xml:space="preserve">se kapaciteti ndërkufitar </w:t>
            </w:r>
            <w:r w:rsidRPr="00C507C2">
              <w:rPr>
                <w:rFonts w:ascii="Garamond" w:eastAsiaTheme="minorHAnsi" w:hAnsi="Garamond"/>
                <w:kern w:val="2"/>
                <w:sz w:val="20"/>
                <w:szCs w:val="20"/>
                <w:lang w:val="sq-AL"/>
                <w14:ligatures w14:val="standardContextual"/>
              </w:rPr>
              <w:t>i dorëzuar nga ose në emër të OST-ve përkatëse</w:t>
            </w:r>
            <w:r w:rsidR="00894A1A" w:rsidRPr="00C507C2">
              <w:rPr>
                <w:rFonts w:ascii="Garamond" w:eastAsiaTheme="minorHAnsi" w:hAnsi="Garamond"/>
                <w:kern w:val="2"/>
                <w:sz w:val="20"/>
                <w:szCs w:val="20"/>
                <w:lang w:val="sq-AL"/>
                <w14:ligatures w14:val="standardContextual"/>
              </w:rPr>
              <w:t>, çmimi klerues i</w:t>
            </w:r>
            <w:r w:rsidRPr="00C507C2">
              <w:rPr>
                <w:rFonts w:ascii="Garamond" w:eastAsiaTheme="minorHAnsi" w:hAnsi="Garamond"/>
                <w:kern w:val="2"/>
                <w:sz w:val="20"/>
                <w:szCs w:val="20"/>
                <w:lang w:val="sq-AL"/>
                <w14:ligatures w14:val="standardContextual"/>
              </w:rPr>
              <w:t xml:space="preserve"> Bashkimit të Tregjeve në anën e </w:t>
            </w:r>
            <w:r w:rsidR="00894A1A" w:rsidRPr="00C507C2">
              <w:rPr>
                <w:rFonts w:ascii="Garamond" w:eastAsiaTheme="minorHAnsi" w:hAnsi="Garamond"/>
                <w:kern w:val="2"/>
                <w:sz w:val="20"/>
                <w:szCs w:val="20"/>
                <w:lang w:val="sq-AL"/>
                <w14:ligatures w14:val="standardContextual"/>
              </w:rPr>
              <w:t xml:space="preserve">zonës së ofertimit të importit </w:t>
            </w:r>
            <w:r w:rsidRPr="00C507C2">
              <w:rPr>
                <w:rFonts w:ascii="Garamond" w:eastAsiaTheme="minorHAnsi" w:hAnsi="Garamond"/>
                <w:kern w:val="2"/>
                <w:sz w:val="20"/>
                <w:szCs w:val="20"/>
                <w:lang w:val="sq-AL"/>
                <w14:ligatures w14:val="standardContextual"/>
              </w:rPr>
              <w:t xml:space="preserve">të një interkonektori do të jetë i barabartë më çmimin e Bashkimit të Tregjeve në anën e </w:t>
            </w:r>
            <w:r w:rsidR="00894A1A" w:rsidRPr="00C507C2">
              <w:rPr>
                <w:rFonts w:ascii="Garamond" w:eastAsiaTheme="minorHAnsi" w:hAnsi="Garamond"/>
                <w:kern w:val="2"/>
                <w:sz w:val="20"/>
                <w:szCs w:val="20"/>
                <w:lang w:val="sq-AL"/>
                <w14:ligatures w14:val="standardContextual"/>
              </w:rPr>
              <w:t xml:space="preserve">zonës ofertimit të eksportit </w:t>
            </w:r>
            <w:r w:rsidRPr="00C507C2">
              <w:rPr>
                <w:rFonts w:ascii="Garamond" w:eastAsiaTheme="minorHAnsi" w:hAnsi="Garamond"/>
                <w:kern w:val="2"/>
                <w:sz w:val="20"/>
                <w:szCs w:val="20"/>
                <w:lang w:val="sq-AL"/>
                <w14:ligatures w14:val="standardContextual"/>
              </w:rPr>
              <w:t>të interkonektorit, pa humbjet.</w:t>
            </w:r>
          </w:p>
        </w:tc>
      </w:tr>
      <w:tr w:rsidR="000918F6" w:rsidRPr="00C507C2" w14:paraId="5B3EE751" w14:textId="77777777" w:rsidTr="00912D7B">
        <w:trPr>
          <w:cantSplit/>
          <w:trHeight w:val="20"/>
        </w:trPr>
        <w:tc>
          <w:tcPr>
            <w:tcW w:w="480" w:type="pct"/>
            <w:tcBorders>
              <w:bottom w:val="dotted" w:sz="4" w:space="0" w:color="auto"/>
            </w:tcBorders>
            <w:vAlign w:val="center"/>
          </w:tcPr>
          <w:p w14:paraId="618E6D9A"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300FAAAD"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641380BE" w14:textId="77777777" w:rsidR="000918F6" w:rsidRPr="00C507C2" w:rsidRDefault="000918F6" w:rsidP="000A5D84">
            <w:pPr>
              <w:jc w:val="both"/>
              <w:rPr>
                <w:rFonts w:ascii="Garamond" w:hAnsi="Garamond"/>
                <w:sz w:val="20"/>
                <w:szCs w:val="20"/>
              </w:rPr>
            </w:pPr>
          </w:p>
        </w:tc>
      </w:tr>
      <w:tr w:rsidR="000918F6" w:rsidRPr="00C507C2" w14:paraId="791B0BDB" w14:textId="77777777" w:rsidTr="00912D7B">
        <w:trPr>
          <w:cantSplit/>
          <w:trHeight w:val="20"/>
        </w:trPr>
        <w:tc>
          <w:tcPr>
            <w:tcW w:w="480" w:type="pct"/>
            <w:tcBorders>
              <w:top w:val="dotted" w:sz="4" w:space="0" w:color="auto"/>
              <w:bottom w:val="dotted" w:sz="4" w:space="0" w:color="auto"/>
            </w:tcBorders>
            <w:vAlign w:val="center"/>
          </w:tcPr>
          <w:p w14:paraId="173CF6A7"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18CF318C" w14:textId="77777777" w:rsidR="000918F6" w:rsidRPr="00C507C2" w:rsidRDefault="000918F6" w:rsidP="000A5D84">
            <w:pPr>
              <w:jc w:val="both"/>
              <w:rPr>
                <w:rFonts w:ascii="Garamond" w:hAnsi="Garamond"/>
                <w:sz w:val="20"/>
                <w:szCs w:val="20"/>
              </w:rPr>
            </w:pPr>
            <w:r w:rsidRPr="00C507C2">
              <w:rPr>
                <w:rFonts w:ascii="Garamond" w:hAnsi="Garamond"/>
                <w:b/>
                <w:bCs/>
                <w:sz w:val="20"/>
                <w:szCs w:val="20"/>
              </w:rPr>
              <w:t>B.2.2.2 (c)</w:t>
            </w:r>
          </w:p>
        </w:tc>
        <w:tc>
          <w:tcPr>
            <w:tcW w:w="3991" w:type="pct"/>
            <w:tcBorders>
              <w:top w:val="dotted" w:sz="4" w:space="0" w:color="auto"/>
              <w:bottom w:val="dotted" w:sz="4" w:space="0" w:color="auto"/>
            </w:tcBorders>
            <w:shd w:val="clear" w:color="auto" w:fill="auto"/>
            <w:vAlign w:val="center"/>
          </w:tcPr>
          <w:p w14:paraId="5FAC8945" w14:textId="01253A57"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Në rast se sasia e energjisë për eksport ose import do të ishte më e madhe se sa </w:t>
            </w:r>
            <w:r w:rsidR="00894A1A" w:rsidRPr="00C507C2">
              <w:rPr>
                <w:rFonts w:ascii="Garamond" w:eastAsiaTheme="minorHAnsi" w:hAnsi="Garamond"/>
                <w:kern w:val="2"/>
                <w:sz w:val="20"/>
                <w:szCs w:val="20"/>
                <w:lang w:val="sq-AL"/>
                <w14:ligatures w14:val="standardContextual"/>
              </w:rPr>
              <w:t xml:space="preserve">kapaciteti ndërkufitar </w:t>
            </w:r>
            <w:r w:rsidRPr="00C507C2">
              <w:rPr>
                <w:rFonts w:ascii="Garamond" w:eastAsiaTheme="minorHAnsi" w:hAnsi="Garamond"/>
                <w:kern w:val="2"/>
                <w:sz w:val="20"/>
                <w:szCs w:val="20"/>
                <w:lang w:val="sq-AL"/>
                <w14:ligatures w14:val="standardContextual"/>
              </w:rPr>
              <w:t xml:space="preserve">i vlefshëm i dorëzuar nga ose në emër të OST-ve përkatëse, </w:t>
            </w:r>
            <w:r w:rsidR="00894A1A" w:rsidRPr="00C507C2">
              <w:rPr>
                <w:rFonts w:ascii="Garamond" w:eastAsiaTheme="minorHAnsi" w:hAnsi="Garamond"/>
                <w:kern w:val="2"/>
                <w:sz w:val="20"/>
                <w:szCs w:val="20"/>
                <w:lang w:val="sq-AL"/>
                <w14:ligatures w14:val="standardContextual"/>
              </w:rPr>
              <w:t xml:space="preserve">çmimi klerues i </w:t>
            </w:r>
            <w:r w:rsidRPr="00C507C2">
              <w:rPr>
                <w:rFonts w:ascii="Garamond" w:eastAsiaTheme="minorHAnsi" w:hAnsi="Garamond"/>
                <w:kern w:val="2"/>
                <w:sz w:val="20"/>
                <w:szCs w:val="20"/>
                <w:lang w:val="sq-AL"/>
                <w14:ligatures w14:val="standardContextual"/>
              </w:rPr>
              <w:t xml:space="preserve">Bashkimit të Tregjeve në anën e </w:t>
            </w:r>
            <w:r w:rsidR="00894A1A" w:rsidRPr="00C507C2">
              <w:rPr>
                <w:rFonts w:ascii="Garamond" w:eastAsiaTheme="minorHAnsi" w:hAnsi="Garamond"/>
                <w:kern w:val="2"/>
                <w:sz w:val="20"/>
                <w:szCs w:val="20"/>
                <w:lang w:val="sq-AL"/>
                <w14:ligatures w14:val="standardContextual"/>
              </w:rPr>
              <w:t xml:space="preserve">zonës së ofertimit </w:t>
            </w:r>
            <w:r w:rsidRPr="00C507C2">
              <w:rPr>
                <w:rFonts w:ascii="Garamond" w:eastAsiaTheme="minorHAnsi" w:hAnsi="Garamond"/>
                <w:kern w:val="2"/>
                <w:sz w:val="20"/>
                <w:szCs w:val="20"/>
                <w:lang w:val="sq-AL"/>
                <w14:ligatures w14:val="standardContextual"/>
              </w:rPr>
              <w:t xml:space="preserve">të eksportit të interkonektorit do të jetë më i </w:t>
            </w:r>
            <w:r w:rsidR="00E87B4C" w:rsidRPr="00C507C2">
              <w:rPr>
                <w:rFonts w:ascii="Garamond" w:eastAsiaTheme="minorHAnsi" w:hAnsi="Garamond"/>
                <w:kern w:val="2"/>
                <w:sz w:val="20"/>
                <w:szCs w:val="20"/>
                <w:lang w:val="sq-AL"/>
                <w14:ligatures w14:val="standardContextual"/>
              </w:rPr>
              <w:t>ulët se çmimi klerues n</w:t>
            </w:r>
            <w:r w:rsidRPr="00C507C2">
              <w:rPr>
                <w:rFonts w:ascii="Garamond" w:eastAsiaTheme="minorHAnsi" w:hAnsi="Garamond"/>
                <w:kern w:val="2"/>
                <w:sz w:val="20"/>
                <w:szCs w:val="20"/>
                <w:lang w:val="sq-AL"/>
                <w14:ligatures w14:val="standardContextual"/>
              </w:rPr>
              <w:t xml:space="preserve">ë Bashkimin e Tregjeve në anën e </w:t>
            </w:r>
            <w:r w:rsidR="00894A1A" w:rsidRPr="00C507C2">
              <w:rPr>
                <w:rFonts w:ascii="Garamond" w:eastAsiaTheme="minorHAnsi" w:hAnsi="Garamond"/>
                <w:kern w:val="2"/>
                <w:sz w:val="20"/>
                <w:szCs w:val="20"/>
                <w:lang w:val="sq-AL"/>
                <w14:ligatures w14:val="standardContextual"/>
              </w:rPr>
              <w:t xml:space="preserve">zonës së ofertimit </w:t>
            </w:r>
            <w:r w:rsidRPr="00C507C2">
              <w:rPr>
                <w:rFonts w:ascii="Garamond" w:eastAsiaTheme="minorHAnsi" w:hAnsi="Garamond"/>
                <w:kern w:val="2"/>
                <w:sz w:val="20"/>
                <w:szCs w:val="20"/>
                <w:lang w:val="sq-AL"/>
                <w14:ligatures w14:val="standardContextual"/>
              </w:rPr>
              <w:t xml:space="preserve">të importit të interkonektorit, pa humbjet. </w:t>
            </w:r>
          </w:p>
        </w:tc>
      </w:tr>
      <w:tr w:rsidR="000918F6" w:rsidRPr="00C507C2" w14:paraId="1863F46A" w14:textId="77777777" w:rsidTr="00912D7B">
        <w:trPr>
          <w:cantSplit/>
          <w:trHeight w:val="20"/>
        </w:trPr>
        <w:tc>
          <w:tcPr>
            <w:tcW w:w="480" w:type="pct"/>
            <w:tcBorders>
              <w:top w:val="dotted" w:sz="4" w:space="0" w:color="auto"/>
            </w:tcBorders>
            <w:vAlign w:val="center"/>
          </w:tcPr>
          <w:p w14:paraId="1DA2D110" w14:textId="77777777" w:rsidR="000918F6" w:rsidRPr="00C507C2" w:rsidRDefault="000918F6" w:rsidP="000A5D84">
            <w:pPr>
              <w:jc w:val="both"/>
              <w:rPr>
                <w:rFonts w:ascii="Garamond" w:hAnsi="Garamond"/>
                <w:i/>
                <w:iCs/>
                <w:sz w:val="20"/>
                <w:szCs w:val="20"/>
              </w:rPr>
            </w:pPr>
          </w:p>
        </w:tc>
        <w:tc>
          <w:tcPr>
            <w:tcW w:w="4520" w:type="pct"/>
            <w:gridSpan w:val="2"/>
            <w:tcBorders>
              <w:top w:val="dotted" w:sz="4" w:space="0" w:color="auto"/>
            </w:tcBorders>
            <w:shd w:val="clear" w:color="auto" w:fill="auto"/>
            <w:vAlign w:val="center"/>
          </w:tcPr>
          <w:p w14:paraId="0A3B1A13" w14:textId="77777777" w:rsidR="000918F6" w:rsidRPr="00C507C2" w:rsidRDefault="000918F6" w:rsidP="000A5D84">
            <w:pPr>
              <w:jc w:val="both"/>
              <w:rPr>
                <w:rFonts w:ascii="Garamond" w:hAnsi="Garamond"/>
                <w:b/>
                <w:bCs/>
                <w:i/>
                <w:iCs/>
                <w:sz w:val="20"/>
                <w:szCs w:val="20"/>
              </w:rPr>
            </w:pPr>
            <w:r w:rsidRPr="00C507C2">
              <w:rPr>
                <w:rFonts w:ascii="Garamond" w:hAnsi="Garamond"/>
                <w:b/>
                <w:bCs/>
                <w:i/>
                <w:iCs/>
                <w:sz w:val="20"/>
                <w:szCs w:val="20"/>
              </w:rPr>
              <w:t>Shtohet</w:t>
            </w:r>
          </w:p>
        </w:tc>
      </w:tr>
      <w:tr w:rsidR="000918F6" w:rsidRPr="00C507C2" w14:paraId="68601ED0" w14:textId="77777777" w:rsidTr="00912D7B">
        <w:trPr>
          <w:cantSplit/>
          <w:trHeight w:val="20"/>
        </w:trPr>
        <w:tc>
          <w:tcPr>
            <w:tcW w:w="480" w:type="pct"/>
            <w:tcBorders>
              <w:bottom w:val="dotted" w:sz="4" w:space="0" w:color="auto"/>
            </w:tcBorders>
            <w:vAlign w:val="center"/>
          </w:tcPr>
          <w:p w14:paraId="4DA4521C"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33EEE094"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6E2A5086" w14:textId="77777777" w:rsidR="000918F6" w:rsidRPr="00C507C2" w:rsidRDefault="000918F6" w:rsidP="000A5D84">
            <w:pPr>
              <w:jc w:val="both"/>
              <w:rPr>
                <w:rFonts w:ascii="Garamond" w:hAnsi="Garamond"/>
                <w:sz w:val="20"/>
                <w:szCs w:val="20"/>
              </w:rPr>
            </w:pPr>
          </w:p>
        </w:tc>
      </w:tr>
      <w:tr w:rsidR="000918F6" w:rsidRPr="00C507C2" w14:paraId="309DD4B9" w14:textId="77777777" w:rsidTr="00912D7B">
        <w:trPr>
          <w:cantSplit/>
          <w:trHeight w:val="20"/>
        </w:trPr>
        <w:tc>
          <w:tcPr>
            <w:tcW w:w="480" w:type="pct"/>
            <w:tcBorders>
              <w:top w:val="dotted" w:sz="4" w:space="0" w:color="auto"/>
              <w:bottom w:val="dotted" w:sz="4" w:space="0" w:color="auto"/>
            </w:tcBorders>
            <w:vAlign w:val="center"/>
          </w:tcPr>
          <w:p w14:paraId="4A8AEE66"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4EE89AEB"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B.2.2.2 (d)</w:t>
            </w:r>
          </w:p>
        </w:tc>
        <w:tc>
          <w:tcPr>
            <w:tcW w:w="3991" w:type="pct"/>
            <w:tcBorders>
              <w:top w:val="dotted" w:sz="4" w:space="0" w:color="auto"/>
              <w:bottom w:val="dotted" w:sz="4" w:space="0" w:color="auto"/>
            </w:tcBorders>
            <w:shd w:val="clear" w:color="auto" w:fill="auto"/>
            <w:vAlign w:val="center"/>
          </w:tcPr>
          <w:p w14:paraId="4C8BF75F" w14:textId="11615AC8"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 xml:space="preserve">Në rastin e B.2.2.2 (c), gjenerohen të ardhura nga kongjestioni. Këto të ardhura do të mblidhen nga </w:t>
            </w:r>
            <w:r w:rsidR="00894A1A" w:rsidRPr="00C507C2">
              <w:rPr>
                <w:rFonts w:ascii="Garamond" w:eastAsiaTheme="minorHAnsi" w:hAnsi="Garamond"/>
                <w:kern w:val="2"/>
                <w:sz w:val="20"/>
                <w:szCs w:val="20"/>
                <w:lang w:val="sq-AL"/>
                <w14:ligatures w14:val="standardContextual"/>
              </w:rPr>
              <w:t xml:space="preserve">agjenti i transferimit </w:t>
            </w:r>
            <w:r w:rsidRPr="00C507C2">
              <w:rPr>
                <w:rFonts w:ascii="Garamond" w:eastAsiaTheme="minorHAnsi" w:hAnsi="Garamond"/>
                <w:kern w:val="2"/>
                <w:sz w:val="20"/>
                <w:szCs w:val="20"/>
                <w:lang w:val="sq-AL"/>
                <w14:ligatures w14:val="standardContextual"/>
              </w:rPr>
              <w:t xml:space="preserve">dhe do të shpërndahen tek OST-të nga </w:t>
            </w:r>
            <w:r w:rsidR="00894A1A" w:rsidRPr="00C507C2">
              <w:rPr>
                <w:rFonts w:ascii="Garamond" w:eastAsiaTheme="minorHAnsi" w:hAnsi="Garamond"/>
                <w:kern w:val="2"/>
                <w:sz w:val="20"/>
                <w:szCs w:val="20"/>
                <w:lang w:val="sq-AL"/>
                <w14:ligatures w14:val="standardContextual"/>
              </w:rPr>
              <w:t xml:space="preserve">shpërndarësi </w:t>
            </w:r>
            <w:r w:rsidRPr="00C507C2">
              <w:rPr>
                <w:rFonts w:ascii="Garamond" w:eastAsiaTheme="minorHAnsi" w:hAnsi="Garamond"/>
                <w:kern w:val="2"/>
                <w:sz w:val="20"/>
                <w:szCs w:val="20"/>
                <w:lang w:val="sq-AL"/>
                <w14:ligatures w14:val="standardContextual"/>
              </w:rPr>
              <w:t xml:space="preserve">i </w:t>
            </w:r>
            <w:r w:rsidR="00894A1A" w:rsidRPr="00C507C2">
              <w:rPr>
                <w:rFonts w:ascii="Garamond" w:eastAsiaTheme="minorHAnsi" w:hAnsi="Garamond"/>
                <w:kern w:val="2"/>
                <w:sz w:val="20"/>
                <w:szCs w:val="20"/>
                <w:lang w:val="sq-AL"/>
                <w14:ligatures w14:val="standardContextual"/>
              </w:rPr>
              <w:t>kongjestioneve</w:t>
            </w:r>
            <w:r w:rsidRPr="00C507C2">
              <w:rPr>
                <w:rFonts w:ascii="Garamond" w:eastAsiaTheme="minorHAnsi" w:hAnsi="Garamond"/>
                <w:kern w:val="2"/>
                <w:sz w:val="20"/>
                <w:szCs w:val="20"/>
                <w:lang w:val="sq-AL"/>
                <w14:ligatures w14:val="standardContextual"/>
              </w:rPr>
              <w:t>.</w:t>
            </w:r>
            <w:r w:rsidR="002B1A03">
              <w:rPr>
                <w:rFonts w:ascii="Garamond" w:eastAsiaTheme="minorHAnsi" w:hAnsi="Garamond"/>
                <w:kern w:val="2"/>
                <w:sz w:val="20"/>
                <w:szCs w:val="20"/>
                <w:lang w:val="sq-AL"/>
                <w14:ligatures w14:val="standardContextual"/>
              </w:rPr>
              <w:t xml:space="preserve"> </w:t>
            </w:r>
          </w:p>
        </w:tc>
      </w:tr>
      <w:tr w:rsidR="000918F6" w:rsidRPr="00C507C2" w14:paraId="6E68BB7B" w14:textId="77777777" w:rsidTr="00912D7B">
        <w:trPr>
          <w:cantSplit/>
          <w:trHeight w:val="20"/>
        </w:trPr>
        <w:tc>
          <w:tcPr>
            <w:tcW w:w="480" w:type="pct"/>
            <w:tcBorders>
              <w:top w:val="dotted" w:sz="4" w:space="0" w:color="auto"/>
            </w:tcBorders>
            <w:vAlign w:val="center"/>
          </w:tcPr>
          <w:p w14:paraId="31F6958C"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5BD3FB9E"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533E8554" w14:textId="77777777" w:rsidTr="00912D7B">
        <w:trPr>
          <w:cantSplit/>
          <w:trHeight w:val="20"/>
        </w:trPr>
        <w:tc>
          <w:tcPr>
            <w:tcW w:w="480" w:type="pct"/>
            <w:tcBorders>
              <w:bottom w:val="dotted" w:sz="4" w:space="0" w:color="auto"/>
            </w:tcBorders>
            <w:vAlign w:val="center"/>
          </w:tcPr>
          <w:p w14:paraId="42ED4AC8"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245AA01E"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B.2.2.3 (c)</w:t>
            </w:r>
          </w:p>
        </w:tc>
        <w:tc>
          <w:tcPr>
            <w:tcW w:w="3991" w:type="pct"/>
            <w:tcBorders>
              <w:top w:val="dotted" w:sz="4" w:space="0" w:color="auto"/>
              <w:bottom w:val="dotted" w:sz="4" w:space="0" w:color="auto"/>
            </w:tcBorders>
            <w:shd w:val="clear" w:color="auto" w:fill="auto"/>
            <w:vAlign w:val="center"/>
          </w:tcPr>
          <w:p w14:paraId="43BD60FC" w14:textId="36FF81BB" w:rsidR="000918F6" w:rsidRPr="00C507C2" w:rsidRDefault="000918F6" w:rsidP="000A5D84">
            <w:pPr>
              <w:jc w:val="both"/>
              <w:rPr>
                <w:rFonts w:ascii="Garamond" w:hAnsi="Garamond"/>
                <w:sz w:val="20"/>
                <w:szCs w:val="20"/>
              </w:rPr>
            </w:pPr>
            <w:r w:rsidRPr="00C507C2">
              <w:rPr>
                <w:rFonts w:ascii="Garamond" w:hAnsi="Garamond"/>
                <w:sz w:val="20"/>
                <w:szCs w:val="20"/>
              </w:rPr>
              <w:t xml:space="preserve">më pas, në rast se këtyre rregullave të rrumbullakosjes ka në një diferencë midis sasive të blera dhe sasive të shitura, sasitë e mbetura rishpërndahen tek ata </w:t>
            </w:r>
            <w:r w:rsidR="00E87B4C">
              <w:rPr>
                <w:rFonts w:ascii="Garamond" w:hAnsi="Garamond"/>
                <w:sz w:val="20"/>
                <w:szCs w:val="20"/>
              </w:rPr>
              <w:t>a</w:t>
            </w:r>
            <w:r w:rsidRPr="00C507C2">
              <w:rPr>
                <w:rFonts w:ascii="Garamond" w:hAnsi="Garamond"/>
                <w:sz w:val="20"/>
                <w:szCs w:val="20"/>
              </w:rPr>
              <w:t>nëtarë të Bursës, sasitë e shitjes ose blerjes së të cilëve janë rrumbullakosur kështu, me alokime të njëpasnjëshme prej 0,01 MW</w:t>
            </w:r>
            <w:r w:rsidR="001B18DF">
              <w:rPr>
                <w:rFonts w:ascii="Garamond" w:hAnsi="Garamond"/>
                <w:sz w:val="20"/>
                <w:szCs w:val="20"/>
              </w:rPr>
              <w:t>.</w:t>
            </w:r>
          </w:p>
        </w:tc>
      </w:tr>
    </w:tbl>
    <w:p w14:paraId="04DF1749" w14:textId="7D8D0F7A" w:rsidR="000918F6" w:rsidRPr="00C507C2" w:rsidRDefault="000918F6" w:rsidP="000A5D84">
      <w:pPr>
        <w:tabs>
          <w:tab w:val="left" w:pos="1735"/>
        </w:tabs>
        <w:ind w:firstLine="284"/>
        <w:jc w:val="both"/>
        <w:rPr>
          <w:rFonts w:ascii="Garamond" w:hAnsi="Garamond"/>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70"/>
        <w:gridCol w:w="959"/>
        <w:gridCol w:w="7232"/>
      </w:tblGrid>
      <w:tr w:rsidR="000918F6" w:rsidRPr="00C507C2" w14:paraId="5964CD3C" w14:textId="77777777" w:rsidTr="00912D7B">
        <w:trPr>
          <w:cantSplit/>
          <w:trHeight w:val="20"/>
        </w:trPr>
        <w:tc>
          <w:tcPr>
            <w:tcW w:w="480" w:type="pct"/>
            <w:tcBorders>
              <w:top w:val="dotted" w:sz="4" w:space="0" w:color="auto"/>
              <w:bottom w:val="dotted" w:sz="4" w:space="0" w:color="auto"/>
            </w:tcBorders>
            <w:vAlign w:val="center"/>
          </w:tcPr>
          <w:p w14:paraId="549D529E" w14:textId="77777777" w:rsidR="000918F6" w:rsidRPr="00C507C2" w:rsidRDefault="000918F6" w:rsidP="000A5D84">
            <w:pPr>
              <w:jc w:val="both"/>
              <w:rPr>
                <w:rFonts w:ascii="Garamond" w:hAnsi="Garamond"/>
                <w:b/>
                <w:bCs/>
                <w:i/>
                <w:iCs/>
                <w:sz w:val="20"/>
              </w:rPr>
            </w:pPr>
            <w:r w:rsidRPr="00C507C2">
              <w:rPr>
                <w:rFonts w:ascii="Garamond" w:hAnsi="Garamond"/>
                <w:i/>
                <w:iCs/>
                <w:sz w:val="20"/>
              </w:rPr>
              <w:t>bëhet</w:t>
            </w:r>
          </w:p>
        </w:tc>
        <w:tc>
          <w:tcPr>
            <w:tcW w:w="529" w:type="pct"/>
            <w:tcBorders>
              <w:top w:val="dotted" w:sz="4" w:space="0" w:color="auto"/>
              <w:bottom w:val="dotted" w:sz="4" w:space="0" w:color="auto"/>
            </w:tcBorders>
            <w:shd w:val="clear" w:color="auto" w:fill="auto"/>
            <w:vAlign w:val="center"/>
          </w:tcPr>
          <w:p w14:paraId="32776997" w14:textId="77777777" w:rsidR="000918F6" w:rsidRPr="00C507C2" w:rsidRDefault="000918F6" w:rsidP="000A5D84">
            <w:pPr>
              <w:jc w:val="both"/>
              <w:rPr>
                <w:rFonts w:ascii="Garamond" w:hAnsi="Garamond"/>
                <w:b/>
                <w:bCs/>
                <w:sz w:val="20"/>
              </w:rPr>
            </w:pPr>
          </w:p>
        </w:tc>
        <w:tc>
          <w:tcPr>
            <w:tcW w:w="3991" w:type="pct"/>
            <w:tcBorders>
              <w:top w:val="dotted" w:sz="4" w:space="0" w:color="auto"/>
              <w:bottom w:val="dotted" w:sz="4" w:space="0" w:color="auto"/>
            </w:tcBorders>
            <w:shd w:val="clear" w:color="auto" w:fill="auto"/>
            <w:vAlign w:val="center"/>
          </w:tcPr>
          <w:p w14:paraId="2A1A98CE" w14:textId="66BB357A" w:rsidR="000918F6" w:rsidRPr="00C507C2" w:rsidRDefault="000918F6" w:rsidP="000A5D84">
            <w:pPr>
              <w:jc w:val="both"/>
              <w:rPr>
                <w:rFonts w:ascii="Garamond" w:hAnsi="Garamond"/>
                <w:sz w:val="20"/>
              </w:rPr>
            </w:pPr>
            <w:r w:rsidRPr="00C507C2">
              <w:rPr>
                <w:rFonts w:ascii="Garamond" w:hAnsi="Garamond"/>
                <w:sz w:val="20"/>
              </w:rPr>
              <w:t xml:space="preserve">më pas, në rast se gjatë aplikimit të këtyre rregullave të rrumbullakosjes ka në një diferencë midis sasive të blera dhe sasive të shitura, sasitë e mbetura rishpërndahen tek ata </w:t>
            </w:r>
            <w:r w:rsidR="004D0AC3">
              <w:rPr>
                <w:rFonts w:ascii="Garamond" w:hAnsi="Garamond"/>
                <w:sz w:val="20"/>
              </w:rPr>
              <w:t>a</w:t>
            </w:r>
            <w:r w:rsidRPr="00C507C2">
              <w:rPr>
                <w:rFonts w:ascii="Garamond" w:hAnsi="Garamond"/>
                <w:sz w:val="20"/>
              </w:rPr>
              <w:t>nëtarë të Bursës, sasitë e shitjes ose blerjes së të cilëve janë rrumbullakosur kështu, me alokime të njëpasnjëshme prej 0,01 MW</w:t>
            </w:r>
            <w:r w:rsidR="001B18DF">
              <w:rPr>
                <w:rFonts w:ascii="Garamond" w:hAnsi="Garamond"/>
                <w:sz w:val="20"/>
              </w:rPr>
              <w:t>.</w:t>
            </w:r>
          </w:p>
        </w:tc>
      </w:tr>
      <w:tr w:rsidR="000918F6" w:rsidRPr="00C507C2" w14:paraId="1D847967" w14:textId="77777777" w:rsidTr="00912D7B">
        <w:trPr>
          <w:cantSplit/>
          <w:trHeight w:val="20"/>
        </w:trPr>
        <w:tc>
          <w:tcPr>
            <w:tcW w:w="480" w:type="pct"/>
            <w:tcBorders>
              <w:bottom w:val="dotted" w:sz="4" w:space="0" w:color="auto"/>
            </w:tcBorders>
            <w:vAlign w:val="center"/>
          </w:tcPr>
          <w:p w14:paraId="0B224BB2" w14:textId="77777777" w:rsidR="000918F6" w:rsidRPr="00C507C2" w:rsidRDefault="000918F6" w:rsidP="000A5D84">
            <w:pPr>
              <w:jc w:val="both"/>
              <w:rPr>
                <w:rFonts w:ascii="Garamond" w:hAnsi="Garamond"/>
                <w:b/>
                <w:bCs/>
                <w:i/>
                <w:iCs/>
                <w:sz w:val="20"/>
              </w:rPr>
            </w:pPr>
            <w:r w:rsidRPr="00C507C2">
              <w:rPr>
                <w:rFonts w:ascii="Garamond" w:hAnsi="Garamond"/>
                <w:i/>
                <w:iCs/>
                <w:sz w:val="20"/>
              </w:rPr>
              <w:t>është</w:t>
            </w:r>
          </w:p>
        </w:tc>
        <w:tc>
          <w:tcPr>
            <w:tcW w:w="529" w:type="pct"/>
            <w:vMerge w:val="restart"/>
            <w:tcBorders>
              <w:bottom w:val="dotted" w:sz="4" w:space="0" w:color="auto"/>
            </w:tcBorders>
            <w:shd w:val="clear" w:color="auto" w:fill="auto"/>
            <w:vAlign w:val="center"/>
          </w:tcPr>
          <w:p w14:paraId="3DBE976C" w14:textId="79E5110E" w:rsidR="000918F6" w:rsidRPr="00C507C2" w:rsidRDefault="000918F6" w:rsidP="000A5D84">
            <w:pPr>
              <w:jc w:val="both"/>
              <w:rPr>
                <w:rFonts w:ascii="Garamond" w:hAnsi="Garamond"/>
                <w:b/>
                <w:bCs/>
                <w:sz w:val="20"/>
              </w:rPr>
            </w:pPr>
            <w:r w:rsidRPr="00C507C2">
              <w:rPr>
                <w:rFonts w:ascii="Garamond" w:hAnsi="Garamond"/>
                <w:b/>
                <w:bCs/>
                <w:sz w:val="20"/>
              </w:rPr>
              <w:t>B.2.3.1</w:t>
            </w:r>
            <w:r w:rsidR="002B1A03">
              <w:rPr>
                <w:rFonts w:ascii="Garamond" w:hAnsi="Garamond"/>
                <w:b/>
                <w:bCs/>
                <w:sz w:val="20"/>
              </w:rPr>
              <w:t xml:space="preserve"> </w:t>
            </w:r>
          </w:p>
        </w:tc>
        <w:tc>
          <w:tcPr>
            <w:tcW w:w="3991" w:type="pct"/>
            <w:tcBorders>
              <w:bottom w:val="dotted" w:sz="4" w:space="0" w:color="auto"/>
            </w:tcBorders>
            <w:shd w:val="clear" w:color="auto" w:fill="auto"/>
            <w:vAlign w:val="center"/>
          </w:tcPr>
          <w:p w14:paraId="53C3E712" w14:textId="2DD120B8" w:rsidR="000918F6" w:rsidRPr="00C507C2" w:rsidRDefault="000918F6" w:rsidP="000A5D84">
            <w:pPr>
              <w:pStyle w:val="CERLEVEL4"/>
              <w:spacing w:before="0" w:after="0"/>
              <w:rPr>
                <w:rFonts w:ascii="Garamond" w:hAnsi="Garamond"/>
                <w:sz w:val="20"/>
                <w:szCs w:val="24"/>
                <w:lang w:val="sq-AL"/>
              </w:rPr>
            </w:pPr>
            <w:bookmarkStart w:id="11" w:name="_Ref111392910"/>
            <w:r w:rsidRPr="00C507C2">
              <w:rPr>
                <w:rFonts w:ascii="Garamond" w:eastAsiaTheme="minorHAnsi" w:hAnsi="Garamond"/>
                <w:kern w:val="2"/>
                <w:sz w:val="20"/>
                <w:szCs w:val="24"/>
                <w:lang w:val="sq-AL"/>
                <w14:ligatures w14:val="standardContextual"/>
              </w:rPr>
              <w:t xml:space="preserve">Procedura për </w:t>
            </w:r>
            <w:r w:rsidR="00604000" w:rsidRPr="00C507C2">
              <w:rPr>
                <w:rFonts w:ascii="Garamond" w:eastAsiaTheme="minorHAnsi" w:hAnsi="Garamond"/>
                <w:kern w:val="2"/>
                <w:sz w:val="20"/>
                <w:szCs w:val="24"/>
                <w:lang w:val="sq-AL"/>
                <w14:ligatures w14:val="standardContextual"/>
              </w:rPr>
              <w:t xml:space="preserve">një ankand të dytë mundësohet </w:t>
            </w:r>
            <w:r w:rsidRPr="00C507C2">
              <w:rPr>
                <w:rFonts w:ascii="Garamond" w:eastAsiaTheme="minorHAnsi" w:hAnsi="Garamond"/>
                <w:kern w:val="2"/>
                <w:sz w:val="20"/>
                <w:szCs w:val="24"/>
                <w:lang w:val="sq-AL"/>
                <w14:ligatures w14:val="standardContextual"/>
              </w:rPr>
              <w:t xml:space="preserve">nga ALPEX-i në rastet kur </w:t>
            </w:r>
            <w:r w:rsidR="00604000" w:rsidRPr="00C507C2">
              <w:rPr>
                <w:rFonts w:ascii="Garamond" w:eastAsiaTheme="minorHAnsi" w:hAnsi="Garamond"/>
                <w:kern w:val="2"/>
                <w:sz w:val="20"/>
                <w:szCs w:val="24"/>
                <w:lang w:val="sq-AL"/>
                <w14:ligatures w14:val="standardContextual"/>
              </w:rPr>
              <w:t xml:space="preserve">çmimi klerues i tregut që vjen si pasojë e zgjidhjes nëpërmjet algoritmit </w:t>
            </w:r>
            <w:r w:rsidRPr="00C507C2">
              <w:rPr>
                <w:rFonts w:ascii="Garamond" w:eastAsiaTheme="minorHAnsi" w:hAnsi="Garamond"/>
                <w:kern w:val="2"/>
                <w:sz w:val="20"/>
                <w:szCs w:val="24"/>
                <w:lang w:val="sq-AL"/>
                <w14:ligatures w14:val="standardContextual"/>
              </w:rPr>
              <w:t xml:space="preserve">të Bashkimit të Tregjeve të Ditës në Avancë, është e barabartë me ose kalon </w:t>
            </w:r>
            <w:r w:rsidR="00604000" w:rsidRPr="00C507C2">
              <w:rPr>
                <w:rFonts w:ascii="Garamond" w:eastAsiaTheme="minorHAnsi" w:hAnsi="Garamond"/>
                <w:kern w:val="2"/>
                <w:sz w:val="20"/>
                <w:szCs w:val="24"/>
                <w:lang w:val="sq-AL"/>
                <w14:ligatures w14:val="standardContextual"/>
              </w:rPr>
              <w:t>kufirin minimal dhe maksimal të lejuar të çmimit për tregun e ditës në avancë të përcaktuar për ankandin e dytë për një ose më shumë njësi kohore tregu për një ose më shumë zona ofertimi</w:t>
            </w:r>
            <w:r w:rsidRPr="00C507C2">
              <w:rPr>
                <w:rFonts w:ascii="Garamond" w:eastAsiaTheme="minorHAnsi" w:hAnsi="Garamond"/>
                <w:kern w:val="2"/>
                <w:sz w:val="20"/>
                <w:szCs w:val="24"/>
                <w:lang w:val="sq-AL"/>
                <w14:ligatures w14:val="standardContextual"/>
              </w:rPr>
              <w:t>.</w:t>
            </w:r>
            <w:bookmarkEnd w:id="11"/>
            <w:r w:rsidR="002B1A03">
              <w:rPr>
                <w:rFonts w:ascii="Garamond" w:eastAsiaTheme="minorHAnsi" w:hAnsi="Garamond"/>
                <w:kern w:val="2"/>
                <w:sz w:val="20"/>
                <w:szCs w:val="24"/>
                <w:lang w:val="sq-AL"/>
                <w14:ligatures w14:val="standardContextual"/>
              </w:rPr>
              <w:t xml:space="preserve"> </w:t>
            </w:r>
            <w:r w:rsidRPr="00C507C2">
              <w:rPr>
                <w:rFonts w:ascii="Garamond" w:eastAsiaTheme="minorHAnsi" w:hAnsi="Garamond"/>
                <w:kern w:val="2"/>
                <w:sz w:val="20"/>
                <w:szCs w:val="24"/>
                <w:lang w:val="sq-AL"/>
                <w14:ligatures w14:val="standardContextual"/>
              </w:rPr>
              <w:t xml:space="preserve"> </w:t>
            </w:r>
          </w:p>
        </w:tc>
      </w:tr>
      <w:tr w:rsidR="000918F6" w:rsidRPr="00C507C2" w14:paraId="6D1882DA" w14:textId="77777777" w:rsidTr="00912D7B">
        <w:trPr>
          <w:cantSplit/>
          <w:trHeight w:val="20"/>
        </w:trPr>
        <w:tc>
          <w:tcPr>
            <w:tcW w:w="480" w:type="pct"/>
            <w:tcBorders>
              <w:top w:val="dotted" w:sz="4" w:space="0" w:color="auto"/>
            </w:tcBorders>
            <w:vAlign w:val="center"/>
          </w:tcPr>
          <w:p w14:paraId="7E32326A" w14:textId="77777777" w:rsidR="000918F6" w:rsidRPr="00C507C2" w:rsidRDefault="000918F6" w:rsidP="000A5D84">
            <w:pPr>
              <w:jc w:val="both"/>
              <w:rPr>
                <w:rFonts w:ascii="Garamond" w:hAnsi="Garamond"/>
                <w:i/>
                <w:iCs/>
                <w:sz w:val="20"/>
              </w:rPr>
            </w:pPr>
            <w:r w:rsidRPr="00C507C2">
              <w:rPr>
                <w:rFonts w:ascii="Garamond" w:hAnsi="Garamond"/>
                <w:i/>
                <w:iCs/>
                <w:sz w:val="20"/>
              </w:rPr>
              <w:t>bëhet</w:t>
            </w:r>
          </w:p>
        </w:tc>
        <w:tc>
          <w:tcPr>
            <w:tcW w:w="529" w:type="pct"/>
            <w:vMerge/>
            <w:tcBorders>
              <w:top w:val="dotted" w:sz="4" w:space="0" w:color="auto"/>
            </w:tcBorders>
            <w:shd w:val="clear" w:color="auto" w:fill="auto"/>
            <w:vAlign w:val="center"/>
          </w:tcPr>
          <w:p w14:paraId="66C51014" w14:textId="77777777" w:rsidR="000918F6" w:rsidRPr="00C507C2" w:rsidRDefault="000918F6" w:rsidP="000A5D84">
            <w:pPr>
              <w:jc w:val="both"/>
              <w:rPr>
                <w:rFonts w:ascii="Garamond" w:hAnsi="Garamond"/>
                <w:sz w:val="20"/>
              </w:rPr>
            </w:pPr>
          </w:p>
        </w:tc>
        <w:tc>
          <w:tcPr>
            <w:tcW w:w="3991" w:type="pct"/>
            <w:tcBorders>
              <w:top w:val="dotted" w:sz="4" w:space="0" w:color="auto"/>
              <w:bottom w:val="dotted" w:sz="4" w:space="0" w:color="auto"/>
            </w:tcBorders>
            <w:shd w:val="clear" w:color="auto" w:fill="auto"/>
            <w:vAlign w:val="center"/>
          </w:tcPr>
          <w:p w14:paraId="3106CDF8" w14:textId="3418651F" w:rsidR="000918F6" w:rsidRPr="00C507C2" w:rsidRDefault="000918F6" w:rsidP="000A5D84">
            <w:pPr>
              <w:pStyle w:val="CERLEVEL4"/>
              <w:spacing w:before="0" w:after="0"/>
              <w:rPr>
                <w:rFonts w:ascii="Garamond" w:hAnsi="Garamond"/>
                <w:sz w:val="20"/>
                <w:szCs w:val="24"/>
                <w:lang w:val="sq-AL"/>
              </w:rPr>
            </w:pPr>
            <w:r w:rsidRPr="00C507C2">
              <w:rPr>
                <w:rFonts w:ascii="Garamond" w:eastAsiaTheme="minorHAnsi" w:hAnsi="Garamond"/>
                <w:kern w:val="2"/>
                <w:sz w:val="20"/>
                <w:szCs w:val="24"/>
                <w:lang w:val="sq-AL"/>
                <w14:ligatures w14:val="standardContextual"/>
              </w:rPr>
              <w:t>ALPEX</w:t>
            </w:r>
            <w:r w:rsidR="00604000">
              <w:rPr>
                <w:rFonts w:ascii="Garamond" w:eastAsiaTheme="minorHAnsi" w:hAnsi="Garamond"/>
                <w:kern w:val="2"/>
                <w:sz w:val="20"/>
                <w:szCs w:val="24"/>
                <w:lang w:val="sq-AL"/>
                <w14:ligatures w14:val="standardContextual"/>
              </w:rPr>
              <w:t>-i</w:t>
            </w:r>
            <w:r w:rsidRPr="00C507C2">
              <w:rPr>
                <w:rFonts w:ascii="Garamond" w:eastAsiaTheme="minorHAnsi" w:hAnsi="Garamond"/>
                <w:kern w:val="2"/>
                <w:sz w:val="20"/>
                <w:szCs w:val="24"/>
                <w:lang w:val="sq-AL"/>
                <w14:ligatures w14:val="standardContextual"/>
              </w:rPr>
              <w:t xml:space="preserve"> verifikon </w:t>
            </w:r>
            <w:r w:rsidR="00604000" w:rsidRPr="00C507C2">
              <w:rPr>
                <w:rFonts w:ascii="Garamond" w:eastAsiaTheme="minorHAnsi" w:hAnsi="Garamond"/>
                <w:kern w:val="2"/>
                <w:sz w:val="20"/>
                <w:szCs w:val="24"/>
                <w:lang w:val="sq-AL"/>
                <w14:ligatures w14:val="standardContextual"/>
              </w:rPr>
              <w:t>çmimet kleruese nga rezultatet paraprake</w:t>
            </w:r>
            <w:r w:rsidRPr="00C507C2">
              <w:rPr>
                <w:rFonts w:ascii="Garamond" w:eastAsiaTheme="minorHAnsi" w:hAnsi="Garamond"/>
                <w:kern w:val="2"/>
                <w:sz w:val="20"/>
                <w:szCs w:val="24"/>
                <w:lang w:val="sq-AL"/>
                <w14:ligatures w14:val="standardContextual"/>
              </w:rPr>
              <w:t xml:space="preserve"> të Bashkimit të Tregjeve të cilat vijnë si pasojë e zgjidhjes nëpërmjet </w:t>
            </w:r>
            <w:r w:rsidR="00604000">
              <w:rPr>
                <w:rFonts w:ascii="Garamond" w:eastAsiaTheme="minorHAnsi" w:hAnsi="Garamond"/>
                <w:kern w:val="2"/>
                <w:sz w:val="20"/>
                <w:szCs w:val="24"/>
                <w:lang w:val="sq-AL"/>
                <w14:ligatures w14:val="standardContextual"/>
              </w:rPr>
              <w:t>a</w:t>
            </w:r>
            <w:r w:rsidRPr="00C507C2">
              <w:rPr>
                <w:rFonts w:ascii="Garamond" w:eastAsiaTheme="minorHAnsi" w:hAnsi="Garamond"/>
                <w:kern w:val="2"/>
                <w:sz w:val="20"/>
                <w:szCs w:val="24"/>
                <w:lang w:val="sq-AL"/>
                <w14:ligatures w14:val="standardContextual"/>
              </w:rPr>
              <w:t xml:space="preserve">lgoritmit të Bashkimit të Tregjeve të Ditës në Avancë. Në rastin kur ky </w:t>
            </w:r>
            <w:r w:rsidR="00604000" w:rsidRPr="00C507C2">
              <w:rPr>
                <w:rFonts w:ascii="Garamond" w:eastAsiaTheme="minorHAnsi" w:hAnsi="Garamond"/>
                <w:kern w:val="2"/>
                <w:sz w:val="20"/>
                <w:szCs w:val="24"/>
                <w:lang w:val="sq-AL"/>
                <w14:ligatures w14:val="standardContextual"/>
              </w:rPr>
              <w:t xml:space="preserve">çmim klerues i tregut është </w:t>
            </w:r>
            <w:r w:rsidRPr="00C507C2">
              <w:rPr>
                <w:rFonts w:ascii="Garamond" w:eastAsiaTheme="minorHAnsi" w:hAnsi="Garamond"/>
                <w:kern w:val="2"/>
                <w:sz w:val="20"/>
                <w:szCs w:val="24"/>
                <w:lang w:val="sq-AL"/>
                <w14:ligatures w14:val="standardContextual"/>
              </w:rPr>
              <w:t xml:space="preserve">e barabartë ose kalon </w:t>
            </w:r>
            <w:r w:rsidR="00604000" w:rsidRPr="00C507C2">
              <w:rPr>
                <w:rFonts w:ascii="Garamond" w:eastAsiaTheme="minorHAnsi" w:hAnsi="Garamond"/>
                <w:kern w:val="2"/>
                <w:sz w:val="20"/>
                <w:szCs w:val="24"/>
                <w:lang w:val="sq-AL"/>
                <w14:ligatures w14:val="standardContextual"/>
              </w:rPr>
              <w:t xml:space="preserve">kufirin minimal dhe maksimal të lejuar të çmimit për tregun e ditës në avancë të përcaktuar për ankandin e dytë, për një ose më shumë njësi kohore tregu, për një ose më shumë zona ofertimi, </w:t>
            </w:r>
            <w:r w:rsidRPr="00C507C2">
              <w:rPr>
                <w:rFonts w:ascii="Garamond" w:eastAsiaTheme="minorHAnsi" w:hAnsi="Garamond"/>
                <w:kern w:val="2"/>
                <w:sz w:val="20"/>
                <w:szCs w:val="24"/>
                <w:lang w:val="sq-AL"/>
                <w14:ligatures w14:val="standardContextual"/>
              </w:rPr>
              <w:t>ALPEX</w:t>
            </w:r>
            <w:r w:rsidR="00604000">
              <w:rPr>
                <w:rFonts w:ascii="Garamond" w:eastAsiaTheme="minorHAnsi" w:hAnsi="Garamond"/>
                <w:kern w:val="2"/>
                <w:sz w:val="20"/>
                <w:szCs w:val="24"/>
                <w:lang w:val="sq-AL"/>
                <w14:ligatures w14:val="standardContextual"/>
              </w:rPr>
              <w:t>-i</w:t>
            </w:r>
            <w:r w:rsidRPr="00C507C2">
              <w:rPr>
                <w:rFonts w:ascii="Garamond" w:eastAsiaTheme="minorHAnsi" w:hAnsi="Garamond"/>
                <w:kern w:val="2"/>
                <w:sz w:val="20"/>
                <w:szCs w:val="24"/>
                <w:lang w:val="sq-AL"/>
                <w14:ligatures w14:val="standardContextual"/>
              </w:rPr>
              <w:t xml:space="preserve"> do të anulojë </w:t>
            </w:r>
            <w:r w:rsidR="00604000" w:rsidRPr="00C507C2">
              <w:rPr>
                <w:rFonts w:ascii="Garamond" w:eastAsiaTheme="minorHAnsi" w:hAnsi="Garamond"/>
                <w:kern w:val="2"/>
                <w:sz w:val="20"/>
                <w:szCs w:val="24"/>
                <w:lang w:val="sq-AL"/>
                <w14:ligatures w14:val="standardContextual"/>
              </w:rPr>
              <w:t xml:space="preserve">ankandin </w:t>
            </w:r>
            <w:r w:rsidRPr="00C507C2">
              <w:rPr>
                <w:rFonts w:ascii="Garamond" w:eastAsiaTheme="minorHAnsi" w:hAnsi="Garamond"/>
                <w:kern w:val="2"/>
                <w:sz w:val="20"/>
                <w:szCs w:val="24"/>
                <w:lang w:val="sq-AL"/>
                <w14:ligatures w14:val="standardContextual"/>
              </w:rPr>
              <w:t xml:space="preserve">përkatës dhe do të zhvillojë një </w:t>
            </w:r>
            <w:r w:rsidR="00604000" w:rsidRPr="00C507C2">
              <w:rPr>
                <w:rFonts w:ascii="Garamond" w:eastAsiaTheme="minorHAnsi" w:hAnsi="Garamond"/>
                <w:kern w:val="2"/>
                <w:sz w:val="20"/>
                <w:szCs w:val="24"/>
                <w:lang w:val="sq-AL"/>
                <w14:ligatures w14:val="standardContextual"/>
              </w:rPr>
              <w:t>ankand të dytë.</w:t>
            </w:r>
            <w:r w:rsidR="002B1A03">
              <w:rPr>
                <w:rFonts w:ascii="Garamond" w:eastAsiaTheme="minorHAnsi" w:hAnsi="Garamond"/>
                <w:kern w:val="2"/>
                <w:sz w:val="20"/>
                <w:szCs w:val="24"/>
                <w:lang w:val="sq-AL"/>
                <w14:ligatures w14:val="standardContextual"/>
              </w:rPr>
              <w:t xml:space="preserve"> </w:t>
            </w:r>
            <w:r w:rsidR="00604000" w:rsidRPr="00C507C2">
              <w:rPr>
                <w:rFonts w:ascii="Garamond" w:eastAsiaTheme="minorHAnsi" w:hAnsi="Garamond"/>
                <w:kern w:val="2"/>
                <w:sz w:val="20"/>
                <w:szCs w:val="24"/>
                <w:lang w:val="sq-AL"/>
                <w14:ligatures w14:val="standardContextual"/>
              </w:rPr>
              <w:t xml:space="preserve"> </w:t>
            </w:r>
          </w:p>
        </w:tc>
      </w:tr>
      <w:tr w:rsidR="000918F6" w:rsidRPr="00C507C2" w14:paraId="02DF56DD" w14:textId="77777777" w:rsidTr="00912D7B">
        <w:trPr>
          <w:cantSplit/>
          <w:trHeight w:val="20"/>
        </w:trPr>
        <w:tc>
          <w:tcPr>
            <w:tcW w:w="480" w:type="pct"/>
            <w:tcBorders>
              <w:bottom w:val="dotted" w:sz="4" w:space="0" w:color="auto"/>
            </w:tcBorders>
            <w:vAlign w:val="center"/>
          </w:tcPr>
          <w:p w14:paraId="6060C447" w14:textId="77777777" w:rsidR="000918F6" w:rsidRPr="00C507C2" w:rsidRDefault="000918F6" w:rsidP="000A5D84">
            <w:pPr>
              <w:jc w:val="both"/>
              <w:rPr>
                <w:rFonts w:ascii="Garamond" w:hAnsi="Garamond"/>
                <w:b/>
                <w:bCs/>
                <w:i/>
                <w:iCs/>
                <w:sz w:val="20"/>
              </w:rPr>
            </w:pPr>
            <w:r w:rsidRPr="00C507C2">
              <w:rPr>
                <w:rFonts w:ascii="Garamond" w:hAnsi="Garamond"/>
                <w:i/>
                <w:iCs/>
                <w:sz w:val="20"/>
              </w:rPr>
              <w:t>është</w:t>
            </w:r>
          </w:p>
        </w:tc>
        <w:tc>
          <w:tcPr>
            <w:tcW w:w="529" w:type="pct"/>
            <w:vMerge w:val="restart"/>
            <w:tcBorders>
              <w:bottom w:val="dotted" w:sz="4" w:space="0" w:color="auto"/>
            </w:tcBorders>
            <w:shd w:val="clear" w:color="auto" w:fill="auto"/>
            <w:vAlign w:val="center"/>
          </w:tcPr>
          <w:p w14:paraId="7B56C4F6" w14:textId="77777777" w:rsidR="000918F6" w:rsidRPr="00C507C2" w:rsidRDefault="000918F6" w:rsidP="000A5D84">
            <w:pPr>
              <w:jc w:val="both"/>
              <w:rPr>
                <w:rFonts w:ascii="Garamond" w:hAnsi="Garamond"/>
                <w:b/>
                <w:bCs/>
                <w:sz w:val="20"/>
              </w:rPr>
            </w:pPr>
            <w:r w:rsidRPr="00C507C2">
              <w:rPr>
                <w:rFonts w:ascii="Garamond" w:hAnsi="Garamond"/>
                <w:b/>
                <w:bCs/>
                <w:sz w:val="20"/>
              </w:rPr>
              <w:t>B.2.3.3</w:t>
            </w:r>
          </w:p>
        </w:tc>
        <w:tc>
          <w:tcPr>
            <w:tcW w:w="3991" w:type="pct"/>
            <w:tcBorders>
              <w:bottom w:val="dotted" w:sz="4" w:space="0" w:color="auto"/>
            </w:tcBorders>
            <w:shd w:val="clear" w:color="auto" w:fill="auto"/>
            <w:vAlign w:val="center"/>
          </w:tcPr>
          <w:p w14:paraId="4ACF0428" w14:textId="631F95D1" w:rsidR="000918F6" w:rsidRPr="00C507C2" w:rsidRDefault="000918F6" w:rsidP="000A5D84">
            <w:pPr>
              <w:pStyle w:val="CERLEVEL4"/>
              <w:spacing w:before="0" w:after="0"/>
              <w:rPr>
                <w:rFonts w:ascii="Garamond" w:hAnsi="Garamond"/>
                <w:sz w:val="20"/>
                <w:szCs w:val="24"/>
                <w:lang w:val="sq-AL"/>
              </w:rPr>
            </w:pPr>
            <w:bookmarkStart w:id="12" w:name="_Ref111234677"/>
            <w:bookmarkStart w:id="13" w:name="_Ref512428074"/>
            <w:r w:rsidRPr="00C507C2">
              <w:rPr>
                <w:rFonts w:ascii="Garamond" w:eastAsiaTheme="minorHAnsi" w:hAnsi="Garamond"/>
                <w:kern w:val="2"/>
                <w:sz w:val="20"/>
                <w:szCs w:val="24"/>
                <w:lang w:val="sq-AL"/>
                <w14:ligatures w14:val="standardContextual"/>
              </w:rPr>
              <w:t xml:space="preserve">Rihapja e </w:t>
            </w:r>
            <w:r w:rsidR="00604000" w:rsidRPr="00C507C2">
              <w:rPr>
                <w:rFonts w:ascii="Garamond" w:eastAsiaTheme="minorHAnsi" w:hAnsi="Garamond"/>
                <w:kern w:val="2"/>
                <w:sz w:val="20"/>
                <w:szCs w:val="24"/>
                <w:lang w:val="sq-AL"/>
                <w14:ligatures w14:val="standardContextual"/>
              </w:rPr>
              <w:t xml:space="preserve">librit të urdhërporosive lokale i jep mundësi anëtarëve </w:t>
            </w:r>
            <w:r w:rsidRPr="00C507C2">
              <w:rPr>
                <w:rFonts w:ascii="Garamond" w:eastAsiaTheme="minorHAnsi" w:hAnsi="Garamond"/>
                <w:kern w:val="2"/>
                <w:sz w:val="20"/>
                <w:szCs w:val="24"/>
                <w:lang w:val="sq-AL"/>
                <w14:ligatures w14:val="standardContextual"/>
              </w:rPr>
              <w:t xml:space="preserve">të Bursës të kenë mundësi të ndryshojnë ofertat e tyre për të përmirësuar rezultatin e zgjidhjes së </w:t>
            </w:r>
            <w:r w:rsidR="00604000" w:rsidRPr="00C507C2">
              <w:rPr>
                <w:rFonts w:ascii="Garamond" w:eastAsiaTheme="minorHAnsi" w:hAnsi="Garamond"/>
                <w:kern w:val="2"/>
                <w:sz w:val="20"/>
                <w:szCs w:val="24"/>
                <w:lang w:val="sq-AL"/>
                <w14:ligatures w14:val="standardContextual"/>
              </w:rPr>
              <w:t xml:space="preserve">algoritmit </w:t>
            </w:r>
            <w:r w:rsidRPr="00C507C2">
              <w:rPr>
                <w:rFonts w:ascii="Garamond" w:eastAsiaTheme="minorHAnsi" w:hAnsi="Garamond"/>
                <w:kern w:val="2"/>
                <w:sz w:val="20"/>
                <w:szCs w:val="24"/>
                <w:lang w:val="sq-AL"/>
                <w14:ligatures w14:val="standardContextual"/>
              </w:rPr>
              <w:t>të Bashkimit të Tregjeve të Ditës në Avancë duke ndërmarrë veprimet e mëposhtme:</w:t>
            </w:r>
            <w:bookmarkEnd w:id="12"/>
            <w:r w:rsidRPr="00C507C2">
              <w:rPr>
                <w:rFonts w:ascii="Garamond" w:eastAsiaTheme="minorHAnsi" w:hAnsi="Garamond"/>
                <w:kern w:val="2"/>
                <w:sz w:val="20"/>
                <w:szCs w:val="24"/>
                <w:lang w:val="sq-AL"/>
                <w14:ligatures w14:val="standardContextual"/>
              </w:rPr>
              <w:t xml:space="preserve"> </w:t>
            </w:r>
            <w:bookmarkEnd w:id="13"/>
          </w:p>
        </w:tc>
      </w:tr>
      <w:tr w:rsidR="000918F6" w:rsidRPr="00C507C2" w14:paraId="17242137" w14:textId="77777777" w:rsidTr="00912D7B">
        <w:trPr>
          <w:cantSplit/>
          <w:trHeight w:val="20"/>
        </w:trPr>
        <w:tc>
          <w:tcPr>
            <w:tcW w:w="480" w:type="pct"/>
            <w:tcBorders>
              <w:top w:val="dotted" w:sz="4" w:space="0" w:color="auto"/>
              <w:bottom w:val="dotted" w:sz="4" w:space="0" w:color="auto"/>
            </w:tcBorders>
            <w:vAlign w:val="center"/>
          </w:tcPr>
          <w:p w14:paraId="4D141814" w14:textId="77777777" w:rsidR="000918F6" w:rsidRPr="00C507C2" w:rsidRDefault="000918F6" w:rsidP="000A5D84">
            <w:pPr>
              <w:jc w:val="both"/>
              <w:rPr>
                <w:rFonts w:ascii="Garamond" w:hAnsi="Garamond"/>
                <w:i/>
                <w:iCs/>
                <w:sz w:val="20"/>
              </w:rPr>
            </w:pPr>
            <w:r w:rsidRPr="00C507C2">
              <w:rPr>
                <w:rFonts w:ascii="Garamond" w:hAnsi="Garamond"/>
                <w:i/>
                <w:iCs/>
                <w:sz w:val="20"/>
              </w:rPr>
              <w:t>bëhet</w:t>
            </w:r>
          </w:p>
        </w:tc>
        <w:tc>
          <w:tcPr>
            <w:tcW w:w="529" w:type="pct"/>
            <w:vMerge/>
            <w:tcBorders>
              <w:top w:val="dotted" w:sz="4" w:space="0" w:color="auto"/>
              <w:bottom w:val="dotted" w:sz="4" w:space="0" w:color="auto"/>
            </w:tcBorders>
            <w:shd w:val="clear" w:color="auto" w:fill="auto"/>
            <w:vAlign w:val="center"/>
          </w:tcPr>
          <w:p w14:paraId="16EC8F29" w14:textId="77777777" w:rsidR="000918F6" w:rsidRPr="00C507C2" w:rsidRDefault="000918F6" w:rsidP="000A5D84">
            <w:pPr>
              <w:jc w:val="both"/>
              <w:rPr>
                <w:rFonts w:ascii="Garamond" w:hAnsi="Garamond"/>
                <w:sz w:val="20"/>
              </w:rPr>
            </w:pPr>
          </w:p>
        </w:tc>
        <w:tc>
          <w:tcPr>
            <w:tcW w:w="3991" w:type="pct"/>
            <w:tcBorders>
              <w:top w:val="dotted" w:sz="4" w:space="0" w:color="auto"/>
              <w:bottom w:val="dotted" w:sz="4" w:space="0" w:color="auto"/>
            </w:tcBorders>
            <w:shd w:val="clear" w:color="auto" w:fill="auto"/>
            <w:vAlign w:val="center"/>
          </w:tcPr>
          <w:p w14:paraId="0C3CE4D9" w14:textId="2EB0D7A1" w:rsidR="000918F6" w:rsidRPr="00C507C2" w:rsidRDefault="000918F6" w:rsidP="000A5D84">
            <w:pPr>
              <w:pStyle w:val="CERLEVEL4"/>
              <w:spacing w:before="0" w:after="0"/>
              <w:rPr>
                <w:rFonts w:ascii="Garamond" w:eastAsiaTheme="minorHAnsi" w:hAnsi="Garamond"/>
                <w:kern w:val="2"/>
                <w:sz w:val="20"/>
                <w:szCs w:val="24"/>
                <w:lang w:val="sq-AL"/>
                <w14:ligatures w14:val="standardContextual"/>
              </w:rPr>
            </w:pPr>
            <w:r w:rsidRPr="00C507C2">
              <w:rPr>
                <w:rFonts w:ascii="Garamond" w:eastAsiaTheme="minorHAnsi" w:hAnsi="Garamond"/>
                <w:kern w:val="2"/>
                <w:sz w:val="20"/>
                <w:szCs w:val="24"/>
                <w:lang w:val="sq-AL"/>
                <w14:ligatures w14:val="standardContextual"/>
              </w:rPr>
              <w:t xml:space="preserve">Rihapja e </w:t>
            </w:r>
            <w:r w:rsidR="004D0AC3" w:rsidRPr="00C507C2">
              <w:rPr>
                <w:rFonts w:ascii="Garamond" w:eastAsiaTheme="minorHAnsi" w:hAnsi="Garamond"/>
                <w:kern w:val="2"/>
                <w:sz w:val="20"/>
                <w:szCs w:val="24"/>
                <w:lang w:val="sq-AL"/>
                <w14:ligatures w14:val="standardContextual"/>
              </w:rPr>
              <w:t xml:space="preserve">librit të urdhërporosive lokale i </w:t>
            </w:r>
            <w:r w:rsidRPr="00C507C2">
              <w:rPr>
                <w:rFonts w:ascii="Garamond" w:eastAsiaTheme="minorHAnsi" w:hAnsi="Garamond"/>
                <w:kern w:val="2"/>
                <w:sz w:val="20"/>
                <w:szCs w:val="24"/>
                <w:lang w:val="sq-AL"/>
                <w14:ligatures w14:val="standardContextual"/>
              </w:rPr>
              <w:t xml:space="preserve">jep të drejtën të veprojnë në </w:t>
            </w:r>
            <w:r w:rsidR="004D0AC3" w:rsidRPr="00C507C2">
              <w:rPr>
                <w:rFonts w:ascii="Garamond" w:eastAsiaTheme="minorHAnsi" w:hAnsi="Garamond"/>
                <w:kern w:val="2"/>
                <w:sz w:val="20"/>
                <w:szCs w:val="24"/>
                <w:lang w:val="sq-AL"/>
                <w14:ligatures w14:val="standardContextual"/>
              </w:rPr>
              <w:t xml:space="preserve">ankandin e dytë </w:t>
            </w:r>
            <w:r w:rsidRPr="00C507C2">
              <w:rPr>
                <w:rFonts w:ascii="Garamond" w:eastAsiaTheme="minorHAnsi" w:hAnsi="Garamond"/>
                <w:kern w:val="2"/>
                <w:sz w:val="20"/>
                <w:szCs w:val="24"/>
                <w:lang w:val="sq-AL"/>
                <w14:ligatures w14:val="standardContextual"/>
              </w:rPr>
              <w:t xml:space="preserve">vetëm atyre </w:t>
            </w:r>
            <w:r w:rsidR="004D0AC3" w:rsidRPr="00C507C2">
              <w:rPr>
                <w:rFonts w:ascii="Garamond" w:eastAsiaTheme="minorHAnsi" w:hAnsi="Garamond"/>
                <w:kern w:val="2"/>
                <w:sz w:val="20"/>
                <w:szCs w:val="24"/>
                <w:lang w:val="sq-AL"/>
                <w14:ligatures w14:val="standardContextual"/>
              </w:rPr>
              <w:t xml:space="preserve">anëtarëve </w:t>
            </w:r>
            <w:r w:rsidRPr="00C507C2">
              <w:rPr>
                <w:rFonts w:ascii="Garamond" w:eastAsiaTheme="minorHAnsi" w:hAnsi="Garamond"/>
                <w:kern w:val="2"/>
                <w:sz w:val="20"/>
                <w:szCs w:val="24"/>
                <w:lang w:val="sq-AL"/>
                <w14:ligatures w14:val="standardContextual"/>
              </w:rPr>
              <w:t>të Bursës</w:t>
            </w:r>
            <w:r w:rsidR="004D0AC3">
              <w:rPr>
                <w:rFonts w:ascii="Garamond" w:eastAsiaTheme="minorHAnsi" w:hAnsi="Garamond"/>
                <w:kern w:val="2"/>
                <w:sz w:val="20"/>
                <w:szCs w:val="24"/>
                <w:lang w:val="sq-AL"/>
                <w14:ligatures w14:val="standardContextual"/>
              </w:rPr>
              <w:t>,</w:t>
            </w:r>
            <w:r w:rsidRPr="00C507C2">
              <w:rPr>
                <w:rFonts w:ascii="Garamond" w:eastAsiaTheme="minorHAnsi" w:hAnsi="Garamond"/>
                <w:kern w:val="2"/>
                <w:sz w:val="20"/>
                <w:szCs w:val="24"/>
                <w:lang w:val="sq-AL"/>
                <w14:ligatures w14:val="standardContextual"/>
              </w:rPr>
              <w:t xml:space="preserve"> të cilët kishin dorëzuar </w:t>
            </w:r>
            <w:r w:rsidR="004D0AC3" w:rsidRPr="00C507C2">
              <w:rPr>
                <w:rFonts w:ascii="Garamond" w:eastAsiaTheme="minorHAnsi" w:hAnsi="Garamond"/>
                <w:kern w:val="2"/>
                <w:sz w:val="20"/>
                <w:szCs w:val="24"/>
                <w:lang w:val="sq-AL"/>
                <w14:ligatures w14:val="standardContextual"/>
              </w:rPr>
              <w:t>urdhërporosi te njësia kohore e tregut e prekur sipas paragrafit</w:t>
            </w:r>
            <w:r w:rsidRPr="00C507C2">
              <w:rPr>
                <w:rFonts w:ascii="Garamond" w:eastAsiaTheme="minorHAnsi" w:hAnsi="Garamond"/>
                <w:kern w:val="2"/>
                <w:sz w:val="20"/>
                <w:szCs w:val="24"/>
                <w:lang w:val="sq-AL"/>
                <w14:ligatures w14:val="standardContextual"/>
              </w:rPr>
              <w:t xml:space="preserve"> B.2.3.1. Këta </w:t>
            </w:r>
            <w:r w:rsidR="00A03BD2">
              <w:rPr>
                <w:rFonts w:ascii="Garamond" w:eastAsiaTheme="minorHAnsi" w:hAnsi="Garamond"/>
                <w:kern w:val="2"/>
                <w:sz w:val="20"/>
                <w:szCs w:val="24"/>
                <w:lang w:val="sq-AL"/>
                <w14:ligatures w14:val="standardContextual"/>
              </w:rPr>
              <w:t>a</w:t>
            </w:r>
            <w:r w:rsidRPr="00C507C2">
              <w:rPr>
                <w:rFonts w:ascii="Garamond" w:eastAsiaTheme="minorHAnsi" w:hAnsi="Garamond"/>
                <w:kern w:val="2"/>
                <w:sz w:val="20"/>
                <w:szCs w:val="24"/>
                <w:lang w:val="sq-AL"/>
                <w14:ligatures w14:val="standardContextual"/>
              </w:rPr>
              <w:t xml:space="preserve">nëtarë kanë mundësi të ndryshojnë ofertat e tyre për të përmirësuar rezultatin e zgjidhjes së </w:t>
            </w:r>
            <w:r w:rsidR="00A03BD2" w:rsidRPr="00C507C2">
              <w:rPr>
                <w:rFonts w:ascii="Garamond" w:eastAsiaTheme="minorHAnsi" w:hAnsi="Garamond"/>
                <w:kern w:val="2"/>
                <w:sz w:val="20"/>
                <w:szCs w:val="24"/>
                <w:lang w:val="sq-AL"/>
                <w14:ligatures w14:val="standardContextual"/>
              </w:rPr>
              <w:t xml:space="preserve">algoritmit të përputhjes </w:t>
            </w:r>
            <w:r w:rsidRPr="00C507C2">
              <w:rPr>
                <w:rFonts w:ascii="Garamond" w:eastAsiaTheme="minorHAnsi" w:hAnsi="Garamond"/>
                <w:kern w:val="2"/>
                <w:sz w:val="20"/>
                <w:szCs w:val="24"/>
                <w:lang w:val="sq-AL"/>
                <w14:ligatures w14:val="standardContextual"/>
              </w:rPr>
              <w:t>së Tregut të Ditës në Avancë duke ndërmarrë veprimet e mëposhtme:</w:t>
            </w:r>
            <w:r w:rsidR="002B1A03">
              <w:rPr>
                <w:rFonts w:ascii="Garamond" w:eastAsiaTheme="minorHAnsi" w:hAnsi="Garamond"/>
                <w:kern w:val="2"/>
                <w:sz w:val="20"/>
                <w:szCs w:val="24"/>
                <w:lang w:val="sq-AL"/>
                <w14:ligatures w14:val="standardContextual"/>
              </w:rPr>
              <w:t xml:space="preserve">  </w:t>
            </w:r>
            <w:r w:rsidRPr="00C507C2">
              <w:rPr>
                <w:rFonts w:ascii="Garamond" w:eastAsiaTheme="minorHAnsi" w:hAnsi="Garamond"/>
                <w:kern w:val="2"/>
                <w:sz w:val="20"/>
                <w:szCs w:val="24"/>
                <w:lang w:val="sq-AL"/>
                <w14:ligatures w14:val="standardContextual"/>
              </w:rPr>
              <w:t xml:space="preserve"> </w:t>
            </w:r>
          </w:p>
        </w:tc>
      </w:tr>
      <w:tr w:rsidR="000918F6" w:rsidRPr="00C507C2" w14:paraId="5860DC24" w14:textId="77777777" w:rsidTr="00912D7B">
        <w:trPr>
          <w:cantSplit/>
          <w:trHeight w:val="20"/>
        </w:trPr>
        <w:tc>
          <w:tcPr>
            <w:tcW w:w="480" w:type="pct"/>
            <w:tcBorders>
              <w:bottom w:val="dotted" w:sz="4" w:space="0" w:color="auto"/>
            </w:tcBorders>
            <w:vAlign w:val="center"/>
          </w:tcPr>
          <w:p w14:paraId="601B004A" w14:textId="77777777" w:rsidR="000918F6" w:rsidRPr="00C507C2" w:rsidRDefault="000918F6" w:rsidP="000A5D84">
            <w:pPr>
              <w:jc w:val="both"/>
              <w:rPr>
                <w:rFonts w:ascii="Garamond" w:hAnsi="Garamond"/>
                <w:b/>
                <w:bCs/>
                <w:i/>
                <w:iCs/>
                <w:sz w:val="20"/>
              </w:rPr>
            </w:pPr>
            <w:r w:rsidRPr="00C507C2">
              <w:rPr>
                <w:rFonts w:ascii="Garamond" w:hAnsi="Garamond"/>
                <w:i/>
                <w:iCs/>
                <w:sz w:val="20"/>
              </w:rPr>
              <w:t>është</w:t>
            </w:r>
          </w:p>
        </w:tc>
        <w:tc>
          <w:tcPr>
            <w:tcW w:w="529" w:type="pct"/>
            <w:vMerge w:val="restart"/>
            <w:tcBorders>
              <w:bottom w:val="dotted" w:sz="4" w:space="0" w:color="auto"/>
            </w:tcBorders>
            <w:shd w:val="clear" w:color="auto" w:fill="auto"/>
            <w:vAlign w:val="center"/>
          </w:tcPr>
          <w:p w14:paraId="06E6F166" w14:textId="77777777" w:rsidR="000918F6" w:rsidRPr="00C507C2" w:rsidRDefault="000918F6" w:rsidP="000A5D84">
            <w:pPr>
              <w:jc w:val="both"/>
              <w:rPr>
                <w:rFonts w:ascii="Garamond" w:hAnsi="Garamond"/>
                <w:b/>
                <w:bCs/>
                <w:sz w:val="20"/>
              </w:rPr>
            </w:pPr>
            <w:r w:rsidRPr="00C507C2">
              <w:rPr>
                <w:rFonts w:ascii="Garamond" w:hAnsi="Garamond"/>
                <w:b/>
                <w:bCs/>
                <w:sz w:val="20"/>
              </w:rPr>
              <w:t xml:space="preserve">B.2.3.3 (a) (ii) </w:t>
            </w:r>
          </w:p>
        </w:tc>
        <w:tc>
          <w:tcPr>
            <w:tcW w:w="3991" w:type="pct"/>
            <w:tcBorders>
              <w:bottom w:val="dotted" w:sz="4" w:space="0" w:color="auto"/>
            </w:tcBorders>
            <w:shd w:val="clear" w:color="auto" w:fill="auto"/>
            <w:vAlign w:val="center"/>
          </w:tcPr>
          <w:p w14:paraId="64C799B7" w14:textId="2E5884D3" w:rsidR="000918F6" w:rsidRPr="00C507C2" w:rsidRDefault="000918F6" w:rsidP="000A5D84">
            <w:pPr>
              <w:pStyle w:val="CERLEVEL4"/>
              <w:spacing w:before="0" w:after="0"/>
              <w:rPr>
                <w:rFonts w:ascii="Garamond" w:eastAsiaTheme="minorHAnsi" w:hAnsi="Garamond"/>
                <w:kern w:val="2"/>
                <w:sz w:val="20"/>
                <w:szCs w:val="24"/>
                <w:lang w:val="sq-AL"/>
                <w14:ligatures w14:val="standardContextual"/>
              </w:rPr>
            </w:pPr>
            <w:r w:rsidRPr="00C507C2">
              <w:rPr>
                <w:rFonts w:ascii="Garamond" w:eastAsiaTheme="minorHAnsi" w:hAnsi="Garamond"/>
                <w:kern w:val="2"/>
                <w:sz w:val="20"/>
                <w:szCs w:val="24"/>
                <w:lang w:val="sq-AL"/>
                <w14:ligatures w14:val="standardContextual"/>
              </w:rPr>
              <w:t xml:space="preserve">Ankandi mund të rezultojë në </w:t>
            </w:r>
            <w:r w:rsidR="00CB3ED3" w:rsidRPr="00C507C2">
              <w:rPr>
                <w:rFonts w:ascii="Garamond" w:eastAsiaTheme="minorHAnsi" w:hAnsi="Garamond"/>
                <w:kern w:val="2"/>
                <w:sz w:val="20"/>
                <w:szCs w:val="24"/>
                <w:lang w:val="sq-AL"/>
                <w14:ligatures w14:val="standardContextual"/>
              </w:rPr>
              <w:t>një çmim ankandi që është i barabartë ose më i ulët se kufiri minimal i lejuar i çmimit</w:t>
            </w:r>
            <w:r w:rsidRPr="00C507C2">
              <w:rPr>
                <w:rFonts w:ascii="Garamond" w:eastAsiaTheme="minorHAnsi" w:hAnsi="Garamond"/>
                <w:kern w:val="2"/>
                <w:sz w:val="20"/>
                <w:szCs w:val="24"/>
                <w:lang w:val="sq-AL"/>
                <w14:ligatures w14:val="standardContextual"/>
              </w:rPr>
              <w:t xml:space="preserve">: </w:t>
            </w:r>
            <w:r w:rsidR="00CB3ED3" w:rsidRPr="00C507C2">
              <w:rPr>
                <w:rFonts w:ascii="Garamond" w:eastAsiaTheme="minorHAnsi" w:hAnsi="Garamond"/>
                <w:kern w:val="2"/>
                <w:sz w:val="20"/>
                <w:szCs w:val="24"/>
                <w:lang w:val="sq-AL"/>
                <w14:ligatures w14:val="standardContextual"/>
              </w:rPr>
              <w:t xml:space="preserve">anëtarët </w:t>
            </w:r>
            <w:r w:rsidRPr="00C507C2">
              <w:rPr>
                <w:rFonts w:ascii="Garamond" w:eastAsiaTheme="minorHAnsi" w:hAnsi="Garamond"/>
                <w:kern w:val="2"/>
                <w:sz w:val="20"/>
                <w:szCs w:val="24"/>
                <w:lang w:val="sq-AL"/>
                <w14:ligatures w14:val="standardContextual"/>
              </w:rPr>
              <w:t>e Bursës mund t</w:t>
            </w:r>
            <w:r w:rsidR="00D340E1">
              <w:rPr>
                <w:rFonts w:ascii="Garamond" w:eastAsiaTheme="minorHAnsi" w:hAnsi="Garamond"/>
                <w:kern w:val="2"/>
                <w:sz w:val="20"/>
                <w:szCs w:val="24"/>
                <w:lang w:val="sq-AL"/>
                <w14:ligatures w14:val="standardContextual"/>
              </w:rPr>
              <w:t>’</w:t>
            </w:r>
            <w:r w:rsidRPr="00C507C2">
              <w:rPr>
                <w:rFonts w:ascii="Garamond" w:eastAsiaTheme="minorHAnsi" w:hAnsi="Garamond"/>
                <w:kern w:val="2"/>
                <w:sz w:val="20"/>
                <w:szCs w:val="24"/>
                <w:lang w:val="sq-AL"/>
                <w14:ligatures w14:val="standardContextual"/>
              </w:rPr>
              <w:t xml:space="preserve">i ndryshojnë </w:t>
            </w:r>
            <w:r w:rsidR="00CB3ED3" w:rsidRPr="00C507C2">
              <w:rPr>
                <w:rFonts w:ascii="Garamond" w:eastAsiaTheme="minorHAnsi" w:hAnsi="Garamond"/>
                <w:kern w:val="2"/>
                <w:sz w:val="20"/>
                <w:szCs w:val="24"/>
                <w:lang w:val="sq-AL"/>
                <w14:ligatures w14:val="standardContextual"/>
              </w:rPr>
              <w:t xml:space="preserve">urdhërporositë </w:t>
            </w:r>
            <w:r w:rsidRPr="00C507C2">
              <w:rPr>
                <w:rFonts w:ascii="Garamond" w:eastAsiaTheme="minorHAnsi" w:hAnsi="Garamond"/>
                <w:kern w:val="2"/>
                <w:sz w:val="20"/>
                <w:szCs w:val="24"/>
                <w:lang w:val="sq-AL"/>
                <w14:ligatures w14:val="standardContextual"/>
              </w:rPr>
              <w:t>në mënyrë që të shtojnë volumin e shitjeve, të pakësojnë volumin e blerjeve ose të rrisin çmimet; ose</w:t>
            </w:r>
          </w:p>
        </w:tc>
      </w:tr>
      <w:tr w:rsidR="000918F6" w:rsidRPr="00C507C2" w14:paraId="4BCE9BB4" w14:textId="77777777" w:rsidTr="00912D7B">
        <w:trPr>
          <w:cantSplit/>
          <w:trHeight w:val="20"/>
        </w:trPr>
        <w:tc>
          <w:tcPr>
            <w:tcW w:w="480" w:type="pct"/>
            <w:tcBorders>
              <w:top w:val="dotted" w:sz="4" w:space="0" w:color="auto"/>
            </w:tcBorders>
            <w:vAlign w:val="center"/>
          </w:tcPr>
          <w:p w14:paraId="16EA490B" w14:textId="77777777" w:rsidR="000918F6" w:rsidRPr="00C507C2" w:rsidRDefault="000918F6" w:rsidP="000A5D84">
            <w:pPr>
              <w:jc w:val="both"/>
              <w:rPr>
                <w:rFonts w:ascii="Garamond" w:hAnsi="Garamond"/>
                <w:i/>
                <w:iCs/>
                <w:sz w:val="20"/>
              </w:rPr>
            </w:pPr>
            <w:r w:rsidRPr="00C507C2">
              <w:rPr>
                <w:rFonts w:ascii="Garamond" w:hAnsi="Garamond"/>
                <w:i/>
                <w:iCs/>
                <w:sz w:val="20"/>
              </w:rPr>
              <w:t>bëhet</w:t>
            </w:r>
          </w:p>
        </w:tc>
        <w:tc>
          <w:tcPr>
            <w:tcW w:w="529" w:type="pct"/>
            <w:vMerge/>
            <w:tcBorders>
              <w:top w:val="dotted" w:sz="4" w:space="0" w:color="auto"/>
            </w:tcBorders>
            <w:shd w:val="clear" w:color="auto" w:fill="auto"/>
            <w:vAlign w:val="center"/>
          </w:tcPr>
          <w:p w14:paraId="3500D70E" w14:textId="77777777" w:rsidR="000918F6" w:rsidRPr="00C507C2" w:rsidRDefault="000918F6" w:rsidP="000A5D84">
            <w:pPr>
              <w:jc w:val="both"/>
              <w:rPr>
                <w:rFonts w:ascii="Garamond" w:hAnsi="Garamond"/>
                <w:sz w:val="20"/>
              </w:rPr>
            </w:pPr>
          </w:p>
        </w:tc>
        <w:tc>
          <w:tcPr>
            <w:tcW w:w="3991" w:type="pct"/>
            <w:tcBorders>
              <w:top w:val="dotted" w:sz="4" w:space="0" w:color="auto"/>
              <w:bottom w:val="dotted" w:sz="4" w:space="0" w:color="auto"/>
            </w:tcBorders>
            <w:shd w:val="clear" w:color="auto" w:fill="auto"/>
            <w:vAlign w:val="center"/>
          </w:tcPr>
          <w:p w14:paraId="7C47066E" w14:textId="481E227D" w:rsidR="000918F6" w:rsidRPr="00C507C2" w:rsidRDefault="000918F6" w:rsidP="000A5D84">
            <w:pPr>
              <w:pStyle w:val="CERLEVEL4"/>
              <w:spacing w:before="0" w:after="0"/>
              <w:rPr>
                <w:rFonts w:ascii="Garamond" w:eastAsiaTheme="minorHAnsi" w:hAnsi="Garamond"/>
                <w:kern w:val="2"/>
                <w:sz w:val="20"/>
                <w:szCs w:val="24"/>
                <w:lang w:val="sq-AL"/>
                <w14:ligatures w14:val="standardContextual"/>
              </w:rPr>
            </w:pPr>
            <w:bookmarkStart w:id="14" w:name="_Ref173154838"/>
            <w:r w:rsidRPr="00C507C2">
              <w:rPr>
                <w:rFonts w:ascii="Garamond" w:eastAsiaTheme="minorHAnsi" w:hAnsi="Garamond"/>
                <w:kern w:val="2"/>
                <w:sz w:val="20"/>
                <w:szCs w:val="24"/>
                <w:lang w:val="sq-AL"/>
                <w14:ligatures w14:val="standardContextual"/>
              </w:rPr>
              <w:t xml:space="preserve">Ankandi mund të rezultojë në një </w:t>
            </w:r>
            <w:r w:rsidR="00CB3ED3" w:rsidRPr="00C507C2">
              <w:rPr>
                <w:rFonts w:ascii="Garamond" w:eastAsiaTheme="minorHAnsi" w:hAnsi="Garamond"/>
                <w:kern w:val="2"/>
                <w:sz w:val="20"/>
                <w:szCs w:val="24"/>
                <w:lang w:val="sq-AL"/>
                <w14:ligatures w14:val="standardContextual"/>
              </w:rPr>
              <w:t xml:space="preserve">çmim ankandi që është </w:t>
            </w:r>
            <w:r w:rsidRPr="00C507C2">
              <w:rPr>
                <w:rFonts w:ascii="Garamond" w:eastAsiaTheme="minorHAnsi" w:hAnsi="Garamond"/>
                <w:kern w:val="2"/>
                <w:sz w:val="20"/>
                <w:szCs w:val="24"/>
                <w:lang w:val="sq-AL"/>
                <w14:ligatures w14:val="standardContextual"/>
              </w:rPr>
              <w:t xml:space="preserve">i barabartë ose më i ulët se </w:t>
            </w:r>
            <w:r w:rsidR="00CB3ED3" w:rsidRPr="00C507C2">
              <w:rPr>
                <w:rFonts w:ascii="Garamond" w:eastAsiaTheme="minorHAnsi" w:hAnsi="Garamond"/>
                <w:kern w:val="2"/>
                <w:sz w:val="20"/>
                <w:szCs w:val="24"/>
                <w:lang w:val="sq-AL"/>
                <w14:ligatures w14:val="standardContextual"/>
              </w:rPr>
              <w:t xml:space="preserve">kufiri minimal i lejuar i çmimit: anëtarët </w:t>
            </w:r>
            <w:r w:rsidRPr="00C507C2">
              <w:rPr>
                <w:rFonts w:ascii="Garamond" w:eastAsiaTheme="minorHAnsi" w:hAnsi="Garamond"/>
                <w:kern w:val="2"/>
                <w:sz w:val="20"/>
                <w:szCs w:val="24"/>
                <w:lang w:val="sq-AL"/>
                <w14:ligatures w14:val="standardContextual"/>
              </w:rPr>
              <w:t>e Bursës mund t</w:t>
            </w:r>
            <w:r w:rsidR="00D340E1">
              <w:rPr>
                <w:rFonts w:ascii="Garamond" w:eastAsiaTheme="minorHAnsi" w:hAnsi="Garamond"/>
                <w:kern w:val="2"/>
                <w:sz w:val="20"/>
                <w:szCs w:val="24"/>
                <w:lang w:val="sq-AL"/>
                <w14:ligatures w14:val="standardContextual"/>
              </w:rPr>
              <w:t>’</w:t>
            </w:r>
            <w:r w:rsidRPr="00C507C2">
              <w:rPr>
                <w:rFonts w:ascii="Garamond" w:eastAsiaTheme="minorHAnsi" w:hAnsi="Garamond"/>
                <w:kern w:val="2"/>
                <w:sz w:val="20"/>
                <w:szCs w:val="24"/>
                <w:lang w:val="sq-AL"/>
                <w14:ligatures w14:val="standardContextual"/>
              </w:rPr>
              <w:t xml:space="preserve">i ndryshojnë </w:t>
            </w:r>
            <w:r w:rsidR="00CB3ED3" w:rsidRPr="00C507C2">
              <w:rPr>
                <w:rFonts w:ascii="Garamond" w:eastAsiaTheme="minorHAnsi" w:hAnsi="Garamond"/>
                <w:kern w:val="2"/>
                <w:sz w:val="20"/>
                <w:szCs w:val="24"/>
                <w:lang w:val="sq-AL"/>
                <w14:ligatures w14:val="standardContextual"/>
              </w:rPr>
              <w:t xml:space="preserve">urdhërporositë </w:t>
            </w:r>
            <w:r w:rsidRPr="00C507C2">
              <w:rPr>
                <w:rFonts w:ascii="Garamond" w:eastAsiaTheme="minorHAnsi" w:hAnsi="Garamond"/>
                <w:kern w:val="2"/>
                <w:sz w:val="20"/>
                <w:szCs w:val="24"/>
                <w:lang w:val="sq-AL"/>
                <w14:ligatures w14:val="standardContextual"/>
              </w:rPr>
              <w:t xml:space="preserve">në mënyrë që të shtojnë volumin e blerjeve, të pakësojnë volumin e shitjeve ose të rrisin çmimet; </w:t>
            </w:r>
            <w:bookmarkEnd w:id="14"/>
          </w:p>
        </w:tc>
      </w:tr>
      <w:tr w:rsidR="000918F6" w:rsidRPr="00C507C2" w14:paraId="7C1A632C" w14:textId="77777777" w:rsidTr="00912D7B">
        <w:trPr>
          <w:cantSplit/>
          <w:trHeight w:val="20"/>
        </w:trPr>
        <w:tc>
          <w:tcPr>
            <w:tcW w:w="480" w:type="pct"/>
            <w:tcBorders>
              <w:bottom w:val="dotted" w:sz="4" w:space="0" w:color="auto"/>
            </w:tcBorders>
            <w:vAlign w:val="center"/>
          </w:tcPr>
          <w:p w14:paraId="5038180A" w14:textId="77777777" w:rsidR="000918F6" w:rsidRPr="00C507C2" w:rsidRDefault="000918F6" w:rsidP="000A5D84">
            <w:pPr>
              <w:jc w:val="both"/>
              <w:rPr>
                <w:rFonts w:ascii="Garamond" w:hAnsi="Garamond"/>
                <w:b/>
                <w:bCs/>
                <w:i/>
                <w:iCs/>
                <w:sz w:val="20"/>
              </w:rPr>
            </w:pPr>
            <w:r w:rsidRPr="00C507C2">
              <w:rPr>
                <w:rFonts w:ascii="Garamond" w:hAnsi="Garamond"/>
                <w:i/>
                <w:iCs/>
                <w:sz w:val="20"/>
              </w:rPr>
              <w:t>është</w:t>
            </w:r>
          </w:p>
        </w:tc>
        <w:tc>
          <w:tcPr>
            <w:tcW w:w="529" w:type="pct"/>
            <w:vMerge w:val="restart"/>
            <w:tcBorders>
              <w:bottom w:val="dotted" w:sz="4" w:space="0" w:color="auto"/>
            </w:tcBorders>
            <w:shd w:val="clear" w:color="auto" w:fill="auto"/>
            <w:vAlign w:val="center"/>
          </w:tcPr>
          <w:p w14:paraId="12FF14B2" w14:textId="77777777" w:rsidR="000918F6" w:rsidRPr="00C507C2" w:rsidRDefault="000918F6" w:rsidP="000A5D84">
            <w:pPr>
              <w:jc w:val="both"/>
              <w:rPr>
                <w:rFonts w:ascii="Garamond" w:hAnsi="Garamond"/>
                <w:b/>
                <w:bCs/>
                <w:sz w:val="20"/>
              </w:rPr>
            </w:pPr>
            <w:r w:rsidRPr="00C507C2">
              <w:rPr>
                <w:rFonts w:ascii="Garamond" w:hAnsi="Garamond"/>
                <w:b/>
                <w:bCs/>
                <w:sz w:val="20"/>
              </w:rPr>
              <w:t>B.2.3.3 (b)</w:t>
            </w:r>
          </w:p>
        </w:tc>
        <w:tc>
          <w:tcPr>
            <w:tcW w:w="3991" w:type="pct"/>
            <w:tcBorders>
              <w:bottom w:val="dotted" w:sz="4" w:space="0" w:color="auto"/>
            </w:tcBorders>
            <w:shd w:val="clear" w:color="auto" w:fill="auto"/>
            <w:vAlign w:val="center"/>
          </w:tcPr>
          <w:p w14:paraId="5EC9BB11" w14:textId="54FB549A" w:rsidR="000918F6" w:rsidRPr="00C507C2" w:rsidRDefault="000918F6" w:rsidP="000A5D84">
            <w:pPr>
              <w:pStyle w:val="CERLEVEL4"/>
              <w:spacing w:before="0" w:after="0"/>
              <w:rPr>
                <w:rFonts w:ascii="Garamond" w:eastAsiaTheme="minorHAnsi" w:hAnsi="Garamond"/>
                <w:kern w:val="2"/>
                <w:sz w:val="20"/>
                <w:szCs w:val="24"/>
                <w:lang w:val="sq-AL"/>
                <w14:ligatures w14:val="standardContextual"/>
              </w:rPr>
            </w:pPr>
            <w:r w:rsidRPr="00C507C2">
              <w:rPr>
                <w:rFonts w:ascii="Garamond" w:eastAsiaTheme="minorHAnsi" w:hAnsi="Garamond"/>
                <w:kern w:val="2"/>
                <w:sz w:val="20"/>
                <w:szCs w:val="24"/>
                <w:lang w:val="sq-AL"/>
                <w14:ligatures w14:val="standardContextual"/>
              </w:rPr>
              <w:t xml:space="preserve">për </w:t>
            </w:r>
            <w:r w:rsidR="00CB3ED3" w:rsidRPr="00C507C2">
              <w:rPr>
                <w:rFonts w:ascii="Garamond" w:eastAsiaTheme="minorHAnsi" w:hAnsi="Garamond"/>
                <w:kern w:val="2"/>
                <w:sz w:val="20"/>
                <w:szCs w:val="24"/>
                <w:lang w:val="sq-AL"/>
                <w14:ligatures w14:val="standardContextual"/>
              </w:rPr>
              <w:t>njësi kohore të tregut: një anët</w:t>
            </w:r>
            <w:r w:rsidRPr="00C507C2">
              <w:rPr>
                <w:rFonts w:ascii="Garamond" w:eastAsiaTheme="minorHAnsi" w:hAnsi="Garamond"/>
                <w:kern w:val="2"/>
                <w:sz w:val="20"/>
                <w:szCs w:val="24"/>
                <w:lang w:val="sq-AL"/>
                <w14:ligatures w14:val="standardContextual"/>
              </w:rPr>
              <w:t>ar i Bursës mund t</w:t>
            </w:r>
            <w:r w:rsidR="00D340E1">
              <w:rPr>
                <w:rFonts w:ascii="Garamond" w:eastAsiaTheme="minorHAnsi" w:hAnsi="Garamond"/>
                <w:kern w:val="2"/>
                <w:sz w:val="20"/>
                <w:szCs w:val="24"/>
                <w:lang w:val="sq-AL"/>
                <w14:ligatures w14:val="standardContextual"/>
              </w:rPr>
              <w:t>’</w:t>
            </w:r>
            <w:r w:rsidRPr="00C507C2">
              <w:rPr>
                <w:rFonts w:ascii="Garamond" w:eastAsiaTheme="minorHAnsi" w:hAnsi="Garamond"/>
                <w:kern w:val="2"/>
                <w:sz w:val="20"/>
                <w:szCs w:val="24"/>
                <w:lang w:val="sq-AL"/>
                <w14:ligatures w14:val="standardContextual"/>
              </w:rPr>
              <w:t xml:space="preserve">i ndryshojë </w:t>
            </w:r>
            <w:r w:rsidR="00CB3ED3" w:rsidRPr="00C507C2">
              <w:rPr>
                <w:rFonts w:ascii="Garamond" w:eastAsiaTheme="minorHAnsi" w:hAnsi="Garamond"/>
                <w:kern w:val="2"/>
                <w:sz w:val="20"/>
                <w:szCs w:val="24"/>
                <w:lang w:val="sq-AL"/>
                <w14:ligatures w14:val="standardContextual"/>
              </w:rPr>
              <w:t xml:space="preserve">urdhërporositë </w:t>
            </w:r>
            <w:r w:rsidRPr="00C507C2">
              <w:rPr>
                <w:rFonts w:ascii="Garamond" w:eastAsiaTheme="minorHAnsi" w:hAnsi="Garamond"/>
                <w:kern w:val="2"/>
                <w:sz w:val="20"/>
                <w:szCs w:val="24"/>
                <w:lang w:val="sq-AL"/>
                <w14:ligatures w14:val="standardContextual"/>
              </w:rPr>
              <w:t xml:space="preserve">vetëm nëse në të njëjtën kohë ndryshon </w:t>
            </w:r>
            <w:r w:rsidR="00CB3ED3" w:rsidRPr="00C507C2">
              <w:rPr>
                <w:rFonts w:ascii="Garamond" w:eastAsiaTheme="minorHAnsi" w:hAnsi="Garamond"/>
                <w:kern w:val="2"/>
                <w:sz w:val="20"/>
                <w:szCs w:val="24"/>
                <w:lang w:val="sq-AL"/>
                <w14:ligatures w14:val="standardContextual"/>
              </w:rPr>
              <w:t xml:space="preserve">urdhërporositë </w:t>
            </w:r>
            <w:r w:rsidRPr="00C507C2">
              <w:rPr>
                <w:rFonts w:ascii="Garamond" w:eastAsiaTheme="minorHAnsi" w:hAnsi="Garamond"/>
                <w:kern w:val="2"/>
                <w:sz w:val="20"/>
                <w:szCs w:val="24"/>
                <w:lang w:val="sq-AL"/>
                <w14:ligatures w14:val="standardContextual"/>
              </w:rPr>
              <w:t xml:space="preserve">për </w:t>
            </w:r>
            <w:r w:rsidR="00CB3ED3" w:rsidRPr="00C507C2">
              <w:rPr>
                <w:rFonts w:ascii="Garamond" w:eastAsiaTheme="minorHAnsi" w:hAnsi="Garamond"/>
                <w:kern w:val="2"/>
                <w:sz w:val="20"/>
                <w:szCs w:val="24"/>
                <w:lang w:val="sq-AL"/>
                <w14:ligatures w14:val="standardContextual"/>
              </w:rPr>
              <w:t xml:space="preserve">njësitë kohore </w:t>
            </w:r>
            <w:r w:rsidRPr="00C507C2">
              <w:rPr>
                <w:rFonts w:ascii="Garamond" w:eastAsiaTheme="minorHAnsi" w:hAnsi="Garamond"/>
                <w:kern w:val="2"/>
                <w:sz w:val="20"/>
                <w:szCs w:val="24"/>
                <w:lang w:val="sq-AL"/>
                <w14:ligatures w14:val="standardContextual"/>
              </w:rPr>
              <w:t xml:space="preserve">të </w:t>
            </w:r>
            <w:r w:rsidR="00CB3ED3" w:rsidRPr="00C507C2">
              <w:rPr>
                <w:rFonts w:ascii="Garamond" w:eastAsiaTheme="minorHAnsi" w:hAnsi="Garamond"/>
                <w:kern w:val="2"/>
                <w:sz w:val="20"/>
                <w:szCs w:val="24"/>
                <w:lang w:val="sq-AL"/>
                <w14:ligatures w14:val="standardContextual"/>
              </w:rPr>
              <w:t xml:space="preserve">tregut </w:t>
            </w:r>
            <w:r w:rsidRPr="00C507C2">
              <w:rPr>
                <w:rFonts w:ascii="Garamond" w:eastAsiaTheme="minorHAnsi" w:hAnsi="Garamond"/>
                <w:kern w:val="2"/>
                <w:sz w:val="20"/>
                <w:szCs w:val="24"/>
                <w:lang w:val="sq-AL"/>
                <w14:ligatures w14:val="standardContextual"/>
              </w:rPr>
              <w:t>të përmendura në paragrafin (a)</w:t>
            </w:r>
          </w:p>
        </w:tc>
      </w:tr>
      <w:tr w:rsidR="000918F6" w:rsidRPr="00C507C2" w14:paraId="34640409" w14:textId="77777777" w:rsidTr="00912D7B">
        <w:trPr>
          <w:cantSplit/>
          <w:trHeight w:val="20"/>
        </w:trPr>
        <w:tc>
          <w:tcPr>
            <w:tcW w:w="480" w:type="pct"/>
            <w:tcBorders>
              <w:top w:val="dotted" w:sz="4" w:space="0" w:color="auto"/>
            </w:tcBorders>
            <w:vAlign w:val="center"/>
          </w:tcPr>
          <w:p w14:paraId="1B5B93AF" w14:textId="77777777" w:rsidR="000918F6" w:rsidRPr="00C507C2" w:rsidRDefault="000918F6" w:rsidP="000A5D84">
            <w:pPr>
              <w:jc w:val="both"/>
              <w:rPr>
                <w:rFonts w:ascii="Garamond" w:hAnsi="Garamond"/>
                <w:i/>
                <w:iCs/>
                <w:sz w:val="20"/>
              </w:rPr>
            </w:pPr>
            <w:r w:rsidRPr="00C507C2">
              <w:rPr>
                <w:rFonts w:ascii="Garamond" w:hAnsi="Garamond"/>
                <w:i/>
                <w:iCs/>
                <w:sz w:val="20"/>
              </w:rPr>
              <w:lastRenderedPageBreak/>
              <w:t>bëhet</w:t>
            </w:r>
          </w:p>
        </w:tc>
        <w:tc>
          <w:tcPr>
            <w:tcW w:w="529" w:type="pct"/>
            <w:vMerge/>
            <w:tcBorders>
              <w:top w:val="dotted" w:sz="4" w:space="0" w:color="auto"/>
            </w:tcBorders>
            <w:shd w:val="clear" w:color="auto" w:fill="auto"/>
            <w:vAlign w:val="center"/>
          </w:tcPr>
          <w:p w14:paraId="233D6E6D" w14:textId="77777777" w:rsidR="000918F6" w:rsidRPr="00C507C2" w:rsidRDefault="000918F6" w:rsidP="000A5D84">
            <w:pPr>
              <w:jc w:val="both"/>
              <w:rPr>
                <w:rFonts w:ascii="Garamond" w:hAnsi="Garamond"/>
                <w:sz w:val="20"/>
              </w:rPr>
            </w:pPr>
          </w:p>
        </w:tc>
        <w:tc>
          <w:tcPr>
            <w:tcW w:w="3991" w:type="pct"/>
            <w:tcBorders>
              <w:top w:val="dotted" w:sz="4" w:space="0" w:color="auto"/>
              <w:bottom w:val="dotted" w:sz="4" w:space="0" w:color="auto"/>
            </w:tcBorders>
            <w:shd w:val="clear" w:color="auto" w:fill="auto"/>
            <w:vAlign w:val="center"/>
          </w:tcPr>
          <w:p w14:paraId="06C21AE0" w14:textId="68213460" w:rsidR="000918F6" w:rsidRPr="00C507C2" w:rsidRDefault="000918F6" w:rsidP="001B18DF">
            <w:pPr>
              <w:pStyle w:val="CERLEVEL5"/>
              <w:numPr>
                <w:ilvl w:val="4"/>
                <w:numId w:val="0"/>
              </w:numPr>
              <w:tabs>
                <w:tab w:val="left" w:pos="1440"/>
              </w:tabs>
              <w:spacing w:before="0" w:after="0"/>
              <w:ind w:firstLine="113"/>
              <w:rPr>
                <w:rFonts w:ascii="Garamond" w:hAnsi="Garamond"/>
                <w:sz w:val="20"/>
                <w:szCs w:val="24"/>
                <w:lang w:val="sq-AL"/>
              </w:rPr>
            </w:pPr>
            <w:r w:rsidRPr="00C507C2">
              <w:rPr>
                <w:rFonts w:ascii="Garamond" w:hAnsi="Garamond"/>
                <w:sz w:val="20"/>
                <w:szCs w:val="24"/>
                <w:u w:val="single"/>
                <w:lang w:val="sq-AL"/>
              </w:rPr>
              <w:t xml:space="preserve">për </w:t>
            </w:r>
            <w:r w:rsidR="00CB3ED3" w:rsidRPr="00C507C2">
              <w:rPr>
                <w:rFonts w:ascii="Garamond" w:hAnsi="Garamond"/>
                <w:sz w:val="20"/>
                <w:szCs w:val="24"/>
                <w:u w:val="single"/>
                <w:lang w:val="sq-AL"/>
              </w:rPr>
              <w:t>njësitë e tjera kohore të tregut</w:t>
            </w:r>
            <w:r w:rsidRPr="00C507C2">
              <w:rPr>
                <w:rFonts w:ascii="Garamond" w:hAnsi="Garamond"/>
                <w:sz w:val="20"/>
                <w:szCs w:val="24"/>
                <w:lang w:val="sq-AL"/>
              </w:rPr>
              <w:t xml:space="preserve">: </w:t>
            </w:r>
            <w:r w:rsidR="00CB3ED3" w:rsidRPr="00C507C2">
              <w:rPr>
                <w:rFonts w:ascii="Garamond" w:hAnsi="Garamond"/>
                <w:sz w:val="20"/>
                <w:szCs w:val="24"/>
                <w:lang w:val="sq-AL"/>
              </w:rPr>
              <w:t xml:space="preserve">këta anëtarë burse </w:t>
            </w:r>
            <w:r w:rsidRPr="00C507C2">
              <w:rPr>
                <w:rFonts w:ascii="Garamond" w:hAnsi="Garamond"/>
                <w:sz w:val="20"/>
                <w:szCs w:val="24"/>
                <w:lang w:val="sq-AL"/>
              </w:rPr>
              <w:t>mund t</w:t>
            </w:r>
            <w:r w:rsidR="001B18DF">
              <w:rPr>
                <w:rFonts w:ascii="Garamond" w:hAnsi="Garamond"/>
                <w:sz w:val="20"/>
                <w:szCs w:val="24"/>
                <w:lang w:val="sq-AL"/>
              </w:rPr>
              <w:t>’</w:t>
            </w:r>
            <w:r w:rsidRPr="00C507C2">
              <w:rPr>
                <w:rFonts w:ascii="Garamond" w:hAnsi="Garamond"/>
                <w:sz w:val="20"/>
                <w:szCs w:val="24"/>
                <w:lang w:val="sq-AL"/>
              </w:rPr>
              <w:t xml:space="preserve">i ndryshojnë </w:t>
            </w:r>
            <w:r w:rsidR="00CB3ED3" w:rsidRPr="00C507C2">
              <w:rPr>
                <w:rFonts w:ascii="Garamond" w:hAnsi="Garamond"/>
                <w:sz w:val="20"/>
                <w:szCs w:val="24"/>
                <w:lang w:val="sq-AL"/>
              </w:rPr>
              <w:t>urdhërporositë vetëm nëse njëkohësisht ndryshojnë urdhërporositë për njësitë kohore të tregut të përmendura në paragrafin</w:t>
            </w:r>
            <w:r w:rsidRPr="00C507C2">
              <w:rPr>
                <w:rFonts w:ascii="Garamond" w:hAnsi="Garamond"/>
                <w:sz w:val="20"/>
                <w:szCs w:val="24"/>
                <w:lang w:val="sq-AL"/>
              </w:rPr>
              <w:t xml:space="preserve"> (a) dhe në përputhje me parashikimet e mëposhtme:</w:t>
            </w:r>
          </w:p>
          <w:p w14:paraId="5F8DBD98" w14:textId="024F7BBB" w:rsidR="000918F6" w:rsidRPr="00C507C2" w:rsidRDefault="001B18DF" w:rsidP="001B18DF">
            <w:pPr>
              <w:pStyle w:val="CERLEVEL6"/>
              <w:numPr>
                <w:ilvl w:val="0"/>
                <w:numId w:val="28"/>
              </w:numPr>
              <w:spacing w:before="0" w:after="0"/>
              <w:ind w:left="0" w:firstLine="113"/>
              <w:rPr>
                <w:rFonts w:ascii="Garamond" w:hAnsi="Garamond"/>
                <w:sz w:val="20"/>
                <w:szCs w:val="24"/>
                <w:lang w:val="sq-AL"/>
              </w:rPr>
            </w:pPr>
            <w:bookmarkStart w:id="15" w:name="_Ref173317870"/>
            <w:r>
              <w:rPr>
                <w:rFonts w:ascii="Garamond" w:hAnsi="Garamond"/>
                <w:sz w:val="20"/>
                <w:szCs w:val="24"/>
                <w:lang w:val="sq-AL"/>
              </w:rPr>
              <w:t>a</w:t>
            </w:r>
            <w:r w:rsidR="000918F6" w:rsidRPr="00C507C2">
              <w:rPr>
                <w:rFonts w:ascii="Garamond" w:hAnsi="Garamond"/>
                <w:sz w:val="20"/>
                <w:szCs w:val="24"/>
                <w:lang w:val="sq-AL"/>
              </w:rPr>
              <w:t>nëtari i Bursës</w:t>
            </w:r>
            <w:r>
              <w:rPr>
                <w:rFonts w:ascii="Garamond" w:hAnsi="Garamond"/>
                <w:sz w:val="20"/>
                <w:szCs w:val="24"/>
                <w:lang w:val="sq-AL"/>
              </w:rPr>
              <w:t>,</w:t>
            </w:r>
            <w:r w:rsidR="000918F6" w:rsidRPr="00C507C2">
              <w:rPr>
                <w:rFonts w:ascii="Garamond" w:hAnsi="Garamond"/>
                <w:sz w:val="20"/>
                <w:szCs w:val="24"/>
                <w:lang w:val="sq-AL"/>
              </w:rPr>
              <w:t xml:space="preserve"> i cili është në pozicion shitës në këto </w:t>
            </w:r>
            <w:r w:rsidR="00CB3ED3" w:rsidRPr="00C507C2">
              <w:rPr>
                <w:rFonts w:ascii="Garamond" w:hAnsi="Garamond"/>
                <w:sz w:val="20"/>
                <w:szCs w:val="24"/>
                <w:lang w:val="sq-AL"/>
              </w:rPr>
              <w:t xml:space="preserve">njësi të tjera kohore të tregut </w:t>
            </w:r>
            <w:r w:rsidR="000918F6" w:rsidRPr="00C507C2">
              <w:rPr>
                <w:rFonts w:ascii="Garamond" w:hAnsi="Garamond"/>
                <w:sz w:val="20"/>
                <w:szCs w:val="24"/>
                <w:lang w:val="sq-AL"/>
              </w:rPr>
              <w:t>nuk i lejohet të ulë volumin në shitje apo të rrisë çmimin.</w:t>
            </w:r>
            <w:bookmarkStart w:id="16" w:name="_Ref173317879"/>
            <w:bookmarkEnd w:id="15"/>
          </w:p>
          <w:p w14:paraId="5BAF4F3A" w14:textId="499C9E69" w:rsidR="000918F6" w:rsidRPr="00C507C2" w:rsidRDefault="001B18DF" w:rsidP="001B18DF">
            <w:pPr>
              <w:pStyle w:val="CERLEVEL6"/>
              <w:numPr>
                <w:ilvl w:val="0"/>
                <w:numId w:val="28"/>
              </w:numPr>
              <w:spacing w:before="0" w:after="0"/>
              <w:ind w:left="0" w:firstLine="113"/>
              <w:rPr>
                <w:rFonts w:ascii="Garamond" w:hAnsi="Garamond"/>
                <w:sz w:val="20"/>
                <w:szCs w:val="24"/>
                <w:lang w:val="sq-AL"/>
              </w:rPr>
            </w:pPr>
            <w:r>
              <w:rPr>
                <w:rFonts w:ascii="Garamond" w:hAnsi="Garamond"/>
                <w:sz w:val="20"/>
                <w:szCs w:val="24"/>
                <w:lang w:val="sq-AL"/>
              </w:rPr>
              <w:t>a</w:t>
            </w:r>
            <w:r w:rsidR="000918F6" w:rsidRPr="00C507C2">
              <w:rPr>
                <w:rFonts w:ascii="Garamond" w:hAnsi="Garamond"/>
                <w:sz w:val="20"/>
                <w:szCs w:val="24"/>
                <w:lang w:val="sq-AL"/>
              </w:rPr>
              <w:t>nëtari i Bursës</w:t>
            </w:r>
            <w:r>
              <w:rPr>
                <w:rFonts w:ascii="Garamond" w:hAnsi="Garamond"/>
                <w:sz w:val="20"/>
                <w:szCs w:val="24"/>
                <w:lang w:val="sq-AL"/>
              </w:rPr>
              <w:t>,</w:t>
            </w:r>
            <w:r w:rsidR="000918F6" w:rsidRPr="00C507C2">
              <w:rPr>
                <w:rFonts w:ascii="Garamond" w:hAnsi="Garamond"/>
                <w:sz w:val="20"/>
                <w:szCs w:val="24"/>
                <w:lang w:val="sq-AL"/>
              </w:rPr>
              <w:t xml:space="preserve"> i cili është në pozicion blerës në këto </w:t>
            </w:r>
            <w:r w:rsidR="00CB3ED3" w:rsidRPr="00C507C2">
              <w:rPr>
                <w:rFonts w:ascii="Garamond" w:hAnsi="Garamond"/>
                <w:sz w:val="20"/>
                <w:szCs w:val="24"/>
                <w:lang w:val="sq-AL"/>
              </w:rPr>
              <w:t xml:space="preserve">njësi të tjera kohore të tregut </w:t>
            </w:r>
            <w:r w:rsidR="000918F6" w:rsidRPr="00C507C2">
              <w:rPr>
                <w:rFonts w:ascii="Garamond" w:hAnsi="Garamond"/>
                <w:sz w:val="20"/>
                <w:szCs w:val="24"/>
                <w:lang w:val="sq-AL"/>
              </w:rPr>
              <w:t>nuk i lejohet të rrisë çmimin.</w:t>
            </w:r>
            <w:bookmarkEnd w:id="16"/>
          </w:p>
          <w:p w14:paraId="6F7F4A32" w14:textId="2CEA8EDE" w:rsidR="000918F6" w:rsidRPr="00C507C2" w:rsidRDefault="001B18DF" w:rsidP="001B18DF">
            <w:pPr>
              <w:pStyle w:val="CERLEVEL6"/>
              <w:numPr>
                <w:ilvl w:val="0"/>
                <w:numId w:val="28"/>
              </w:numPr>
              <w:spacing w:before="0" w:after="0"/>
              <w:ind w:left="0" w:firstLine="113"/>
              <w:rPr>
                <w:rFonts w:ascii="Garamond" w:hAnsi="Garamond"/>
                <w:sz w:val="20"/>
                <w:szCs w:val="24"/>
                <w:lang w:val="sq-AL"/>
              </w:rPr>
            </w:pPr>
            <w:r>
              <w:rPr>
                <w:rFonts w:ascii="Garamond" w:hAnsi="Garamond"/>
                <w:sz w:val="20"/>
                <w:szCs w:val="24"/>
                <w:lang w:val="sq-AL"/>
              </w:rPr>
              <w:t>n</w:t>
            </w:r>
            <w:r w:rsidR="000918F6" w:rsidRPr="00C507C2">
              <w:rPr>
                <w:rFonts w:ascii="Garamond" w:hAnsi="Garamond"/>
                <w:sz w:val="20"/>
                <w:szCs w:val="24"/>
                <w:lang w:val="sq-AL"/>
              </w:rPr>
              <w:t xml:space="preserve">ë rastet e </w:t>
            </w:r>
            <w:r w:rsidR="00CB3ED3" w:rsidRPr="00C507C2">
              <w:rPr>
                <w:rFonts w:ascii="Garamond" w:hAnsi="Garamond"/>
                <w:sz w:val="20"/>
                <w:szCs w:val="24"/>
                <w:lang w:val="sq-AL"/>
              </w:rPr>
              <w:t xml:space="preserve">urdhërporosive </w:t>
            </w:r>
            <w:r w:rsidR="000918F6" w:rsidRPr="00C507C2">
              <w:rPr>
                <w:rFonts w:ascii="Garamond" w:hAnsi="Garamond"/>
                <w:sz w:val="20"/>
                <w:szCs w:val="24"/>
                <w:lang w:val="sq-AL"/>
              </w:rPr>
              <w:t>në Bllok nuk zbatohen parashikimet e nënparagraf</w:t>
            </w:r>
            <w:r w:rsidR="004C098A">
              <w:rPr>
                <w:rFonts w:ascii="Garamond" w:hAnsi="Garamond"/>
                <w:sz w:val="20"/>
                <w:szCs w:val="24"/>
                <w:lang w:val="sq-AL"/>
              </w:rPr>
              <w:t>ë</w:t>
            </w:r>
            <w:r w:rsidR="000918F6" w:rsidRPr="00C507C2">
              <w:rPr>
                <w:rFonts w:ascii="Garamond" w:hAnsi="Garamond"/>
                <w:sz w:val="20"/>
                <w:szCs w:val="24"/>
                <w:lang w:val="sq-AL"/>
              </w:rPr>
              <w:t xml:space="preserve">ve </w:t>
            </w:r>
            <w:r w:rsidR="000918F6" w:rsidRPr="00C507C2">
              <w:rPr>
                <w:rFonts w:ascii="Garamond" w:hAnsi="Garamond"/>
                <w:sz w:val="20"/>
                <w:szCs w:val="24"/>
                <w:lang w:val="sq-AL"/>
              </w:rPr>
              <w:fldChar w:fldCharType="begin"/>
            </w:r>
            <w:r w:rsidR="000918F6" w:rsidRPr="00C507C2">
              <w:rPr>
                <w:rFonts w:ascii="Garamond" w:hAnsi="Garamond"/>
                <w:sz w:val="20"/>
                <w:szCs w:val="24"/>
                <w:lang w:val="sq-AL"/>
              </w:rPr>
              <w:instrText xml:space="preserve"> REF _Ref173317870 \r \h  \* MERGEFORMAT </w:instrText>
            </w:r>
            <w:r w:rsidR="000918F6" w:rsidRPr="00C507C2">
              <w:rPr>
                <w:rFonts w:ascii="Garamond" w:hAnsi="Garamond"/>
                <w:sz w:val="20"/>
                <w:szCs w:val="24"/>
                <w:lang w:val="sq-AL"/>
              </w:rPr>
            </w:r>
            <w:r w:rsidR="000918F6" w:rsidRPr="00C507C2">
              <w:rPr>
                <w:rFonts w:ascii="Garamond" w:hAnsi="Garamond"/>
                <w:sz w:val="20"/>
                <w:szCs w:val="24"/>
                <w:lang w:val="sq-AL"/>
              </w:rPr>
              <w:fldChar w:fldCharType="separate"/>
            </w:r>
            <w:r w:rsidR="000918F6" w:rsidRPr="00C507C2">
              <w:rPr>
                <w:rFonts w:ascii="Garamond" w:hAnsi="Garamond"/>
                <w:sz w:val="20"/>
                <w:szCs w:val="24"/>
                <w:lang w:val="sq-AL"/>
              </w:rPr>
              <w:t>i</w:t>
            </w:r>
            <w:r w:rsidR="000918F6" w:rsidRPr="00C507C2">
              <w:rPr>
                <w:rFonts w:ascii="Garamond" w:hAnsi="Garamond"/>
                <w:sz w:val="20"/>
                <w:szCs w:val="24"/>
                <w:lang w:val="sq-AL"/>
              </w:rPr>
              <w:fldChar w:fldCharType="end"/>
            </w:r>
            <w:r w:rsidR="000918F6" w:rsidRPr="00C507C2">
              <w:rPr>
                <w:rFonts w:ascii="Garamond" w:hAnsi="Garamond"/>
                <w:sz w:val="20"/>
                <w:szCs w:val="24"/>
                <w:lang w:val="sq-AL"/>
              </w:rPr>
              <w:t xml:space="preserve"> dhe </w:t>
            </w:r>
            <w:r w:rsidR="000918F6" w:rsidRPr="00C507C2">
              <w:rPr>
                <w:rFonts w:ascii="Garamond" w:hAnsi="Garamond"/>
                <w:sz w:val="20"/>
                <w:szCs w:val="24"/>
                <w:lang w:val="sq-AL"/>
              </w:rPr>
              <w:fldChar w:fldCharType="begin"/>
            </w:r>
            <w:r w:rsidR="000918F6" w:rsidRPr="00C507C2">
              <w:rPr>
                <w:rFonts w:ascii="Garamond" w:hAnsi="Garamond"/>
                <w:sz w:val="20"/>
                <w:szCs w:val="24"/>
                <w:lang w:val="sq-AL"/>
              </w:rPr>
              <w:instrText xml:space="preserve"> REF _Ref173317879 \r \h  \* MERGEFORMAT </w:instrText>
            </w:r>
            <w:r w:rsidR="000918F6" w:rsidRPr="00C507C2">
              <w:rPr>
                <w:rFonts w:ascii="Garamond" w:hAnsi="Garamond"/>
                <w:sz w:val="20"/>
                <w:szCs w:val="24"/>
                <w:lang w:val="sq-AL"/>
              </w:rPr>
            </w:r>
            <w:r w:rsidR="000918F6" w:rsidRPr="00C507C2">
              <w:rPr>
                <w:rFonts w:ascii="Garamond" w:hAnsi="Garamond"/>
                <w:sz w:val="20"/>
                <w:szCs w:val="24"/>
                <w:lang w:val="sq-AL"/>
              </w:rPr>
              <w:fldChar w:fldCharType="separate"/>
            </w:r>
            <w:r w:rsidR="000918F6" w:rsidRPr="00C507C2">
              <w:rPr>
                <w:rFonts w:ascii="Garamond" w:hAnsi="Garamond"/>
                <w:sz w:val="20"/>
                <w:szCs w:val="24"/>
                <w:lang w:val="sq-AL"/>
              </w:rPr>
              <w:t>i</w:t>
            </w:r>
            <w:r w:rsidR="000918F6" w:rsidRPr="00C507C2">
              <w:rPr>
                <w:rFonts w:ascii="Garamond" w:hAnsi="Garamond"/>
                <w:sz w:val="20"/>
                <w:szCs w:val="24"/>
                <w:lang w:val="sq-AL"/>
              </w:rPr>
              <w:fldChar w:fldCharType="end"/>
            </w:r>
            <w:r w:rsidR="000918F6" w:rsidRPr="00C507C2">
              <w:rPr>
                <w:rFonts w:ascii="Garamond" w:hAnsi="Garamond"/>
                <w:sz w:val="20"/>
                <w:szCs w:val="24"/>
                <w:lang w:val="sq-AL"/>
              </w:rPr>
              <w:t>.</w:t>
            </w:r>
          </w:p>
          <w:p w14:paraId="014E501C" w14:textId="387A8367" w:rsidR="000918F6" w:rsidRPr="00C507C2" w:rsidRDefault="000918F6" w:rsidP="001B18DF">
            <w:pPr>
              <w:pStyle w:val="CERLevel8"/>
              <w:spacing w:before="0" w:after="0"/>
              <w:ind w:left="0" w:firstLine="113"/>
              <w:rPr>
                <w:rFonts w:ascii="Garamond" w:hAnsi="Garamond"/>
                <w:sz w:val="20"/>
                <w:szCs w:val="24"/>
              </w:rPr>
            </w:pPr>
            <w:r w:rsidRPr="00C507C2">
              <w:rPr>
                <w:rFonts w:ascii="Garamond" w:hAnsi="Garamond"/>
                <w:sz w:val="20"/>
                <w:szCs w:val="24"/>
              </w:rPr>
              <w:t>Në çdo kohë, kur do t</w:t>
            </w:r>
            <w:r w:rsidR="00D340E1">
              <w:rPr>
                <w:rFonts w:ascii="Garamond" w:hAnsi="Garamond"/>
                <w:sz w:val="20"/>
                <w:szCs w:val="24"/>
              </w:rPr>
              <w:t>’</w:t>
            </w:r>
            <w:r w:rsidRPr="00C507C2">
              <w:rPr>
                <w:rFonts w:ascii="Garamond" w:hAnsi="Garamond"/>
                <w:sz w:val="20"/>
                <w:szCs w:val="24"/>
              </w:rPr>
              <w:t>i kërkohet nga ALPEX</w:t>
            </w:r>
            <w:r w:rsidR="004C098A">
              <w:rPr>
                <w:rFonts w:ascii="Garamond" w:hAnsi="Garamond"/>
                <w:sz w:val="20"/>
                <w:szCs w:val="24"/>
              </w:rPr>
              <w:t>-i</w:t>
            </w:r>
            <w:r w:rsidRPr="00C507C2">
              <w:rPr>
                <w:rFonts w:ascii="Garamond" w:hAnsi="Garamond"/>
                <w:sz w:val="20"/>
                <w:szCs w:val="24"/>
              </w:rPr>
              <w:t xml:space="preserve">, </w:t>
            </w:r>
            <w:r w:rsidR="00CB3ED3" w:rsidRPr="00C507C2">
              <w:rPr>
                <w:rFonts w:ascii="Garamond" w:hAnsi="Garamond"/>
                <w:sz w:val="20"/>
                <w:szCs w:val="24"/>
              </w:rPr>
              <w:t xml:space="preserve">anëtari </w:t>
            </w:r>
            <w:r w:rsidRPr="00C507C2">
              <w:rPr>
                <w:rFonts w:ascii="Garamond" w:hAnsi="Garamond"/>
                <w:sz w:val="20"/>
                <w:szCs w:val="24"/>
              </w:rPr>
              <w:t xml:space="preserve">i Bursës do të duhet të justifikojë me fakte lidhjen ndërmjet këtyre </w:t>
            </w:r>
            <w:r w:rsidR="00CB3ED3" w:rsidRPr="00C507C2">
              <w:rPr>
                <w:rFonts w:ascii="Garamond" w:hAnsi="Garamond"/>
                <w:sz w:val="20"/>
                <w:szCs w:val="24"/>
              </w:rPr>
              <w:t xml:space="preserve">njësive të tjera kohore me njësinë kohore të </w:t>
            </w:r>
            <w:r w:rsidRPr="00C507C2">
              <w:rPr>
                <w:rFonts w:ascii="Garamond" w:hAnsi="Garamond"/>
                <w:sz w:val="20"/>
                <w:szCs w:val="24"/>
              </w:rPr>
              <w:t xml:space="preserve">prekur, që ndryshimi i </w:t>
            </w:r>
            <w:r w:rsidR="00CB3ED3" w:rsidRPr="00C507C2">
              <w:rPr>
                <w:rFonts w:ascii="Garamond" w:hAnsi="Garamond"/>
                <w:sz w:val="20"/>
                <w:szCs w:val="24"/>
              </w:rPr>
              <w:t xml:space="preserve">njësisë kohore të prekur </w:t>
            </w:r>
            <w:r w:rsidRPr="00C507C2">
              <w:rPr>
                <w:rFonts w:ascii="Garamond" w:hAnsi="Garamond"/>
                <w:sz w:val="20"/>
                <w:szCs w:val="24"/>
              </w:rPr>
              <w:t xml:space="preserve">do të kërkojë domosdoshmërisht ndryshimin e këtyre </w:t>
            </w:r>
            <w:r w:rsidR="00CB3ED3" w:rsidRPr="00C507C2">
              <w:rPr>
                <w:rFonts w:ascii="Garamond" w:hAnsi="Garamond"/>
                <w:sz w:val="20"/>
                <w:szCs w:val="24"/>
              </w:rPr>
              <w:t>njësive të tjera kohore</w:t>
            </w:r>
            <w:r w:rsidRPr="00C507C2">
              <w:rPr>
                <w:rFonts w:ascii="Garamond" w:hAnsi="Garamond"/>
                <w:sz w:val="20"/>
                <w:szCs w:val="24"/>
              </w:rPr>
              <w:t>.</w:t>
            </w:r>
            <w:r w:rsidR="002B1A03">
              <w:rPr>
                <w:rFonts w:ascii="Garamond" w:hAnsi="Garamond"/>
                <w:sz w:val="20"/>
                <w:szCs w:val="24"/>
              </w:rPr>
              <w:t xml:space="preserve"> </w:t>
            </w:r>
          </w:p>
        </w:tc>
      </w:tr>
    </w:tbl>
    <w:p w14:paraId="1008546A" w14:textId="2A9B2201" w:rsidR="000918F6" w:rsidRPr="00C507C2" w:rsidRDefault="000918F6" w:rsidP="000A5D84">
      <w:pPr>
        <w:tabs>
          <w:tab w:val="left" w:pos="1735"/>
        </w:tabs>
        <w:ind w:firstLine="284"/>
        <w:jc w:val="both"/>
        <w:rPr>
          <w:rFonts w:ascii="Garamond" w:hAnsi="Garamond"/>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70"/>
        <w:gridCol w:w="959"/>
        <w:gridCol w:w="7232"/>
      </w:tblGrid>
      <w:tr w:rsidR="000918F6" w:rsidRPr="00C507C2" w14:paraId="4AD52F3C" w14:textId="77777777" w:rsidTr="000A5D84">
        <w:trPr>
          <w:cantSplit/>
          <w:trHeight w:val="20"/>
        </w:trPr>
        <w:tc>
          <w:tcPr>
            <w:tcW w:w="480" w:type="pct"/>
            <w:tcBorders>
              <w:bottom w:val="dotted" w:sz="4" w:space="0" w:color="auto"/>
            </w:tcBorders>
            <w:vAlign w:val="center"/>
          </w:tcPr>
          <w:p w14:paraId="3A69D0CF"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087C5EEF"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B.2.3.4 </w:t>
            </w:r>
          </w:p>
        </w:tc>
        <w:tc>
          <w:tcPr>
            <w:tcW w:w="3991" w:type="pct"/>
            <w:tcBorders>
              <w:bottom w:val="dotted" w:sz="4" w:space="0" w:color="auto"/>
            </w:tcBorders>
            <w:shd w:val="clear" w:color="auto" w:fill="auto"/>
            <w:vAlign w:val="center"/>
          </w:tcPr>
          <w:p w14:paraId="2652A01D" w14:textId="34E7955B"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Një referencë për ndryshimin e </w:t>
            </w:r>
            <w:r w:rsidR="00CB3ED3">
              <w:rPr>
                <w:rFonts w:ascii="Garamond" w:eastAsiaTheme="minorHAnsi" w:hAnsi="Garamond"/>
                <w:kern w:val="2"/>
                <w:sz w:val="20"/>
                <w:szCs w:val="20"/>
                <w:lang w:val="sq-AL"/>
                <w14:ligatures w14:val="standardContextual"/>
              </w:rPr>
              <w:t>u</w:t>
            </w:r>
            <w:r w:rsidRPr="00C507C2">
              <w:rPr>
                <w:rFonts w:ascii="Garamond" w:eastAsiaTheme="minorHAnsi" w:hAnsi="Garamond"/>
                <w:kern w:val="2"/>
                <w:sz w:val="20"/>
                <w:szCs w:val="20"/>
                <w:lang w:val="sq-AL"/>
                <w14:ligatures w14:val="standardContextual"/>
              </w:rPr>
              <w:t xml:space="preserve">rdhërporosive në paragrafin B.2.3.3 përfshin anulimin e </w:t>
            </w:r>
            <w:r w:rsidR="00CB3ED3">
              <w:rPr>
                <w:rFonts w:ascii="Garamond" w:eastAsiaTheme="minorHAnsi" w:hAnsi="Garamond"/>
                <w:kern w:val="2"/>
                <w:sz w:val="20"/>
                <w:szCs w:val="20"/>
                <w:lang w:val="sq-AL"/>
                <w14:ligatures w14:val="standardContextual"/>
              </w:rPr>
              <w:t>u</w:t>
            </w:r>
            <w:r w:rsidRPr="00C507C2">
              <w:rPr>
                <w:rFonts w:ascii="Garamond" w:eastAsiaTheme="minorHAnsi" w:hAnsi="Garamond"/>
                <w:kern w:val="2"/>
                <w:sz w:val="20"/>
                <w:szCs w:val="20"/>
                <w:lang w:val="sq-AL"/>
                <w14:ligatures w14:val="standardContextual"/>
              </w:rPr>
              <w:t xml:space="preserve">rdhërporosive ekzistuese dhe dorëzimin e </w:t>
            </w:r>
            <w:r w:rsidR="00CB3ED3">
              <w:rPr>
                <w:rFonts w:ascii="Garamond" w:eastAsiaTheme="minorHAnsi" w:hAnsi="Garamond"/>
                <w:kern w:val="2"/>
                <w:sz w:val="20"/>
                <w:szCs w:val="20"/>
                <w:lang w:val="sq-AL"/>
                <w14:ligatures w14:val="standardContextual"/>
              </w:rPr>
              <w:t>u</w:t>
            </w:r>
            <w:r w:rsidRPr="00C507C2">
              <w:rPr>
                <w:rFonts w:ascii="Garamond" w:eastAsiaTheme="minorHAnsi" w:hAnsi="Garamond"/>
                <w:kern w:val="2"/>
                <w:sz w:val="20"/>
                <w:szCs w:val="20"/>
                <w:lang w:val="sq-AL"/>
                <w14:ligatures w14:val="standardContextual"/>
              </w:rPr>
              <w:t>rdhërporosive të reja.</w:t>
            </w:r>
            <w:r w:rsidR="002B1A03">
              <w:rPr>
                <w:rFonts w:ascii="Garamond" w:eastAsiaTheme="minorHAnsi" w:hAnsi="Garamond"/>
                <w:kern w:val="2"/>
                <w:sz w:val="20"/>
                <w:szCs w:val="20"/>
                <w:lang w:val="sq-AL"/>
                <w14:ligatures w14:val="standardContextual"/>
              </w:rPr>
              <w:t xml:space="preserve">  </w:t>
            </w:r>
          </w:p>
        </w:tc>
      </w:tr>
      <w:tr w:rsidR="000918F6" w:rsidRPr="00C507C2" w14:paraId="63F69F03" w14:textId="77777777" w:rsidTr="000A5D84">
        <w:trPr>
          <w:cantSplit/>
          <w:trHeight w:val="20"/>
        </w:trPr>
        <w:tc>
          <w:tcPr>
            <w:tcW w:w="480" w:type="pct"/>
            <w:tcBorders>
              <w:top w:val="dotted" w:sz="4" w:space="0" w:color="auto"/>
              <w:bottom w:val="dotted" w:sz="4" w:space="0" w:color="auto"/>
            </w:tcBorders>
            <w:vAlign w:val="center"/>
          </w:tcPr>
          <w:p w14:paraId="6F81DB33"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63C31B87"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4F03E861" w14:textId="6941CB99"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Referenca për ndryshimin e </w:t>
            </w:r>
            <w:r w:rsidR="00CB3ED3">
              <w:rPr>
                <w:rFonts w:ascii="Garamond" w:eastAsiaTheme="minorHAnsi" w:hAnsi="Garamond"/>
                <w:kern w:val="2"/>
                <w:sz w:val="20"/>
                <w:szCs w:val="20"/>
                <w:lang w:val="sq-AL"/>
                <w14:ligatures w14:val="standardContextual"/>
              </w:rPr>
              <w:t>u</w:t>
            </w:r>
            <w:r w:rsidRPr="00C507C2">
              <w:rPr>
                <w:rFonts w:ascii="Garamond" w:eastAsiaTheme="minorHAnsi" w:hAnsi="Garamond"/>
                <w:kern w:val="2"/>
                <w:sz w:val="20"/>
                <w:szCs w:val="20"/>
                <w:lang w:val="sq-AL"/>
                <w14:ligatures w14:val="standardContextual"/>
              </w:rPr>
              <w:t xml:space="preserve">rdhërporosive në paragrafin B.2.3.3 përfshin anulimin e </w:t>
            </w:r>
            <w:r w:rsidR="00CB3ED3">
              <w:rPr>
                <w:rFonts w:ascii="Garamond" w:eastAsiaTheme="minorHAnsi" w:hAnsi="Garamond"/>
                <w:kern w:val="2"/>
                <w:sz w:val="20"/>
                <w:szCs w:val="20"/>
                <w:lang w:val="sq-AL"/>
                <w14:ligatures w14:val="standardContextual"/>
              </w:rPr>
              <w:t>u</w:t>
            </w:r>
            <w:r w:rsidRPr="00C507C2">
              <w:rPr>
                <w:rFonts w:ascii="Garamond" w:eastAsiaTheme="minorHAnsi" w:hAnsi="Garamond"/>
                <w:kern w:val="2"/>
                <w:sz w:val="20"/>
                <w:szCs w:val="20"/>
                <w:lang w:val="sq-AL"/>
                <w14:ligatures w14:val="standardContextual"/>
              </w:rPr>
              <w:t xml:space="preserve">rdhërporosive ekzistuese dhe dorëzimin e </w:t>
            </w:r>
            <w:r w:rsidR="00CB3ED3">
              <w:rPr>
                <w:rFonts w:ascii="Garamond" w:eastAsiaTheme="minorHAnsi" w:hAnsi="Garamond"/>
                <w:kern w:val="2"/>
                <w:sz w:val="20"/>
                <w:szCs w:val="20"/>
                <w:lang w:val="sq-AL"/>
                <w14:ligatures w14:val="standardContextual"/>
              </w:rPr>
              <w:t>u</w:t>
            </w:r>
            <w:r w:rsidRPr="00C507C2">
              <w:rPr>
                <w:rFonts w:ascii="Garamond" w:eastAsiaTheme="minorHAnsi" w:hAnsi="Garamond"/>
                <w:kern w:val="2"/>
                <w:sz w:val="20"/>
                <w:szCs w:val="20"/>
                <w:lang w:val="sq-AL"/>
                <w14:ligatures w14:val="standardContextual"/>
              </w:rPr>
              <w:t xml:space="preserve">rdhërporosive të reja. Për të shmangur çdo dyshim, numri i çifteve ÇS në </w:t>
            </w:r>
            <w:r w:rsidR="00CB3ED3">
              <w:rPr>
                <w:rFonts w:ascii="Garamond" w:eastAsiaTheme="minorHAnsi" w:hAnsi="Garamond"/>
                <w:kern w:val="2"/>
                <w:sz w:val="20"/>
                <w:szCs w:val="20"/>
                <w:lang w:val="sq-AL"/>
                <w14:ligatures w14:val="standardContextual"/>
              </w:rPr>
              <w:t>u</w:t>
            </w:r>
            <w:r w:rsidRPr="00C507C2">
              <w:rPr>
                <w:rFonts w:ascii="Garamond" w:eastAsiaTheme="minorHAnsi" w:hAnsi="Garamond"/>
                <w:kern w:val="2"/>
                <w:sz w:val="20"/>
                <w:szCs w:val="20"/>
                <w:lang w:val="sq-AL"/>
                <w14:ligatures w14:val="standardContextual"/>
              </w:rPr>
              <w:t xml:space="preserve">rdhërporosinë e dorëzuar në </w:t>
            </w:r>
            <w:r w:rsidR="00CB3ED3" w:rsidRPr="00C507C2">
              <w:rPr>
                <w:rFonts w:ascii="Garamond" w:eastAsiaTheme="minorHAnsi" w:hAnsi="Garamond"/>
                <w:kern w:val="2"/>
                <w:sz w:val="20"/>
                <w:szCs w:val="20"/>
                <w:lang w:val="sq-AL"/>
                <w14:ligatures w14:val="standardContextual"/>
              </w:rPr>
              <w:t xml:space="preserve">ankandin e parë </w:t>
            </w:r>
            <w:r w:rsidRPr="00C507C2">
              <w:rPr>
                <w:rFonts w:ascii="Garamond" w:eastAsiaTheme="minorHAnsi" w:hAnsi="Garamond"/>
                <w:kern w:val="2"/>
                <w:sz w:val="20"/>
                <w:szCs w:val="20"/>
                <w:lang w:val="sq-AL"/>
                <w14:ligatures w14:val="standardContextual"/>
              </w:rPr>
              <w:t xml:space="preserve">duhet të mbetet i njëjtë kur një </w:t>
            </w:r>
            <w:r w:rsidR="00CB3ED3">
              <w:rPr>
                <w:rFonts w:ascii="Garamond" w:eastAsiaTheme="minorHAnsi" w:hAnsi="Garamond"/>
                <w:kern w:val="2"/>
                <w:sz w:val="20"/>
                <w:szCs w:val="20"/>
                <w:lang w:val="sq-AL"/>
                <w14:ligatures w14:val="standardContextual"/>
              </w:rPr>
              <w:t>a</w:t>
            </w:r>
            <w:r w:rsidRPr="00C507C2">
              <w:rPr>
                <w:rFonts w:ascii="Garamond" w:eastAsiaTheme="minorHAnsi" w:hAnsi="Garamond"/>
                <w:kern w:val="2"/>
                <w:sz w:val="20"/>
                <w:szCs w:val="20"/>
                <w:lang w:val="sq-AL"/>
                <w14:ligatures w14:val="standardContextual"/>
              </w:rPr>
              <w:t xml:space="preserve">nëtar i Bursës modifikon ose dorëzon </w:t>
            </w:r>
            <w:r w:rsidR="00CB3ED3">
              <w:rPr>
                <w:rFonts w:ascii="Garamond" w:eastAsiaTheme="minorHAnsi" w:hAnsi="Garamond"/>
                <w:kern w:val="2"/>
                <w:sz w:val="20"/>
                <w:szCs w:val="20"/>
                <w:lang w:val="sq-AL"/>
                <w14:ligatures w14:val="standardContextual"/>
              </w:rPr>
              <w:t>u</w:t>
            </w:r>
            <w:r w:rsidRPr="00C507C2">
              <w:rPr>
                <w:rFonts w:ascii="Garamond" w:eastAsiaTheme="minorHAnsi" w:hAnsi="Garamond"/>
                <w:kern w:val="2"/>
                <w:sz w:val="20"/>
                <w:szCs w:val="20"/>
                <w:lang w:val="sq-AL"/>
                <w14:ligatures w14:val="standardContextual"/>
              </w:rPr>
              <w:t xml:space="preserve">rdhërporosi të </w:t>
            </w:r>
            <w:r w:rsidR="00CB3ED3" w:rsidRPr="00C507C2">
              <w:rPr>
                <w:rFonts w:ascii="Garamond" w:eastAsiaTheme="minorHAnsi" w:hAnsi="Garamond"/>
                <w:kern w:val="2"/>
                <w:sz w:val="20"/>
                <w:szCs w:val="20"/>
                <w:lang w:val="sq-AL"/>
                <w14:ligatures w14:val="standardContextual"/>
              </w:rPr>
              <w:t xml:space="preserve">reja në ankandin e dytë, </w:t>
            </w:r>
            <w:r w:rsidRPr="00C507C2">
              <w:rPr>
                <w:rFonts w:ascii="Garamond" w:eastAsiaTheme="minorHAnsi" w:hAnsi="Garamond"/>
                <w:kern w:val="2"/>
                <w:sz w:val="20"/>
                <w:szCs w:val="20"/>
                <w:lang w:val="sq-AL"/>
                <w14:ligatures w14:val="standardContextual"/>
              </w:rPr>
              <w:t>në përputhje me dispozitat e paragrafit B.2.3.3</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 </w:t>
            </w:r>
          </w:p>
        </w:tc>
      </w:tr>
      <w:tr w:rsidR="000918F6" w:rsidRPr="00C507C2" w14:paraId="1CE3939F" w14:textId="77777777" w:rsidTr="000A5D84">
        <w:trPr>
          <w:cantSplit/>
          <w:trHeight w:val="20"/>
        </w:trPr>
        <w:tc>
          <w:tcPr>
            <w:tcW w:w="480" w:type="pct"/>
            <w:tcBorders>
              <w:bottom w:val="dotted" w:sz="4" w:space="0" w:color="auto"/>
            </w:tcBorders>
            <w:vAlign w:val="center"/>
          </w:tcPr>
          <w:p w14:paraId="073F24C3"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1C720B2F"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B.2.3.6 </w:t>
            </w:r>
          </w:p>
        </w:tc>
        <w:tc>
          <w:tcPr>
            <w:tcW w:w="3991" w:type="pct"/>
            <w:tcBorders>
              <w:bottom w:val="dotted" w:sz="4" w:space="0" w:color="auto"/>
            </w:tcBorders>
            <w:shd w:val="clear" w:color="auto" w:fill="auto"/>
            <w:vAlign w:val="center"/>
          </w:tcPr>
          <w:p w14:paraId="5E23C258" w14:textId="0813434B"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ALPEX-i duhet të bëjë një njoftim siç kërkohet në paragrafin B.2.3.2,</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me anë të një </w:t>
            </w:r>
            <w:r w:rsidR="00CB3ED3" w:rsidRPr="00C507C2">
              <w:rPr>
                <w:rFonts w:ascii="Garamond" w:eastAsiaTheme="minorHAnsi" w:hAnsi="Garamond"/>
                <w:kern w:val="2"/>
                <w:sz w:val="20"/>
                <w:szCs w:val="20"/>
                <w:lang w:val="sq-AL"/>
                <w14:ligatures w14:val="standardContextual"/>
              </w:rPr>
              <w:t xml:space="preserve">njoftimi për tregu </w:t>
            </w:r>
            <w:r w:rsidRPr="00C507C2">
              <w:rPr>
                <w:rFonts w:ascii="Garamond" w:eastAsiaTheme="minorHAnsi" w:hAnsi="Garamond"/>
                <w:kern w:val="2"/>
                <w:sz w:val="20"/>
                <w:szCs w:val="20"/>
                <w:lang w:val="sq-AL"/>
                <w14:ligatures w14:val="standardContextual"/>
              </w:rPr>
              <w:t xml:space="preserve">të dërguar me mjete elektronike në përputhje me pikën C.3.2 të </w:t>
            </w:r>
            <w:r w:rsidR="00CB3ED3" w:rsidRPr="00C507C2">
              <w:rPr>
                <w:rFonts w:ascii="Garamond" w:eastAsiaTheme="minorHAnsi" w:hAnsi="Garamond"/>
                <w:kern w:val="2"/>
                <w:sz w:val="20"/>
                <w:szCs w:val="20"/>
                <w:lang w:val="sq-AL"/>
                <w14:ligatures w14:val="standardContextual"/>
              </w:rPr>
              <w:t>kushteve të përgjithshme të</w:t>
            </w:r>
            <w:r w:rsidRPr="00C507C2">
              <w:rPr>
                <w:rFonts w:ascii="Garamond" w:eastAsiaTheme="minorHAnsi" w:hAnsi="Garamond"/>
                <w:kern w:val="2"/>
                <w:sz w:val="20"/>
                <w:szCs w:val="20"/>
                <w:lang w:val="sq-AL"/>
                <w14:ligatures w14:val="standardContextual"/>
              </w:rPr>
              <w:t xml:space="preserve"> Rregullave të Tregut të Energjisë Elektrike.</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 </w:t>
            </w:r>
          </w:p>
        </w:tc>
      </w:tr>
      <w:tr w:rsidR="000918F6" w:rsidRPr="00C507C2" w14:paraId="000CB68E" w14:textId="77777777" w:rsidTr="000A5D84">
        <w:trPr>
          <w:cantSplit/>
          <w:trHeight w:val="20"/>
        </w:trPr>
        <w:tc>
          <w:tcPr>
            <w:tcW w:w="480" w:type="pct"/>
            <w:tcBorders>
              <w:top w:val="dotted" w:sz="4" w:space="0" w:color="auto"/>
              <w:bottom w:val="dotted" w:sz="4" w:space="0" w:color="auto"/>
            </w:tcBorders>
            <w:vAlign w:val="center"/>
          </w:tcPr>
          <w:p w14:paraId="61A2F295"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43412455" w14:textId="77777777" w:rsidR="000918F6" w:rsidRPr="00C507C2" w:rsidRDefault="000918F6" w:rsidP="000A5D84">
            <w:pPr>
              <w:jc w:val="both"/>
              <w:rPr>
                <w:rFonts w:ascii="Garamond" w:hAnsi="Garamond"/>
                <w:sz w:val="20"/>
                <w:szCs w:val="20"/>
              </w:rPr>
            </w:pPr>
          </w:p>
        </w:tc>
        <w:tc>
          <w:tcPr>
            <w:tcW w:w="3991" w:type="pct"/>
            <w:tcBorders>
              <w:top w:val="dotted" w:sz="4" w:space="0" w:color="auto"/>
              <w:bottom w:val="dotted" w:sz="4" w:space="0" w:color="auto"/>
            </w:tcBorders>
            <w:shd w:val="clear" w:color="auto" w:fill="auto"/>
            <w:vAlign w:val="center"/>
          </w:tcPr>
          <w:p w14:paraId="351BA16E" w14:textId="4ADDDF55"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ALPEX-i duhet të bëjë një njoftim siç kërkohet në paragrafin B.2.3.2, me anë të një </w:t>
            </w:r>
            <w:r w:rsidR="004C098A" w:rsidRPr="00C507C2">
              <w:rPr>
                <w:rFonts w:ascii="Garamond" w:eastAsiaTheme="minorHAnsi" w:hAnsi="Garamond"/>
                <w:kern w:val="2"/>
                <w:sz w:val="20"/>
                <w:szCs w:val="20"/>
                <w:lang w:val="sq-AL"/>
                <w14:ligatures w14:val="standardContextual"/>
              </w:rPr>
              <w:t xml:space="preserve">njoftimi për tregun të </w:t>
            </w:r>
            <w:r w:rsidRPr="00C507C2">
              <w:rPr>
                <w:rFonts w:ascii="Garamond" w:eastAsiaTheme="minorHAnsi" w:hAnsi="Garamond"/>
                <w:kern w:val="2"/>
                <w:sz w:val="20"/>
                <w:szCs w:val="20"/>
                <w:lang w:val="sq-AL"/>
                <w14:ligatures w14:val="standardContextual"/>
              </w:rPr>
              <w:t xml:space="preserve">dërguar me mjete elektronike në përputhje me pikën C.3.2 të </w:t>
            </w:r>
            <w:r w:rsidR="004C098A" w:rsidRPr="00C507C2">
              <w:rPr>
                <w:rFonts w:ascii="Garamond" w:eastAsiaTheme="minorHAnsi" w:hAnsi="Garamond"/>
                <w:kern w:val="2"/>
                <w:sz w:val="20"/>
                <w:szCs w:val="20"/>
                <w:lang w:val="sq-AL"/>
                <w14:ligatures w14:val="standardContextual"/>
              </w:rPr>
              <w:t xml:space="preserve">kushteve </w:t>
            </w:r>
            <w:r w:rsidRPr="00C507C2">
              <w:rPr>
                <w:rFonts w:ascii="Garamond" w:eastAsiaTheme="minorHAnsi" w:hAnsi="Garamond"/>
                <w:kern w:val="2"/>
                <w:sz w:val="20"/>
                <w:szCs w:val="20"/>
                <w:lang w:val="sq-AL"/>
                <w14:ligatures w14:val="standardContextual"/>
              </w:rPr>
              <w:t xml:space="preserve">të </w:t>
            </w:r>
            <w:r w:rsidR="004C098A" w:rsidRPr="00C507C2">
              <w:rPr>
                <w:rFonts w:ascii="Garamond" w:eastAsiaTheme="minorHAnsi" w:hAnsi="Garamond"/>
                <w:kern w:val="2"/>
                <w:sz w:val="20"/>
                <w:szCs w:val="20"/>
                <w:lang w:val="sq-AL"/>
                <w14:ligatures w14:val="standardContextual"/>
              </w:rPr>
              <w:t xml:space="preserve">përgjithshme </w:t>
            </w:r>
            <w:r w:rsidRPr="00C507C2">
              <w:rPr>
                <w:rFonts w:ascii="Garamond" w:eastAsiaTheme="minorHAnsi" w:hAnsi="Garamond"/>
                <w:kern w:val="2"/>
                <w:sz w:val="20"/>
                <w:szCs w:val="20"/>
                <w:lang w:val="sq-AL"/>
                <w14:ligatures w14:val="standardContextual"/>
              </w:rPr>
              <w:t xml:space="preserve">të Rregullave të Tregut të Energjisë Elektrike. Forma standarde e këtij njoftimi do të përcaktohet në </w:t>
            </w:r>
            <w:r w:rsidR="00C40D6F" w:rsidRPr="00C507C2">
              <w:rPr>
                <w:rFonts w:ascii="Garamond" w:eastAsiaTheme="minorHAnsi" w:hAnsi="Garamond"/>
                <w:kern w:val="2"/>
                <w:sz w:val="20"/>
                <w:szCs w:val="20"/>
                <w:lang w:val="sq-AL"/>
                <w14:ligatures w14:val="standardContextual"/>
              </w:rPr>
              <w:t xml:space="preserve">vendimin teknik </w:t>
            </w:r>
            <w:r w:rsidRPr="00C507C2">
              <w:rPr>
                <w:rFonts w:ascii="Garamond" w:eastAsiaTheme="minorHAnsi" w:hAnsi="Garamond"/>
                <w:kern w:val="2"/>
                <w:sz w:val="20"/>
                <w:szCs w:val="20"/>
                <w:lang w:val="sq-AL"/>
                <w14:ligatures w14:val="standardContextual"/>
              </w:rPr>
              <w:t>të ALPEX</w:t>
            </w:r>
            <w:r w:rsidR="00C40D6F">
              <w:rPr>
                <w:rFonts w:ascii="Garamond" w:eastAsiaTheme="minorHAnsi" w:hAnsi="Garamond"/>
                <w:kern w:val="2"/>
                <w:sz w:val="20"/>
                <w:szCs w:val="20"/>
                <w:lang w:val="sq-AL"/>
                <w14:ligatures w14:val="standardContextual"/>
              </w:rPr>
              <w:t>-it</w:t>
            </w:r>
            <w:r w:rsidRPr="00C507C2">
              <w:rPr>
                <w:rFonts w:ascii="Garamond" w:eastAsiaTheme="minorHAnsi" w:hAnsi="Garamond"/>
                <w:kern w:val="2"/>
                <w:sz w:val="20"/>
                <w:szCs w:val="20"/>
                <w:lang w:val="sq-AL"/>
                <w14:ligatures w14:val="standardContextual"/>
              </w:rPr>
              <w:t>.</w:t>
            </w:r>
            <w:r w:rsidR="002B1A03">
              <w:rPr>
                <w:rFonts w:ascii="Garamond" w:eastAsiaTheme="minorHAnsi" w:hAnsi="Garamond"/>
                <w:kern w:val="2"/>
                <w:sz w:val="20"/>
                <w:szCs w:val="20"/>
                <w:lang w:val="sq-AL"/>
                <w14:ligatures w14:val="standardContextual"/>
              </w:rPr>
              <w:t xml:space="preserve">  </w:t>
            </w:r>
          </w:p>
        </w:tc>
      </w:tr>
      <w:tr w:rsidR="000918F6" w:rsidRPr="00C507C2" w14:paraId="0AEB995D" w14:textId="77777777" w:rsidTr="000A5D84">
        <w:trPr>
          <w:cantSplit/>
          <w:trHeight w:val="20"/>
        </w:trPr>
        <w:tc>
          <w:tcPr>
            <w:tcW w:w="480" w:type="pct"/>
            <w:tcBorders>
              <w:bottom w:val="dotted" w:sz="4" w:space="0" w:color="auto"/>
            </w:tcBorders>
            <w:vAlign w:val="center"/>
          </w:tcPr>
          <w:p w14:paraId="02C424E8"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39C8780E"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5AB272D1" w14:textId="77777777" w:rsidR="000918F6" w:rsidRPr="00C507C2" w:rsidRDefault="000918F6" w:rsidP="000A5D84">
            <w:pPr>
              <w:jc w:val="both"/>
              <w:rPr>
                <w:rFonts w:ascii="Garamond" w:hAnsi="Garamond"/>
                <w:sz w:val="20"/>
                <w:szCs w:val="20"/>
              </w:rPr>
            </w:pPr>
          </w:p>
        </w:tc>
      </w:tr>
      <w:tr w:rsidR="000918F6" w:rsidRPr="00C507C2" w14:paraId="30F3F758" w14:textId="77777777" w:rsidTr="000A5D84">
        <w:trPr>
          <w:cantSplit/>
          <w:trHeight w:val="20"/>
        </w:trPr>
        <w:tc>
          <w:tcPr>
            <w:tcW w:w="480" w:type="pct"/>
            <w:tcBorders>
              <w:top w:val="dotted" w:sz="4" w:space="0" w:color="auto"/>
              <w:bottom w:val="dotted" w:sz="4" w:space="0" w:color="auto"/>
            </w:tcBorders>
            <w:vAlign w:val="center"/>
          </w:tcPr>
          <w:p w14:paraId="0B674BAC"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14CEB285"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B.2.4 </w:t>
            </w:r>
          </w:p>
          <w:p w14:paraId="58A35229"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B.2.4.1</w:t>
            </w:r>
          </w:p>
          <w:p w14:paraId="0C93D16E"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B.2.4.2</w:t>
            </w:r>
          </w:p>
          <w:p w14:paraId="1DD616F8"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B.2.4.3</w:t>
            </w:r>
          </w:p>
          <w:p w14:paraId="393BEFCD"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B.2.4.4</w:t>
            </w:r>
          </w:p>
          <w:p w14:paraId="4B6B5ECB"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B.2.4.5</w:t>
            </w:r>
          </w:p>
        </w:tc>
        <w:tc>
          <w:tcPr>
            <w:tcW w:w="3991" w:type="pct"/>
            <w:tcBorders>
              <w:top w:val="dotted" w:sz="4" w:space="0" w:color="auto"/>
              <w:bottom w:val="dotted" w:sz="4" w:space="0" w:color="auto"/>
            </w:tcBorders>
            <w:shd w:val="clear" w:color="auto" w:fill="auto"/>
            <w:vAlign w:val="center"/>
          </w:tcPr>
          <w:p w14:paraId="71206AFC" w14:textId="14072AE6" w:rsidR="000918F6" w:rsidRPr="00C507C2" w:rsidRDefault="000918F6" w:rsidP="000A5D84">
            <w:pPr>
              <w:pStyle w:val="CERLEVEL4"/>
              <w:numPr>
                <w:ilvl w:val="3"/>
                <w:numId w:val="0"/>
              </w:numPr>
              <w:spacing w:before="0" w:after="0"/>
              <w:rPr>
                <w:rFonts w:ascii="Garamond" w:hAnsi="Garamond"/>
                <w:sz w:val="20"/>
                <w:szCs w:val="20"/>
                <w:lang w:val="sq-AL"/>
              </w:rPr>
            </w:pPr>
            <w:bookmarkStart w:id="17" w:name="_Ref172980932"/>
            <w:r w:rsidRPr="00C507C2">
              <w:rPr>
                <w:rFonts w:ascii="Garamond" w:hAnsi="Garamond"/>
                <w:sz w:val="20"/>
                <w:szCs w:val="20"/>
                <w:lang w:val="sq-AL"/>
              </w:rPr>
              <w:t>B.2.4</w:t>
            </w:r>
            <w:r w:rsidR="002B1A03">
              <w:rPr>
                <w:rFonts w:ascii="Garamond" w:hAnsi="Garamond"/>
                <w:sz w:val="20"/>
                <w:szCs w:val="20"/>
                <w:lang w:val="sq-AL"/>
              </w:rPr>
              <w:t xml:space="preserve">  </w:t>
            </w:r>
            <w:r w:rsidRPr="00C507C2">
              <w:rPr>
                <w:rFonts w:ascii="Garamond" w:hAnsi="Garamond"/>
                <w:sz w:val="20"/>
                <w:szCs w:val="20"/>
                <w:lang w:val="sq-AL"/>
              </w:rPr>
              <w:t xml:space="preserve"> Operimi i Bashkimit të Tregut të Ditës në Avancë</w:t>
            </w:r>
          </w:p>
          <w:p w14:paraId="03B52C34" w14:textId="2F3A7F04" w:rsidR="000918F6" w:rsidRPr="00C507C2" w:rsidRDefault="000918F6" w:rsidP="000A5D84">
            <w:pPr>
              <w:pStyle w:val="CERLEVEL4"/>
              <w:numPr>
                <w:ilvl w:val="3"/>
                <w:numId w:val="0"/>
              </w:numPr>
              <w:spacing w:before="0" w:after="0"/>
              <w:rPr>
                <w:rFonts w:ascii="Garamond" w:hAnsi="Garamond"/>
                <w:sz w:val="20"/>
                <w:szCs w:val="20"/>
                <w:lang w:val="sq-AL"/>
              </w:rPr>
            </w:pPr>
            <w:r w:rsidRPr="00C507C2">
              <w:rPr>
                <w:rFonts w:ascii="Garamond" w:hAnsi="Garamond"/>
                <w:sz w:val="20"/>
                <w:szCs w:val="20"/>
                <w:lang w:val="sq-AL"/>
              </w:rPr>
              <w:t xml:space="preserve">B.2.4.1 Zonat e </w:t>
            </w:r>
            <w:r w:rsidR="001A14AC" w:rsidRPr="00C507C2">
              <w:rPr>
                <w:rFonts w:ascii="Garamond" w:hAnsi="Garamond"/>
                <w:sz w:val="20"/>
                <w:szCs w:val="20"/>
                <w:lang w:val="sq-AL"/>
              </w:rPr>
              <w:t xml:space="preserve">ofertimit </w:t>
            </w:r>
            <w:r w:rsidRPr="00C507C2">
              <w:rPr>
                <w:rFonts w:ascii="Garamond" w:hAnsi="Garamond"/>
                <w:sz w:val="20"/>
                <w:szCs w:val="20"/>
                <w:lang w:val="sq-AL"/>
              </w:rPr>
              <w:t>të Shqipërisë dhe Kosovës operojnë Tregun e tyre të Ditës në Avancë si Bashkim Tregjesh.</w:t>
            </w:r>
            <w:bookmarkEnd w:id="17"/>
            <w:r w:rsidRPr="00C507C2">
              <w:rPr>
                <w:rFonts w:ascii="Garamond" w:hAnsi="Garamond"/>
                <w:sz w:val="20"/>
                <w:szCs w:val="20"/>
                <w:lang w:val="sq-AL"/>
              </w:rPr>
              <w:t xml:space="preserve"> </w:t>
            </w:r>
          </w:p>
          <w:p w14:paraId="586D74AC" w14:textId="32F218C6" w:rsidR="000918F6" w:rsidRPr="00C507C2" w:rsidRDefault="000918F6" w:rsidP="000A5D84">
            <w:pPr>
              <w:pStyle w:val="CERLEVEL4"/>
              <w:numPr>
                <w:ilvl w:val="3"/>
                <w:numId w:val="0"/>
              </w:numPr>
              <w:spacing w:before="0" w:after="0"/>
              <w:rPr>
                <w:rFonts w:ascii="Garamond" w:hAnsi="Garamond"/>
                <w:sz w:val="20"/>
                <w:szCs w:val="20"/>
                <w:lang w:val="sq-AL"/>
              </w:rPr>
            </w:pPr>
            <w:r w:rsidRPr="00C507C2">
              <w:rPr>
                <w:rFonts w:ascii="Garamond" w:hAnsi="Garamond"/>
                <w:sz w:val="20"/>
                <w:szCs w:val="20"/>
                <w:lang w:val="sq-AL"/>
              </w:rPr>
              <w:t>B.2.4.2</w:t>
            </w:r>
            <w:r w:rsidR="002B1A03">
              <w:rPr>
                <w:rFonts w:ascii="Garamond" w:hAnsi="Garamond"/>
                <w:sz w:val="20"/>
                <w:szCs w:val="20"/>
                <w:lang w:val="sq-AL"/>
              </w:rPr>
              <w:t xml:space="preserve"> </w:t>
            </w:r>
            <w:r w:rsidRPr="00C507C2">
              <w:rPr>
                <w:rFonts w:ascii="Garamond" w:hAnsi="Garamond"/>
                <w:sz w:val="20"/>
                <w:szCs w:val="20"/>
                <w:lang w:val="sq-AL"/>
              </w:rPr>
              <w:t xml:space="preserve">NEMO-t dhe OST-të operojnë Bashkimin e Tregut siç parashikohet në B.2.4.1 përmes Marrëveshjes Operacionale të Bashkimit të Tregut të Ditës në Avancë, në përputhje me modelin dhe metodologjinë e SDAC. Si pjesë e kësaj marrëveshje janë edhe procedurat që duhen zbatuar për këtë Bashkim Tregu nga NEMO-t, OST-të dhe </w:t>
            </w:r>
            <w:r w:rsidR="001A14AC" w:rsidRPr="00C507C2">
              <w:rPr>
                <w:rFonts w:ascii="Garamond" w:hAnsi="Garamond"/>
                <w:sz w:val="20"/>
                <w:szCs w:val="20"/>
                <w:lang w:val="sq-AL"/>
              </w:rPr>
              <w:t xml:space="preserve">anëtarët </w:t>
            </w:r>
            <w:r w:rsidRPr="00C507C2">
              <w:rPr>
                <w:rFonts w:ascii="Garamond" w:hAnsi="Garamond"/>
                <w:sz w:val="20"/>
                <w:szCs w:val="20"/>
                <w:lang w:val="sq-AL"/>
              </w:rPr>
              <w:t>e Bursës. Këto procedura janë të publikuara në faqen zyrtare të internetit të ALPEX</w:t>
            </w:r>
            <w:r w:rsidR="001A14AC">
              <w:rPr>
                <w:rFonts w:ascii="Garamond" w:hAnsi="Garamond"/>
                <w:sz w:val="20"/>
                <w:szCs w:val="20"/>
                <w:lang w:val="sq-AL"/>
              </w:rPr>
              <w:t>-it</w:t>
            </w:r>
            <w:r w:rsidRPr="00C507C2">
              <w:rPr>
                <w:rFonts w:ascii="Garamond" w:hAnsi="Garamond"/>
                <w:sz w:val="20"/>
                <w:szCs w:val="20"/>
                <w:lang w:val="sq-AL"/>
              </w:rPr>
              <w:t xml:space="preserve">. </w:t>
            </w:r>
          </w:p>
          <w:p w14:paraId="7A21C3A5" w14:textId="5260BDE7" w:rsidR="000918F6" w:rsidRPr="00C507C2" w:rsidRDefault="000918F6" w:rsidP="000A5D84">
            <w:pPr>
              <w:pStyle w:val="CERLEVEL4"/>
              <w:numPr>
                <w:ilvl w:val="3"/>
                <w:numId w:val="0"/>
              </w:numPr>
              <w:spacing w:before="0" w:after="0"/>
              <w:rPr>
                <w:rFonts w:ascii="Garamond" w:hAnsi="Garamond"/>
                <w:sz w:val="20"/>
                <w:szCs w:val="20"/>
                <w:lang w:val="sq-AL"/>
              </w:rPr>
            </w:pPr>
            <w:r w:rsidRPr="00C507C2">
              <w:rPr>
                <w:rFonts w:ascii="Garamond" w:hAnsi="Garamond"/>
                <w:sz w:val="20"/>
                <w:szCs w:val="20"/>
                <w:lang w:val="sq-AL"/>
              </w:rPr>
              <w:t>B.2.4.3</w:t>
            </w:r>
            <w:r w:rsidR="002B1A03">
              <w:rPr>
                <w:rFonts w:ascii="Garamond" w:hAnsi="Garamond"/>
                <w:sz w:val="20"/>
                <w:szCs w:val="20"/>
                <w:lang w:val="sq-AL"/>
              </w:rPr>
              <w:t xml:space="preserve"> </w:t>
            </w:r>
            <w:r w:rsidRPr="00C507C2">
              <w:rPr>
                <w:rFonts w:ascii="Garamond" w:hAnsi="Garamond"/>
                <w:sz w:val="20"/>
                <w:szCs w:val="20"/>
                <w:lang w:val="sq-AL"/>
              </w:rPr>
              <w:t>ALPEX</w:t>
            </w:r>
            <w:r w:rsidR="001A14AC">
              <w:rPr>
                <w:rFonts w:ascii="Garamond" w:hAnsi="Garamond"/>
                <w:sz w:val="20"/>
                <w:szCs w:val="20"/>
                <w:lang w:val="sq-AL"/>
              </w:rPr>
              <w:t>-i</w:t>
            </w:r>
            <w:r w:rsidRPr="00C507C2">
              <w:rPr>
                <w:rFonts w:ascii="Garamond" w:hAnsi="Garamond"/>
                <w:sz w:val="20"/>
                <w:szCs w:val="20"/>
                <w:lang w:val="sq-AL"/>
              </w:rPr>
              <w:t xml:space="preserve"> përdor zgjidhjen e </w:t>
            </w:r>
            <w:r w:rsidR="001A14AC" w:rsidRPr="00C507C2">
              <w:rPr>
                <w:rFonts w:ascii="Garamond" w:hAnsi="Garamond"/>
                <w:sz w:val="20"/>
                <w:szCs w:val="20"/>
                <w:lang w:val="sq-AL"/>
              </w:rPr>
              <w:t xml:space="preserve">algoritmit evropian </w:t>
            </w:r>
            <w:r w:rsidRPr="00C507C2">
              <w:rPr>
                <w:rFonts w:ascii="Garamond" w:hAnsi="Garamond"/>
                <w:sz w:val="20"/>
                <w:szCs w:val="20"/>
                <w:lang w:val="sq-AL"/>
              </w:rPr>
              <w:t xml:space="preserve">të Bashkimit të Tregut të Ditës në Avancë për përcaktimin e </w:t>
            </w:r>
            <w:r w:rsidR="001A14AC" w:rsidRPr="00C507C2">
              <w:rPr>
                <w:rFonts w:ascii="Garamond" w:hAnsi="Garamond"/>
                <w:sz w:val="20"/>
                <w:szCs w:val="20"/>
                <w:lang w:val="sq-AL"/>
              </w:rPr>
              <w:t>çmimeve kleruese</w:t>
            </w:r>
            <w:r w:rsidRPr="00C507C2">
              <w:rPr>
                <w:rFonts w:ascii="Garamond" w:hAnsi="Garamond"/>
                <w:sz w:val="20"/>
                <w:szCs w:val="20"/>
                <w:lang w:val="sq-AL"/>
              </w:rPr>
              <w:t xml:space="preserve"> të Bashkimit të Tregut, </w:t>
            </w:r>
            <w:r w:rsidR="001A14AC" w:rsidRPr="00C507C2">
              <w:rPr>
                <w:rFonts w:ascii="Garamond" w:hAnsi="Garamond"/>
                <w:sz w:val="20"/>
                <w:szCs w:val="20"/>
                <w:lang w:val="sq-AL"/>
              </w:rPr>
              <w:t xml:space="preserve">flukseve ndërkufitare </w:t>
            </w:r>
            <w:r w:rsidRPr="00C507C2">
              <w:rPr>
                <w:rFonts w:ascii="Garamond" w:hAnsi="Garamond"/>
                <w:sz w:val="20"/>
                <w:szCs w:val="20"/>
                <w:lang w:val="sq-AL"/>
              </w:rPr>
              <w:t xml:space="preserve">dhe llogaritjen e </w:t>
            </w:r>
            <w:r w:rsidR="001A14AC" w:rsidRPr="00C507C2">
              <w:rPr>
                <w:rFonts w:ascii="Garamond" w:hAnsi="Garamond"/>
                <w:sz w:val="20"/>
                <w:szCs w:val="20"/>
                <w:lang w:val="sq-AL"/>
              </w:rPr>
              <w:t xml:space="preserve">pozicionit neto, </w:t>
            </w:r>
            <w:r w:rsidRPr="00C507C2">
              <w:rPr>
                <w:rFonts w:ascii="Garamond" w:hAnsi="Garamond"/>
                <w:sz w:val="20"/>
                <w:szCs w:val="20"/>
                <w:lang w:val="sq-AL"/>
              </w:rPr>
              <w:t>në përputhje me kapacitetet dhe kufizimet e alokimit ndërkufitar të verifikuara nga OST-të.</w:t>
            </w:r>
          </w:p>
          <w:p w14:paraId="7C5B96FC" w14:textId="6DEBE82D" w:rsidR="000918F6" w:rsidRPr="00C507C2" w:rsidRDefault="000918F6" w:rsidP="000A5D84">
            <w:pPr>
              <w:pStyle w:val="CERLEVEL4"/>
              <w:numPr>
                <w:ilvl w:val="3"/>
                <w:numId w:val="0"/>
              </w:numPr>
              <w:spacing w:before="0" w:after="0"/>
              <w:rPr>
                <w:rFonts w:ascii="Garamond" w:hAnsi="Garamond"/>
                <w:sz w:val="20"/>
                <w:szCs w:val="20"/>
                <w:lang w:val="sq-AL"/>
              </w:rPr>
            </w:pPr>
            <w:r w:rsidRPr="00C507C2">
              <w:rPr>
                <w:rFonts w:ascii="Garamond" w:hAnsi="Garamond"/>
                <w:sz w:val="20"/>
                <w:szCs w:val="20"/>
                <w:lang w:val="sq-AL"/>
              </w:rPr>
              <w:t>B.2.4.4</w:t>
            </w:r>
            <w:r w:rsidR="002B1A03">
              <w:rPr>
                <w:rFonts w:ascii="Garamond" w:hAnsi="Garamond"/>
                <w:sz w:val="20"/>
                <w:szCs w:val="20"/>
                <w:lang w:val="sq-AL"/>
              </w:rPr>
              <w:t xml:space="preserve"> </w:t>
            </w:r>
            <w:r w:rsidRPr="00C507C2">
              <w:rPr>
                <w:rFonts w:ascii="Garamond" w:hAnsi="Garamond"/>
                <w:sz w:val="20"/>
                <w:szCs w:val="20"/>
                <w:lang w:val="sq-AL"/>
              </w:rPr>
              <w:t>Operatori i Bashkimit të Tregut është përgjegjës për performancën Funksionimit të Operimit të</w:t>
            </w:r>
            <w:r w:rsidR="002B1A03">
              <w:rPr>
                <w:rFonts w:ascii="Garamond" w:hAnsi="Garamond"/>
                <w:sz w:val="20"/>
                <w:szCs w:val="20"/>
                <w:lang w:val="sq-AL"/>
              </w:rPr>
              <w:t xml:space="preserve"> </w:t>
            </w:r>
            <w:r w:rsidRPr="00C507C2">
              <w:rPr>
                <w:rFonts w:ascii="Garamond" w:hAnsi="Garamond"/>
                <w:sz w:val="20"/>
                <w:szCs w:val="20"/>
                <w:lang w:val="sq-AL"/>
              </w:rPr>
              <w:t xml:space="preserve">Bashkimit të Tregut. Funksionimi i Bashkimit të Tregut është një shërbim që i ofrohet ALPEX-it përmes </w:t>
            </w:r>
            <w:r w:rsidR="001A14AC" w:rsidRPr="00C507C2">
              <w:rPr>
                <w:rFonts w:ascii="Garamond" w:hAnsi="Garamond"/>
                <w:sz w:val="20"/>
                <w:szCs w:val="20"/>
                <w:lang w:val="sq-AL"/>
              </w:rPr>
              <w:t xml:space="preserve">ofruesit </w:t>
            </w:r>
            <w:r w:rsidRPr="00C507C2">
              <w:rPr>
                <w:rFonts w:ascii="Garamond" w:hAnsi="Garamond"/>
                <w:sz w:val="20"/>
                <w:szCs w:val="20"/>
                <w:lang w:val="sq-AL"/>
              </w:rPr>
              <w:t xml:space="preserve">të </w:t>
            </w:r>
            <w:r w:rsidR="001A14AC" w:rsidRPr="00C507C2">
              <w:rPr>
                <w:rFonts w:ascii="Garamond" w:hAnsi="Garamond"/>
                <w:sz w:val="20"/>
                <w:szCs w:val="20"/>
                <w:lang w:val="sq-AL"/>
              </w:rPr>
              <w:t xml:space="preserve">shërbimit </w:t>
            </w:r>
            <w:r w:rsidRPr="00C507C2">
              <w:rPr>
                <w:rFonts w:ascii="Garamond" w:hAnsi="Garamond"/>
                <w:sz w:val="20"/>
                <w:szCs w:val="20"/>
                <w:lang w:val="sq-AL"/>
              </w:rPr>
              <w:t>të Bashkimit të Tregut.</w:t>
            </w:r>
          </w:p>
          <w:p w14:paraId="60BC4019" w14:textId="0FA02373" w:rsidR="000918F6" w:rsidRPr="00C507C2" w:rsidRDefault="000918F6" w:rsidP="000A5D84">
            <w:pPr>
              <w:pStyle w:val="CERLEVEL4"/>
              <w:numPr>
                <w:ilvl w:val="3"/>
                <w:numId w:val="0"/>
              </w:numPr>
              <w:spacing w:before="0" w:after="0"/>
              <w:rPr>
                <w:rFonts w:ascii="Garamond" w:hAnsi="Garamond"/>
                <w:sz w:val="20"/>
                <w:szCs w:val="20"/>
                <w:lang w:val="sq-AL"/>
              </w:rPr>
            </w:pPr>
            <w:r w:rsidRPr="00C507C2">
              <w:rPr>
                <w:rFonts w:ascii="Garamond" w:hAnsi="Garamond"/>
                <w:sz w:val="20"/>
                <w:szCs w:val="20"/>
                <w:lang w:val="sq-AL"/>
              </w:rPr>
              <w:t>B.2.4.5</w:t>
            </w:r>
            <w:r w:rsidR="002B1A03">
              <w:rPr>
                <w:rFonts w:ascii="Garamond" w:hAnsi="Garamond"/>
                <w:sz w:val="20"/>
                <w:szCs w:val="20"/>
                <w:lang w:val="sq-AL"/>
              </w:rPr>
              <w:t xml:space="preserve"> </w:t>
            </w:r>
            <w:r w:rsidRPr="00C507C2">
              <w:rPr>
                <w:rFonts w:ascii="Garamond" w:hAnsi="Garamond"/>
                <w:sz w:val="20"/>
                <w:szCs w:val="20"/>
                <w:lang w:val="sq-AL"/>
              </w:rPr>
              <w:t>Objektivi i mekanizmit të Bashkimit të Tregut të Ditës në Avancë është të maksimizojë përfitimin social-ekonomik (</w:t>
            </w:r>
            <w:r w:rsidRPr="004D098E">
              <w:rPr>
                <w:rFonts w:ascii="Garamond" w:hAnsi="Garamond"/>
                <w:i/>
                <w:sz w:val="20"/>
                <w:szCs w:val="20"/>
                <w:lang w:val="sq-AL"/>
              </w:rPr>
              <w:t>social welfare</w:t>
            </w:r>
            <w:r w:rsidRPr="00C507C2">
              <w:rPr>
                <w:rFonts w:ascii="Garamond" w:hAnsi="Garamond"/>
                <w:sz w:val="20"/>
                <w:szCs w:val="20"/>
                <w:lang w:val="sq-AL"/>
              </w:rPr>
              <w:t xml:space="preserve">) të </w:t>
            </w:r>
            <w:r w:rsidR="001A14AC" w:rsidRPr="00C507C2">
              <w:rPr>
                <w:rFonts w:ascii="Garamond" w:hAnsi="Garamond"/>
                <w:sz w:val="20"/>
                <w:szCs w:val="20"/>
                <w:lang w:val="sq-AL"/>
              </w:rPr>
              <w:t xml:space="preserve">zonave të ofertimit </w:t>
            </w:r>
            <w:r w:rsidRPr="00C507C2">
              <w:rPr>
                <w:rFonts w:ascii="Garamond" w:hAnsi="Garamond"/>
                <w:sz w:val="20"/>
                <w:szCs w:val="20"/>
                <w:lang w:val="sq-AL"/>
              </w:rPr>
              <w:t xml:space="preserve">në Bashkimin e Tregut, në mënyrë specifike duke maksimizuar shumën e tepricës së </w:t>
            </w:r>
            <w:r w:rsidR="001A14AC" w:rsidRPr="00C507C2">
              <w:rPr>
                <w:rFonts w:ascii="Garamond" w:hAnsi="Garamond"/>
                <w:sz w:val="20"/>
                <w:szCs w:val="20"/>
                <w:lang w:val="sq-AL"/>
              </w:rPr>
              <w:t xml:space="preserve">urdhërporosive </w:t>
            </w:r>
            <w:r w:rsidRPr="00C507C2">
              <w:rPr>
                <w:rFonts w:ascii="Garamond" w:hAnsi="Garamond"/>
                <w:sz w:val="20"/>
                <w:szCs w:val="20"/>
                <w:lang w:val="sq-AL"/>
              </w:rPr>
              <w:t xml:space="preserve">të </w:t>
            </w:r>
            <w:r w:rsidR="001A14AC" w:rsidRPr="00C507C2">
              <w:rPr>
                <w:rFonts w:ascii="Garamond" w:hAnsi="Garamond"/>
                <w:sz w:val="20"/>
                <w:szCs w:val="20"/>
                <w:lang w:val="sq-AL"/>
              </w:rPr>
              <w:t xml:space="preserve">shitjes </w:t>
            </w:r>
            <w:r w:rsidRPr="00C507C2">
              <w:rPr>
                <w:rFonts w:ascii="Garamond" w:hAnsi="Garamond"/>
                <w:sz w:val="20"/>
                <w:szCs w:val="20"/>
                <w:lang w:val="sq-AL"/>
              </w:rPr>
              <w:t xml:space="preserve">dhe </w:t>
            </w:r>
            <w:r w:rsidR="001A14AC" w:rsidRPr="00C507C2">
              <w:rPr>
                <w:rFonts w:ascii="Garamond" w:hAnsi="Garamond"/>
                <w:sz w:val="20"/>
                <w:szCs w:val="20"/>
                <w:lang w:val="sq-AL"/>
              </w:rPr>
              <w:t xml:space="preserve">blerjes </w:t>
            </w:r>
            <w:r w:rsidRPr="00C507C2">
              <w:rPr>
                <w:rFonts w:ascii="Garamond" w:hAnsi="Garamond"/>
                <w:sz w:val="20"/>
                <w:szCs w:val="20"/>
                <w:lang w:val="sq-AL"/>
              </w:rPr>
              <w:t xml:space="preserve">të përfshira në </w:t>
            </w:r>
            <w:r w:rsidR="001A14AC" w:rsidRPr="00C507C2">
              <w:rPr>
                <w:rFonts w:ascii="Garamond" w:hAnsi="Garamond"/>
                <w:sz w:val="20"/>
                <w:szCs w:val="20"/>
                <w:lang w:val="sq-AL"/>
              </w:rPr>
              <w:t xml:space="preserve">librin e përbashkët të urdhërporosive </w:t>
            </w:r>
            <w:r w:rsidRPr="00C507C2">
              <w:rPr>
                <w:rFonts w:ascii="Garamond" w:hAnsi="Garamond"/>
                <w:sz w:val="20"/>
                <w:szCs w:val="20"/>
                <w:lang w:val="sq-AL"/>
              </w:rPr>
              <w:t>shtuar të ardhurat nga kongjestioni.</w:t>
            </w:r>
          </w:p>
        </w:tc>
      </w:tr>
      <w:tr w:rsidR="000918F6" w:rsidRPr="00C507C2" w14:paraId="6A44EB2E" w14:textId="77777777" w:rsidTr="000A5D84">
        <w:trPr>
          <w:cantSplit/>
          <w:trHeight w:val="20"/>
        </w:trPr>
        <w:tc>
          <w:tcPr>
            <w:tcW w:w="480" w:type="pct"/>
            <w:tcBorders>
              <w:bottom w:val="dotted" w:sz="4" w:space="0" w:color="auto"/>
            </w:tcBorders>
            <w:vAlign w:val="center"/>
          </w:tcPr>
          <w:p w14:paraId="1A64B2E7"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243009C8"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B.3.1.3 (c)</w:t>
            </w:r>
          </w:p>
        </w:tc>
        <w:tc>
          <w:tcPr>
            <w:tcW w:w="3991" w:type="pct"/>
            <w:tcBorders>
              <w:bottom w:val="dotted" w:sz="4" w:space="0" w:color="auto"/>
            </w:tcBorders>
            <w:shd w:val="clear" w:color="auto" w:fill="auto"/>
            <w:vAlign w:val="center"/>
          </w:tcPr>
          <w:p w14:paraId="61F40A88" w14:textId="77777777" w:rsidR="000918F6" w:rsidRPr="00C507C2" w:rsidRDefault="000918F6" w:rsidP="000A5D84">
            <w:pPr>
              <w:jc w:val="both"/>
              <w:rPr>
                <w:rFonts w:ascii="Garamond" w:hAnsi="Garamond"/>
                <w:sz w:val="20"/>
                <w:szCs w:val="20"/>
              </w:rPr>
            </w:pPr>
          </w:p>
        </w:tc>
      </w:tr>
      <w:tr w:rsidR="000918F6" w:rsidRPr="00C507C2" w14:paraId="17D0A2A3" w14:textId="77777777" w:rsidTr="000A5D84">
        <w:trPr>
          <w:cantSplit/>
          <w:trHeight w:val="20"/>
        </w:trPr>
        <w:tc>
          <w:tcPr>
            <w:tcW w:w="480" w:type="pct"/>
            <w:tcBorders>
              <w:top w:val="dotted" w:sz="4" w:space="0" w:color="auto"/>
              <w:bottom w:val="dotted" w:sz="4" w:space="0" w:color="auto"/>
            </w:tcBorders>
            <w:vAlign w:val="center"/>
          </w:tcPr>
          <w:p w14:paraId="70FF3380"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0967B601"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6ABE0B9E" w14:textId="646235F6" w:rsidR="000918F6" w:rsidRPr="00C507C2" w:rsidRDefault="000918F6" w:rsidP="000A5D84">
            <w:pPr>
              <w:pStyle w:val="CERLEVEL4"/>
              <w:spacing w:before="0" w:after="0"/>
              <w:rPr>
                <w:rFonts w:ascii="Garamond" w:hAnsi="Garamond" w:cs="Arial"/>
                <w:sz w:val="20"/>
                <w:szCs w:val="20"/>
                <w:lang w:val="sq-AL"/>
              </w:rPr>
            </w:pPr>
            <w:r w:rsidRPr="00C507C2">
              <w:rPr>
                <w:rFonts w:ascii="Garamond" w:eastAsiaTheme="minorHAnsi" w:hAnsi="Garamond"/>
                <w:kern w:val="2"/>
                <w:sz w:val="20"/>
                <w:szCs w:val="20"/>
                <w:lang w:val="sq-AL"/>
                <w14:ligatures w14:val="standardContextual"/>
              </w:rPr>
              <w:t xml:space="preserve">statusi dhe raporti i pranimit të </w:t>
            </w:r>
            <w:r w:rsidR="001A14AC" w:rsidRPr="00C507C2">
              <w:rPr>
                <w:rFonts w:ascii="Garamond" w:eastAsiaTheme="minorHAnsi" w:hAnsi="Garamond"/>
                <w:kern w:val="2"/>
                <w:sz w:val="20"/>
                <w:szCs w:val="20"/>
                <w:lang w:val="sq-AL"/>
                <w14:ligatures w14:val="standardContextual"/>
              </w:rPr>
              <w:t xml:space="preserve">urdhërporosive </w:t>
            </w:r>
            <w:r w:rsidRPr="00C507C2">
              <w:rPr>
                <w:rFonts w:ascii="Garamond" w:eastAsiaTheme="minorHAnsi" w:hAnsi="Garamond"/>
                <w:kern w:val="2"/>
                <w:sz w:val="20"/>
                <w:szCs w:val="20"/>
                <w:lang w:val="sq-AL"/>
                <w14:ligatures w14:val="standardContextual"/>
              </w:rPr>
              <w:t>në Bllok</w:t>
            </w:r>
            <w:r w:rsidR="001A14AC">
              <w:rPr>
                <w:rFonts w:ascii="Garamond" w:eastAsiaTheme="minorHAnsi" w:hAnsi="Garamond"/>
                <w:kern w:val="2"/>
                <w:sz w:val="20"/>
                <w:szCs w:val="20"/>
                <w:lang w:val="sq-AL"/>
                <w14:ligatures w14:val="standardContextual"/>
              </w:rPr>
              <w:t>.</w:t>
            </w:r>
          </w:p>
        </w:tc>
      </w:tr>
      <w:tr w:rsidR="000918F6" w:rsidRPr="00C507C2" w14:paraId="18613FA5" w14:textId="77777777" w:rsidTr="000A5D84">
        <w:trPr>
          <w:cantSplit/>
          <w:trHeight w:val="20"/>
        </w:trPr>
        <w:tc>
          <w:tcPr>
            <w:tcW w:w="480" w:type="pct"/>
            <w:tcBorders>
              <w:top w:val="dotted" w:sz="4" w:space="0" w:color="auto"/>
            </w:tcBorders>
            <w:vAlign w:val="center"/>
          </w:tcPr>
          <w:p w14:paraId="39FC12D1"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166AC055"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2B2D0544" w14:textId="77777777" w:rsidTr="000A5D84">
        <w:trPr>
          <w:cantSplit/>
          <w:trHeight w:val="20"/>
        </w:trPr>
        <w:tc>
          <w:tcPr>
            <w:tcW w:w="480" w:type="pct"/>
            <w:tcBorders>
              <w:bottom w:val="dotted" w:sz="4" w:space="0" w:color="auto"/>
            </w:tcBorders>
            <w:vAlign w:val="center"/>
          </w:tcPr>
          <w:p w14:paraId="65D34A59"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75D81504"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7DAB2EBD" w14:textId="77777777" w:rsidR="000918F6" w:rsidRPr="00C507C2" w:rsidRDefault="000918F6" w:rsidP="000A5D84">
            <w:pPr>
              <w:jc w:val="both"/>
              <w:rPr>
                <w:rFonts w:ascii="Garamond" w:hAnsi="Garamond"/>
                <w:sz w:val="20"/>
                <w:szCs w:val="20"/>
              </w:rPr>
            </w:pPr>
          </w:p>
        </w:tc>
      </w:tr>
      <w:tr w:rsidR="000918F6" w:rsidRPr="00C507C2" w14:paraId="05F3245C" w14:textId="77777777" w:rsidTr="000A5D84">
        <w:trPr>
          <w:cantSplit/>
          <w:trHeight w:val="20"/>
        </w:trPr>
        <w:tc>
          <w:tcPr>
            <w:tcW w:w="480" w:type="pct"/>
            <w:tcBorders>
              <w:top w:val="dotted" w:sz="4" w:space="0" w:color="auto"/>
              <w:bottom w:val="dotted" w:sz="4" w:space="0" w:color="auto"/>
            </w:tcBorders>
            <w:vAlign w:val="center"/>
          </w:tcPr>
          <w:p w14:paraId="792FDE3D"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3C6DB083" w14:textId="77777777" w:rsidR="000918F6" w:rsidRPr="00C507C2" w:rsidRDefault="000918F6" w:rsidP="000A5D84">
            <w:pPr>
              <w:jc w:val="both"/>
              <w:rPr>
                <w:rFonts w:ascii="Garamond" w:hAnsi="Garamond"/>
                <w:sz w:val="20"/>
                <w:szCs w:val="20"/>
              </w:rPr>
            </w:pPr>
            <w:r w:rsidRPr="00C507C2">
              <w:rPr>
                <w:rFonts w:ascii="Garamond" w:hAnsi="Garamond"/>
                <w:b/>
                <w:bCs/>
                <w:sz w:val="20"/>
                <w:szCs w:val="20"/>
              </w:rPr>
              <w:t>B.3.1.4</w:t>
            </w:r>
          </w:p>
        </w:tc>
        <w:tc>
          <w:tcPr>
            <w:tcW w:w="3991" w:type="pct"/>
            <w:tcBorders>
              <w:top w:val="dotted" w:sz="4" w:space="0" w:color="auto"/>
              <w:bottom w:val="dotted" w:sz="4" w:space="0" w:color="auto"/>
            </w:tcBorders>
            <w:shd w:val="clear" w:color="auto" w:fill="auto"/>
            <w:vAlign w:val="center"/>
          </w:tcPr>
          <w:p w14:paraId="57197039" w14:textId="58F1B7F0"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Rezultatet e Bashkimit të Tregut të Ditës në Avancë përbëhen nga </w:t>
            </w:r>
            <w:r w:rsidR="001A14AC" w:rsidRPr="00C507C2">
              <w:rPr>
                <w:rFonts w:ascii="Garamond" w:eastAsiaTheme="minorHAnsi" w:hAnsi="Garamond"/>
                <w:kern w:val="2"/>
                <w:sz w:val="20"/>
                <w:szCs w:val="20"/>
                <w:lang w:val="sq-AL"/>
                <w14:ligatures w14:val="standardContextual"/>
              </w:rPr>
              <w:t xml:space="preserve">çmimet e klerimit të tregut për çdo njësi kohore tregu për ditën e livrimit </w:t>
            </w:r>
            <w:r w:rsidRPr="00C507C2">
              <w:rPr>
                <w:rFonts w:ascii="Garamond" w:eastAsiaTheme="minorHAnsi" w:hAnsi="Garamond"/>
                <w:kern w:val="2"/>
                <w:sz w:val="20"/>
                <w:szCs w:val="20"/>
                <w:lang w:val="sq-AL"/>
                <w14:ligatures w14:val="standardContextual"/>
              </w:rPr>
              <w:t xml:space="preserve">D për secilën </w:t>
            </w:r>
            <w:r w:rsidR="001A14AC" w:rsidRPr="00C507C2">
              <w:rPr>
                <w:rFonts w:ascii="Garamond" w:eastAsiaTheme="minorHAnsi" w:hAnsi="Garamond"/>
                <w:kern w:val="2"/>
                <w:sz w:val="20"/>
                <w:szCs w:val="20"/>
                <w:lang w:val="sq-AL"/>
                <w14:ligatures w14:val="standardContextual"/>
              </w:rPr>
              <w:t>zonë ofertimi</w:t>
            </w:r>
            <w:r w:rsidRPr="00C507C2">
              <w:rPr>
                <w:rFonts w:ascii="Garamond" w:eastAsiaTheme="minorHAnsi" w:hAnsi="Garamond"/>
                <w:kern w:val="2"/>
                <w:sz w:val="20"/>
                <w:szCs w:val="20"/>
                <w:lang w:val="sq-AL"/>
                <w14:ligatures w14:val="standardContextual"/>
              </w:rPr>
              <w:t xml:space="preserve">, </w:t>
            </w:r>
            <w:r w:rsidR="001A14AC" w:rsidRPr="00C507C2">
              <w:rPr>
                <w:rFonts w:ascii="Garamond" w:eastAsiaTheme="minorHAnsi" w:hAnsi="Garamond"/>
                <w:kern w:val="2"/>
                <w:sz w:val="20"/>
                <w:szCs w:val="20"/>
                <w:lang w:val="sq-AL"/>
                <w14:ligatures w14:val="standardContextual"/>
              </w:rPr>
              <w:t xml:space="preserve">pozicioni neto </w:t>
            </w:r>
            <w:r w:rsidRPr="00C507C2">
              <w:rPr>
                <w:rFonts w:ascii="Garamond" w:eastAsiaTheme="minorHAnsi" w:hAnsi="Garamond"/>
                <w:kern w:val="2"/>
                <w:sz w:val="20"/>
                <w:szCs w:val="20"/>
                <w:lang w:val="sq-AL"/>
                <w14:ligatures w14:val="standardContextual"/>
              </w:rPr>
              <w:t xml:space="preserve">i </w:t>
            </w:r>
            <w:r w:rsidR="001A14AC" w:rsidRPr="00C507C2">
              <w:rPr>
                <w:rFonts w:ascii="Garamond" w:eastAsiaTheme="minorHAnsi" w:hAnsi="Garamond"/>
                <w:kern w:val="2"/>
                <w:sz w:val="20"/>
                <w:szCs w:val="20"/>
                <w:lang w:val="sq-AL"/>
                <w14:ligatures w14:val="standardContextual"/>
              </w:rPr>
              <w:t xml:space="preserve">livrimit </w:t>
            </w:r>
            <w:r w:rsidRPr="00C507C2">
              <w:rPr>
                <w:rFonts w:ascii="Garamond" w:eastAsiaTheme="minorHAnsi" w:hAnsi="Garamond"/>
                <w:kern w:val="2"/>
                <w:sz w:val="20"/>
                <w:szCs w:val="20"/>
                <w:lang w:val="sq-AL"/>
                <w14:ligatures w14:val="standardContextual"/>
              </w:rPr>
              <w:t xml:space="preserve">për secilën </w:t>
            </w:r>
            <w:r w:rsidR="001A14AC" w:rsidRPr="00C507C2">
              <w:rPr>
                <w:rFonts w:ascii="Garamond" w:eastAsiaTheme="minorHAnsi" w:hAnsi="Garamond"/>
                <w:kern w:val="2"/>
                <w:sz w:val="20"/>
                <w:szCs w:val="20"/>
                <w:lang w:val="sq-AL"/>
                <w14:ligatures w14:val="standardContextual"/>
              </w:rPr>
              <w:t>zonë ofertimi</w:t>
            </w:r>
            <w:r w:rsidRPr="00C507C2">
              <w:rPr>
                <w:rFonts w:ascii="Garamond" w:eastAsiaTheme="minorHAnsi" w:hAnsi="Garamond"/>
                <w:kern w:val="2"/>
                <w:sz w:val="20"/>
                <w:szCs w:val="20"/>
                <w:lang w:val="sq-AL"/>
                <w14:ligatures w14:val="standardContextual"/>
              </w:rPr>
              <w:t xml:space="preserve">, si dhe statusi dhe raporti i pranimit të </w:t>
            </w:r>
            <w:r w:rsidR="001A14AC" w:rsidRPr="00C507C2">
              <w:rPr>
                <w:rFonts w:ascii="Garamond" w:eastAsiaTheme="minorHAnsi" w:hAnsi="Garamond"/>
                <w:kern w:val="2"/>
                <w:sz w:val="20"/>
                <w:szCs w:val="20"/>
                <w:lang w:val="sq-AL"/>
                <w14:ligatures w14:val="standardContextual"/>
              </w:rPr>
              <w:t xml:space="preserve">urdhërporosive </w:t>
            </w:r>
            <w:r w:rsidRPr="00C507C2">
              <w:rPr>
                <w:rFonts w:ascii="Garamond" w:eastAsiaTheme="minorHAnsi" w:hAnsi="Garamond"/>
                <w:kern w:val="2"/>
                <w:sz w:val="20"/>
                <w:szCs w:val="20"/>
                <w:lang w:val="sq-AL"/>
                <w14:ligatures w14:val="standardContextual"/>
              </w:rPr>
              <w:t>në Bllok.</w:t>
            </w:r>
          </w:p>
        </w:tc>
      </w:tr>
      <w:tr w:rsidR="000918F6" w:rsidRPr="00C507C2" w14:paraId="371DEBEE" w14:textId="77777777" w:rsidTr="000A5D84">
        <w:trPr>
          <w:cantSplit/>
          <w:trHeight w:val="20"/>
        </w:trPr>
        <w:tc>
          <w:tcPr>
            <w:tcW w:w="480" w:type="pct"/>
            <w:tcBorders>
              <w:bottom w:val="dotted" w:sz="4" w:space="0" w:color="auto"/>
            </w:tcBorders>
            <w:vAlign w:val="center"/>
          </w:tcPr>
          <w:p w14:paraId="5BC6953E"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6C5851B9"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13441D1F" w14:textId="77777777" w:rsidR="000918F6" w:rsidRPr="00C507C2" w:rsidRDefault="000918F6" w:rsidP="000A5D84">
            <w:pPr>
              <w:jc w:val="both"/>
              <w:rPr>
                <w:rFonts w:ascii="Garamond" w:hAnsi="Garamond"/>
                <w:sz w:val="20"/>
                <w:szCs w:val="20"/>
              </w:rPr>
            </w:pPr>
          </w:p>
        </w:tc>
      </w:tr>
    </w:tbl>
    <w:p w14:paraId="4E3CABD5" w14:textId="0898DB88" w:rsidR="000918F6" w:rsidRPr="00C507C2" w:rsidRDefault="000918F6" w:rsidP="000A5D84">
      <w:pPr>
        <w:tabs>
          <w:tab w:val="left" w:pos="1735"/>
        </w:tabs>
        <w:ind w:firstLine="284"/>
        <w:jc w:val="both"/>
        <w:rPr>
          <w:rFonts w:ascii="Garamond" w:hAnsi="Garamond"/>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70"/>
        <w:gridCol w:w="959"/>
        <w:gridCol w:w="7232"/>
      </w:tblGrid>
      <w:tr w:rsidR="000918F6" w:rsidRPr="00C507C2" w14:paraId="31392AC6" w14:textId="77777777" w:rsidTr="00912D7B">
        <w:trPr>
          <w:cantSplit/>
          <w:trHeight w:val="20"/>
        </w:trPr>
        <w:tc>
          <w:tcPr>
            <w:tcW w:w="480" w:type="pct"/>
            <w:tcBorders>
              <w:top w:val="dotted" w:sz="4" w:space="0" w:color="auto"/>
            </w:tcBorders>
            <w:vAlign w:val="center"/>
          </w:tcPr>
          <w:p w14:paraId="35A60369"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lastRenderedPageBreak/>
              <w:t>bëhet</w:t>
            </w:r>
          </w:p>
        </w:tc>
        <w:tc>
          <w:tcPr>
            <w:tcW w:w="529" w:type="pct"/>
            <w:tcBorders>
              <w:top w:val="dotted" w:sz="4" w:space="0" w:color="auto"/>
            </w:tcBorders>
            <w:shd w:val="clear" w:color="auto" w:fill="auto"/>
            <w:vAlign w:val="center"/>
          </w:tcPr>
          <w:p w14:paraId="3CDDA09F"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B.3.1.5</w:t>
            </w:r>
          </w:p>
        </w:tc>
        <w:tc>
          <w:tcPr>
            <w:tcW w:w="3991" w:type="pct"/>
            <w:tcBorders>
              <w:top w:val="dotted" w:sz="4" w:space="0" w:color="auto"/>
              <w:bottom w:val="dotted" w:sz="4" w:space="0" w:color="auto"/>
            </w:tcBorders>
            <w:shd w:val="clear" w:color="auto" w:fill="auto"/>
            <w:vAlign w:val="center"/>
          </w:tcPr>
          <w:p w14:paraId="1D67C68F" w14:textId="4B6CE48F"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Pas përfundimit të ekzekutimit të </w:t>
            </w:r>
            <w:r w:rsidR="001A14AC" w:rsidRPr="00C507C2">
              <w:rPr>
                <w:rFonts w:ascii="Garamond" w:eastAsiaTheme="minorHAnsi" w:hAnsi="Garamond"/>
                <w:kern w:val="2"/>
                <w:sz w:val="20"/>
                <w:szCs w:val="20"/>
                <w:lang w:val="sq-AL"/>
                <w14:ligatures w14:val="standardContextual"/>
              </w:rPr>
              <w:t xml:space="preserve">algoritmit </w:t>
            </w:r>
            <w:r w:rsidRPr="00C507C2">
              <w:rPr>
                <w:rFonts w:ascii="Garamond" w:eastAsiaTheme="minorHAnsi" w:hAnsi="Garamond"/>
                <w:kern w:val="2"/>
                <w:sz w:val="20"/>
                <w:szCs w:val="20"/>
                <w:lang w:val="sq-AL"/>
                <w14:ligatures w14:val="standardContextual"/>
              </w:rPr>
              <w:t xml:space="preserve">të Bashkimit të Çmimeve, Operatori i Bashkimit të Tregjeve do t’i dorëzojë ALPEX-it </w:t>
            </w:r>
            <w:r w:rsidR="001A14AC" w:rsidRPr="00C507C2">
              <w:rPr>
                <w:rFonts w:ascii="Garamond" w:eastAsiaTheme="minorHAnsi" w:hAnsi="Garamond"/>
                <w:kern w:val="2"/>
                <w:sz w:val="20"/>
                <w:szCs w:val="20"/>
                <w:lang w:val="sq-AL"/>
                <w14:ligatures w14:val="standardContextual"/>
              </w:rPr>
              <w:t xml:space="preserve">rezultatet paraprake </w:t>
            </w:r>
            <w:r w:rsidRPr="00C507C2">
              <w:rPr>
                <w:rFonts w:ascii="Garamond" w:eastAsiaTheme="minorHAnsi" w:hAnsi="Garamond"/>
                <w:kern w:val="2"/>
                <w:sz w:val="20"/>
                <w:szCs w:val="20"/>
                <w:lang w:val="sq-AL"/>
                <w14:ligatures w14:val="standardContextual"/>
              </w:rPr>
              <w:t>të Bashkimit të Tregut të Ditës në Avancë.</w:t>
            </w:r>
          </w:p>
        </w:tc>
      </w:tr>
      <w:tr w:rsidR="000918F6" w:rsidRPr="00C507C2" w14:paraId="14979330" w14:textId="77777777" w:rsidTr="00912D7B">
        <w:trPr>
          <w:cantSplit/>
          <w:trHeight w:val="20"/>
        </w:trPr>
        <w:tc>
          <w:tcPr>
            <w:tcW w:w="480" w:type="pct"/>
            <w:tcBorders>
              <w:bottom w:val="dotted" w:sz="4" w:space="0" w:color="auto"/>
            </w:tcBorders>
            <w:vAlign w:val="center"/>
          </w:tcPr>
          <w:p w14:paraId="792ACB10"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79BD1C8B"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66FD0AE3" w14:textId="77777777" w:rsidR="000918F6" w:rsidRPr="00C507C2" w:rsidRDefault="000918F6" w:rsidP="000A5D84">
            <w:pPr>
              <w:jc w:val="both"/>
              <w:rPr>
                <w:rFonts w:ascii="Garamond" w:hAnsi="Garamond"/>
                <w:sz w:val="20"/>
                <w:szCs w:val="20"/>
              </w:rPr>
            </w:pPr>
          </w:p>
        </w:tc>
      </w:tr>
      <w:tr w:rsidR="000918F6" w:rsidRPr="00C507C2" w14:paraId="6BB7715D" w14:textId="77777777" w:rsidTr="00912D7B">
        <w:trPr>
          <w:cantSplit/>
          <w:trHeight w:val="20"/>
        </w:trPr>
        <w:tc>
          <w:tcPr>
            <w:tcW w:w="480" w:type="pct"/>
            <w:tcBorders>
              <w:top w:val="dotted" w:sz="4" w:space="0" w:color="auto"/>
              <w:bottom w:val="dotted" w:sz="4" w:space="0" w:color="auto"/>
            </w:tcBorders>
            <w:vAlign w:val="center"/>
          </w:tcPr>
          <w:p w14:paraId="15F6616C"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28041C91"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B.3.1.6</w:t>
            </w:r>
          </w:p>
        </w:tc>
        <w:tc>
          <w:tcPr>
            <w:tcW w:w="3991" w:type="pct"/>
            <w:tcBorders>
              <w:top w:val="dotted" w:sz="4" w:space="0" w:color="auto"/>
              <w:bottom w:val="dotted" w:sz="4" w:space="0" w:color="auto"/>
            </w:tcBorders>
            <w:shd w:val="clear" w:color="auto" w:fill="auto"/>
            <w:vAlign w:val="center"/>
          </w:tcPr>
          <w:p w14:paraId="40C8A039" w14:textId="5A273119"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ALPEX</w:t>
            </w:r>
            <w:r w:rsidR="00BF69A9">
              <w:rPr>
                <w:rFonts w:ascii="Garamond" w:eastAsiaTheme="minorHAnsi" w:hAnsi="Garamond"/>
                <w:kern w:val="2"/>
                <w:sz w:val="20"/>
                <w:szCs w:val="20"/>
                <w:lang w:val="sq-AL"/>
                <w14:ligatures w14:val="standardContextual"/>
              </w:rPr>
              <w:t>-i</w:t>
            </w:r>
            <w:r w:rsidRPr="00C507C2">
              <w:rPr>
                <w:rFonts w:ascii="Garamond" w:eastAsiaTheme="minorHAnsi" w:hAnsi="Garamond"/>
                <w:kern w:val="2"/>
                <w:sz w:val="20"/>
                <w:szCs w:val="20"/>
                <w:lang w:val="sq-AL"/>
                <w14:ligatures w14:val="standardContextual"/>
              </w:rPr>
              <w:t xml:space="preserve"> do të konfirmojë </w:t>
            </w:r>
            <w:r w:rsidR="001A14AC" w:rsidRPr="00C507C2">
              <w:rPr>
                <w:rFonts w:ascii="Garamond" w:eastAsiaTheme="minorHAnsi" w:hAnsi="Garamond"/>
                <w:kern w:val="2"/>
                <w:sz w:val="20"/>
                <w:szCs w:val="20"/>
                <w:lang w:val="sq-AL"/>
                <w14:ligatures w14:val="standardContextual"/>
              </w:rPr>
              <w:t xml:space="preserve">që rezultatet paraprake </w:t>
            </w:r>
            <w:r w:rsidRPr="00C507C2">
              <w:rPr>
                <w:rFonts w:ascii="Garamond" w:eastAsiaTheme="minorHAnsi" w:hAnsi="Garamond"/>
                <w:kern w:val="2"/>
                <w:sz w:val="20"/>
                <w:szCs w:val="20"/>
                <w:lang w:val="sq-AL"/>
                <w14:ligatures w14:val="standardContextual"/>
              </w:rPr>
              <w:t xml:space="preserve">të Bashkimit të Tregut të Ditës në Avancë janë llogaritur sipas </w:t>
            </w:r>
            <w:r w:rsidR="001A14AC" w:rsidRPr="00C507C2">
              <w:rPr>
                <w:rFonts w:ascii="Garamond" w:eastAsiaTheme="minorHAnsi" w:hAnsi="Garamond"/>
                <w:kern w:val="2"/>
                <w:sz w:val="20"/>
                <w:szCs w:val="20"/>
                <w:lang w:val="sq-AL"/>
                <w14:ligatures w14:val="standardContextual"/>
              </w:rPr>
              <w:t xml:space="preserve">urdhërporosive </w:t>
            </w:r>
            <w:r w:rsidRPr="00C507C2">
              <w:rPr>
                <w:rFonts w:ascii="Garamond" w:eastAsiaTheme="minorHAnsi" w:hAnsi="Garamond"/>
                <w:kern w:val="2"/>
                <w:sz w:val="20"/>
                <w:szCs w:val="20"/>
                <w:lang w:val="sq-AL"/>
                <w14:ligatures w14:val="standardContextual"/>
              </w:rPr>
              <w:t xml:space="preserve">të dorëzuara dhe do të dërgojë konfirmimin pozitiv të </w:t>
            </w:r>
            <w:r w:rsidR="001A14AC" w:rsidRPr="00C507C2">
              <w:rPr>
                <w:rFonts w:ascii="Garamond" w:eastAsiaTheme="minorHAnsi" w:hAnsi="Garamond"/>
                <w:kern w:val="2"/>
                <w:sz w:val="20"/>
                <w:szCs w:val="20"/>
                <w:lang w:val="sq-AL"/>
                <w14:ligatures w14:val="standardContextual"/>
              </w:rPr>
              <w:t xml:space="preserve">rezultateve paraprake </w:t>
            </w:r>
            <w:r w:rsidRPr="00C507C2">
              <w:rPr>
                <w:rFonts w:ascii="Garamond" w:eastAsiaTheme="minorHAnsi" w:hAnsi="Garamond"/>
                <w:kern w:val="2"/>
                <w:sz w:val="20"/>
                <w:szCs w:val="20"/>
                <w:lang w:val="sq-AL"/>
                <w14:ligatures w14:val="standardContextual"/>
              </w:rPr>
              <w:t>të Operatori i Bashkimit të Tregjeve.</w:t>
            </w:r>
          </w:p>
        </w:tc>
      </w:tr>
      <w:tr w:rsidR="000918F6" w:rsidRPr="00C507C2" w14:paraId="5369BE3E" w14:textId="77777777" w:rsidTr="00912D7B">
        <w:trPr>
          <w:cantSplit/>
          <w:trHeight w:val="20"/>
        </w:trPr>
        <w:tc>
          <w:tcPr>
            <w:tcW w:w="480" w:type="pct"/>
            <w:tcBorders>
              <w:top w:val="dotted" w:sz="4" w:space="0" w:color="auto"/>
            </w:tcBorders>
            <w:vAlign w:val="center"/>
          </w:tcPr>
          <w:p w14:paraId="7784E1A3"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3FD116F0"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0BA5B1C3" w14:textId="77777777" w:rsidTr="00912D7B">
        <w:trPr>
          <w:cantSplit/>
          <w:trHeight w:val="20"/>
        </w:trPr>
        <w:tc>
          <w:tcPr>
            <w:tcW w:w="480" w:type="pct"/>
            <w:tcBorders>
              <w:bottom w:val="dotted" w:sz="4" w:space="0" w:color="auto"/>
            </w:tcBorders>
            <w:vAlign w:val="center"/>
          </w:tcPr>
          <w:p w14:paraId="1AB42E30"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0D5C9CDD"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34FA9151" w14:textId="77777777" w:rsidR="000918F6" w:rsidRPr="00C507C2" w:rsidRDefault="000918F6" w:rsidP="000A5D84">
            <w:pPr>
              <w:jc w:val="both"/>
              <w:rPr>
                <w:rFonts w:ascii="Garamond" w:hAnsi="Garamond"/>
                <w:sz w:val="20"/>
                <w:szCs w:val="20"/>
              </w:rPr>
            </w:pPr>
          </w:p>
        </w:tc>
      </w:tr>
      <w:tr w:rsidR="000918F6" w:rsidRPr="00C507C2" w14:paraId="2B6CACFC" w14:textId="77777777" w:rsidTr="00912D7B">
        <w:trPr>
          <w:cantSplit/>
          <w:trHeight w:val="20"/>
        </w:trPr>
        <w:tc>
          <w:tcPr>
            <w:tcW w:w="480" w:type="pct"/>
            <w:tcBorders>
              <w:top w:val="dotted" w:sz="4" w:space="0" w:color="auto"/>
              <w:bottom w:val="dotted" w:sz="4" w:space="0" w:color="auto"/>
            </w:tcBorders>
            <w:vAlign w:val="center"/>
          </w:tcPr>
          <w:p w14:paraId="6EA13771"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39D8CD55" w14:textId="77777777" w:rsidR="000918F6" w:rsidRPr="00C507C2" w:rsidRDefault="000918F6" w:rsidP="000A5D84">
            <w:pPr>
              <w:jc w:val="both"/>
              <w:rPr>
                <w:rFonts w:ascii="Garamond" w:hAnsi="Garamond"/>
                <w:sz w:val="20"/>
                <w:szCs w:val="20"/>
              </w:rPr>
            </w:pPr>
            <w:r w:rsidRPr="00C507C2">
              <w:rPr>
                <w:rFonts w:ascii="Garamond" w:hAnsi="Garamond"/>
                <w:b/>
                <w:bCs/>
                <w:sz w:val="20"/>
                <w:szCs w:val="20"/>
              </w:rPr>
              <w:t>B.3.1.7</w:t>
            </w:r>
          </w:p>
        </w:tc>
        <w:tc>
          <w:tcPr>
            <w:tcW w:w="3991" w:type="pct"/>
            <w:tcBorders>
              <w:top w:val="dotted" w:sz="4" w:space="0" w:color="auto"/>
              <w:bottom w:val="dotted" w:sz="4" w:space="0" w:color="auto"/>
            </w:tcBorders>
            <w:shd w:val="clear" w:color="auto" w:fill="auto"/>
            <w:vAlign w:val="center"/>
          </w:tcPr>
          <w:p w14:paraId="4D4A0348" w14:textId="70B27518"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Nëse asnjë NEMO i Tregjeve të Bashkuara ose Operator i Sistemit të Transmetimit nuk refuzon </w:t>
            </w:r>
            <w:r w:rsidR="00A16C7D" w:rsidRPr="00C507C2">
              <w:rPr>
                <w:rFonts w:ascii="Garamond" w:eastAsiaTheme="minorHAnsi" w:hAnsi="Garamond"/>
                <w:kern w:val="2"/>
                <w:sz w:val="20"/>
                <w:szCs w:val="20"/>
                <w:lang w:val="sq-AL"/>
                <w14:ligatures w14:val="standardContextual"/>
              </w:rPr>
              <w:t xml:space="preserve">rezultatet paraprake </w:t>
            </w:r>
            <w:r w:rsidRPr="00C507C2">
              <w:rPr>
                <w:rFonts w:ascii="Garamond" w:eastAsiaTheme="minorHAnsi" w:hAnsi="Garamond"/>
                <w:kern w:val="2"/>
                <w:sz w:val="20"/>
                <w:szCs w:val="20"/>
                <w:lang w:val="sq-AL"/>
                <w14:ligatures w14:val="standardContextual"/>
              </w:rPr>
              <w:t xml:space="preserve">të Bashkimit të Tregut të Ditës në Avancë ose nuk aktivizohet një </w:t>
            </w:r>
            <w:r w:rsidR="00A16C7D" w:rsidRPr="00C507C2">
              <w:rPr>
                <w:rFonts w:ascii="Garamond" w:eastAsiaTheme="minorHAnsi" w:hAnsi="Garamond"/>
                <w:kern w:val="2"/>
                <w:sz w:val="20"/>
                <w:szCs w:val="20"/>
                <w:lang w:val="sq-AL"/>
                <w14:ligatures w14:val="standardContextual"/>
              </w:rPr>
              <w:t xml:space="preserve">ankand i dytë, </w:t>
            </w:r>
            <w:r w:rsidRPr="00C507C2">
              <w:rPr>
                <w:rFonts w:ascii="Garamond" w:eastAsiaTheme="minorHAnsi" w:hAnsi="Garamond"/>
                <w:kern w:val="2"/>
                <w:sz w:val="20"/>
                <w:szCs w:val="20"/>
                <w:lang w:val="sq-AL"/>
                <w14:ligatures w14:val="standardContextual"/>
              </w:rPr>
              <w:t xml:space="preserve">Operatori i Bashkimit të Tregjeve do të dërgojë </w:t>
            </w:r>
            <w:r w:rsidR="00A16C7D" w:rsidRPr="00C507C2">
              <w:rPr>
                <w:rFonts w:ascii="Garamond" w:eastAsiaTheme="minorHAnsi" w:hAnsi="Garamond"/>
                <w:kern w:val="2"/>
                <w:sz w:val="20"/>
                <w:szCs w:val="20"/>
                <w:lang w:val="sq-AL"/>
                <w14:ligatures w14:val="standardContextual"/>
              </w:rPr>
              <w:t>konfirmimin e rezultateve përfundimtare globa</w:t>
            </w:r>
            <w:r w:rsidRPr="00C507C2">
              <w:rPr>
                <w:rFonts w:ascii="Garamond" w:eastAsiaTheme="minorHAnsi" w:hAnsi="Garamond"/>
                <w:kern w:val="2"/>
                <w:sz w:val="20"/>
                <w:szCs w:val="20"/>
                <w:lang w:val="sq-AL"/>
                <w14:ligatures w14:val="standardContextual"/>
              </w:rPr>
              <w:t>le te</w:t>
            </w:r>
            <w:r w:rsidR="00A16C7D">
              <w:rPr>
                <w:rFonts w:ascii="Garamond" w:eastAsiaTheme="minorHAnsi" w:hAnsi="Garamond"/>
                <w:kern w:val="2"/>
                <w:sz w:val="20"/>
                <w:szCs w:val="20"/>
                <w:lang w:val="sq-AL"/>
                <w14:ligatures w14:val="standardContextual"/>
              </w:rPr>
              <w:t>k</w:t>
            </w:r>
            <w:r w:rsidRPr="00C507C2">
              <w:rPr>
                <w:rFonts w:ascii="Garamond" w:eastAsiaTheme="minorHAnsi" w:hAnsi="Garamond"/>
                <w:kern w:val="2"/>
                <w:sz w:val="20"/>
                <w:szCs w:val="20"/>
                <w:lang w:val="sq-AL"/>
                <w14:ligatures w14:val="standardContextual"/>
              </w:rPr>
              <w:t xml:space="preserve"> ALPEX-i.</w:t>
            </w:r>
          </w:p>
        </w:tc>
      </w:tr>
      <w:tr w:rsidR="000918F6" w:rsidRPr="00C507C2" w14:paraId="4CD284AA" w14:textId="77777777" w:rsidTr="00912D7B">
        <w:trPr>
          <w:cantSplit/>
          <w:trHeight w:val="20"/>
        </w:trPr>
        <w:tc>
          <w:tcPr>
            <w:tcW w:w="480" w:type="pct"/>
            <w:tcBorders>
              <w:top w:val="dotted" w:sz="4" w:space="0" w:color="auto"/>
            </w:tcBorders>
            <w:vAlign w:val="center"/>
          </w:tcPr>
          <w:p w14:paraId="0335127F" w14:textId="77777777" w:rsidR="000918F6" w:rsidRPr="00C507C2" w:rsidRDefault="000918F6" w:rsidP="000A5D84">
            <w:pPr>
              <w:jc w:val="both"/>
              <w:rPr>
                <w:rFonts w:ascii="Garamond" w:hAnsi="Garamond"/>
                <w:i/>
                <w:iCs/>
                <w:sz w:val="20"/>
                <w:szCs w:val="20"/>
              </w:rPr>
            </w:pPr>
          </w:p>
        </w:tc>
        <w:tc>
          <w:tcPr>
            <w:tcW w:w="4520" w:type="pct"/>
            <w:gridSpan w:val="2"/>
            <w:tcBorders>
              <w:top w:val="dotted" w:sz="4" w:space="0" w:color="auto"/>
            </w:tcBorders>
            <w:shd w:val="clear" w:color="auto" w:fill="auto"/>
            <w:vAlign w:val="center"/>
          </w:tcPr>
          <w:p w14:paraId="26134889"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6E2112F3" w14:textId="77777777" w:rsidTr="00912D7B">
        <w:trPr>
          <w:cantSplit/>
          <w:trHeight w:val="20"/>
        </w:trPr>
        <w:tc>
          <w:tcPr>
            <w:tcW w:w="480" w:type="pct"/>
            <w:tcBorders>
              <w:bottom w:val="dotted" w:sz="4" w:space="0" w:color="auto"/>
            </w:tcBorders>
            <w:vAlign w:val="center"/>
          </w:tcPr>
          <w:p w14:paraId="433856E2"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6369EFDF"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C.1.1.2</w:t>
            </w:r>
          </w:p>
        </w:tc>
        <w:tc>
          <w:tcPr>
            <w:tcW w:w="3991" w:type="pct"/>
            <w:tcBorders>
              <w:bottom w:val="dotted" w:sz="4" w:space="0" w:color="auto"/>
            </w:tcBorders>
            <w:shd w:val="clear" w:color="auto" w:fill="auto"/>
            <w:vAlign w:val="center"/>
          </w:tcPr>
          <w:p w14:paraId="72241AB2" w14:textId="60BBF527" w:rsidR="000918F6" w:rsidRPr="00C507C2" w:rsidRDefault="000918F6" w:rsidP="000A5D84">
            <w:pPr>
              <w:jc w:val="both"/>
              <w:rPr>
                <w:rFonts w:ascii="Garamond" w:hAnsi="Garamond"/>
                <w:sz w:val="20"/>
                <w:szCs w:val="20"/>
              </w:rPr>
            </w:pPr>
            <w:r w:rsidRPr="00C507C2">
              <w:rPr>
                <w:rFonts w:ascii="Garamond" w:hAnsi="Garamond"/>
                <w:sz w:val="20"/>
                <w:szCs w:val="20"/>
              </w:rPr>
              <w:t>C.1.1.2</w:t>
            </w:r>
            <w:r w:rsidR="000A5D84" w:rsidRPr="00C507C2">
              <w:rPr>
                <w:rFonts w:ascii="Garamond" w:hAnsi="Garamond"/>
                <w:sz w:val="20"/>
                <w:szCs w:val="20"/>
              </w:rPr>
              <w:t xml:space="preserve"> </w:t>
            </w:r>
            <w:r w:rsidRPr="00C507C2">
              <w:rPr>
                <w:rFonts w:ascii="Garamond" w:hAnsi="Garamond"/>
                <w:sz w:val="20"/>
                <w:szCs w:val="20"/>
              </w:rPr>
              <w:t>LIDA-1,</w:t>
            </w:r>
            <w:r w:rsidR="002B1A03">
              <w:rPr>
                <w:rFonts w:ascii="Garamond" w:hAnsi="Garamond"/>
                <w:sz w:val="20"/>
                <w:szCs w:val="20"/>
              </w:rPr>
              <w:t xml:space="preserve"> </w:t>
            </w:r>
            <w:r w:rsidRPr="00C507C2">
              <w:rPr>
                <w:rFonts w:ascii="Garamond" w:hAnsi="Garamond"/>
                <w:sz w:val="20"/>
                <w:szCs w:val="20"/>
              </w:rPr>
              <w:t xml:space="preserve">LIDA-2 dhe LIDA-3 zhvillohen si </w:t>
            </w:r>
            <w:r w:rsidR="00E64C82" w:rsidRPr="00C507C2">
              <w:rPr>
                <w:rFonts w:ascii="Garamond" w:hAnsi="Garamond"/>
                <w:sz w:val="20"/>
                <w:szCs w:val="20"/>
              </w:rPr>
              <w:t xml:space="preserve">ankande lokale brenda së njëjtës ditë. </w:t>
            </w:r>
          </w:p>
        </w:tc>
      </w:tr>
      <w:tr w:rsidR="000918F6" w:rsidRPr="00C507C2" w14:paraId="47EA7A29" w14:textId="77777777" w:rsidTr="00912D7B">
        <w:trPr>
          <w:cantSplit/>
          <w:trHeight w:val="20"/>
        </w:trPr>
        <w:tc>
          <w:tcPr>
            <w:tcW w:w="480" w:type="pct"/>
            <w:tcBorders>
              <w:top w:val="dotted" w:sz="4" w:space="0" w:color="auto"/>
              <w:bottom w:val="dotted" w:sz="4" w:space="0" w:color="auto"/>
            </w:tcBorders>
            <w:vAlign w:val="center"/>
          </w:tcPr>
          <w:p w14:paraId="05E0F0E3"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2185EAA4"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29875592" w14:textId="77777777" w:rsidR="000918F6" w:rsidRPr="00C507C2" w:rsidRDefault="000918F6" w:rsidP="000A5D84">
            <w:pPr>
              <w:jc w:val="both"/>
              <w:rPr>
                <w:rFonts w:ascii="Garamond" w:hAnsi="Garamond"/>
                <w:b/>
                <w:bCs/>
                <w:i/>
                <w:iCs/>
                <w:sz w:val="20"/>
                <w:szCs w:val="20"/>
              </w:rPr>
            </w:pPr>
            <w:r w:rsidRPr="00C507C2">
              <w:rPr>
                <w:rFonts w:ascii="Garamond" w:hAnsi="Garamond"/>
                <w:b/>
                <w:bCs/>
                <w:i/>
                <w:iCs/>
                <w:sz w:val="20"/>
                <w:szCs w:val="20"/>
              </w:rPr>
              <w:t>Shfuqizohet</w:t>
            </w:r>
          </w:p>
        </w:tc>
      </w:tr>
      <w:tr w:rsidR="000918F6" w:rsidRPr="00C507C2" w14:paraId="197A8458" w14:textId="77777777" w:rsidTr="00912D7B">
        <w:trPr>
          <w:cantSplit/>
          <w:trHeight w:val="20"/>
        </w:trPr>
        <w:tc>
          <w:tcPr>
            <w:tcW w:w="480" w:type="pct"/>
            <w:tcBorders>
              <w:bottom w:val="dotted" w:sz="4" w:space="0" w:color="auto"/>
            </w:tcBorders>
            <w:vAlign w:val="center"/>
          </w:tcPr>
          <w:p w14:paraId="095D529C"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5C36EABC"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C.1.2.1 </w:t>
            </w:r>
          </w:p>
        </w:tc>
        <w:tc>
          <w:tcPr>
            <w:tcW w:w="3991" w:type="pct"/>
            <w:tcBorders>
              <w:bottom w:val="dotted" w:sz="4" w:space="0" w:color="auto"/>
            </w:tcBorders>
            <w:shd w:val="clear" w:color="auto" w:fill="auto"/>
            <w:vAlign w:val="center"/>
          </w:tcPr>
          <w:p w14:paraId="41D813C0" w14:textId="3516A4A6"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Ankandi </w:t>
            </w:r>
            <w:r w:rsidR="00E64C82" w:rsidRPr="00C507C2">
              <w:rPr>
                <w:rFonts w:ascii="Garamond" w:eastAsiaTheme="minorHAnsi" w:hAnsi="Garamond"/>
                <w:kern w:val="2"/>
                <w:sz w:val="20"/>
                <w:szCs w:val="20"/>
                <w:lang w:val="sq-AL"/>
                <w14:ligatures w14:val="standardContextual"/>
              </w:rPr>
              <w:t>brenda së njëjtës ditë funksionon në përputhje me kohën e përcaktuar në vendimet teknike</w:t>
            </w:r>
            <w:r w:rsidRPr="00C507C2">
              <w:rPr>
                <w:rFonts w:ascii="Garamond" w:eastAsiaTheme="minorHAnsi" w:hAnsi="Garamond"/>
                <w:kern w:val="2"/>
                <w:sz w:val="20"/>
                <w:szCs w:val="20"/>
                <w:lang w:val="sq-AL"/>
                <w14:ligatures w14:val="standardContextual"/>
              </w:rPr>
              <w:t xml:space="preserve"> të ALPEX-it.</w:t>
            </w:r>
            <w:r w:rsidR="002B1A03">
              <w:rPr>
                <w:rFonts w:ascii="Garamond" w:eastAsiaTheme="minorHAnsi" w:hAnsi="Garamond"/>
                <w:kern w:val="2"/>
                <w:sz w:val="20"/>
                <w:szCs w:val="20"/>
                <w:lang w:val="sq-AL"/>
                <w14:ligatures w14:val="standardContextual"/>
              </w:rPr>
              <w:t xml:space="preserve">  </w:t>
            </w:r>
          </w:p>
        </w:tc>
      </w:tr>
      <w:tr w:rsidR="000918F6" w:rsidRPr="00C507C2" w14:paraId="3909B3E8" w14:textId="77777777" w:rsidTr="00912D7B">
        <w:trPr>
          <w:cantSplit/>
          <w:trHeight w:val="20"/>
        </w:trPr>
        <w:tc>
          <w:tcPr>
            <w:tcW w:w="480" w:type="pct"/>
            <w:tcBorders>
              <w:top w:val="dotted" w:sz="4" w:space="0" w:color="auto"/>
              <w:bottom w:val="dotted" w:sz="4" w:space="0" w:color="auto"/>
            </w:tcBorders>
            <w:vAlign w:val="center"/>
          </w:tcPr>
          <w:p w14:paraId="0C33E469"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3DCE4BB7"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2E3B6E78" w14:textId="53F88AB5"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Në Tregun e Ankandit Brenda së Njëjtës Ditë, </w:t>
            </w:r>
            <w:r w:rsidR="00E64C82">
              <w:rPr>
                <w:rFonts w:ascii="Garamond" w:eastAsiaTheme="minorHAnsi" w:hAnsi="Garamond"/>
                <w:kern w:val="2"/>
                <w:sz w:val="20"/>
                <w:szCs w:val="20"/>
                <w:lang w:val="sq-AL"/>
                <w14:ligatures w14:val="standardContextual"/>
              </w:rPr>
              <w:t>a</w:t>
            </w:r>
            <w:r w:rsidRPr="00C507C2">
              <w:rPr>
                <w:rFonts w:ascii="Garamond" w:eastAsiaTheme="minorHAnsi" w:hAnsi="Garamond"/>
                <w:kern w:val="2"/>
                <w:sz w:val="20"/>
                <w:szCs w:val="20"/>
                <w:lang w:val="sq-AL"/>
                <w14:ligatures w14:val="standardContextual"/>
              </w:rPr>
              <w:t xml:space="preserve">nëtari i Bursës mund të tregtojë çdo ditë kalendarike për </w:t>
            </w:r>
            <w:r w:rsidR="00E64C82" w:rsidRPr="00C507C2">
              <w:rPr>
                <w:rFonts w:ascii="Garamond" w:eastAsiaTheme="minorHAnsi" w:hAnsi="Garamond"/>
                <w:kern w:val="2"/>
                <w:sz w:val="20"/>
                <w:szCs w:val="20"/>
                <w:lang w:val="sq-AL"/>
                <w14:ligatures w14:val="standardContextual"/>
              </w:rPr>
              <w:t>ditën përkatëse të livrimi nga koha e hapjes deri në kohën e mbylljes së portës siç përcaktohet në tabelën e pa</w:t>
            </w:r>
            <w:r w:rsidRPr="00C507C2">
              <w:rPr>
                <w:rFonts w:ascii="Garamond" w:eastAsiaTheme="minorHAnsi" w:hAnsi="Garamond"/>
                <w:kern w:val="2"/>
                <w:sz w:val="20"/>
                <w:szCs w:val="20"/>
                <w:lang w:val="sq-AL"/>
                <w14:ligatures w14:val="standardContextual"/>
              </w:rPr>
              <w:t>ragrafit A.2.4.6.</w:t>
            </w:r>
            <w:r w:rsidR="002B1A03">
              <w:rPr>
                <w:rFonts w:ascii="Garamond" w:eastAsiaTheme="minorHAnsi" w:hAnsi="Garamond"/>
                <w:kern w:val="2"/>
                <w:sz w:val="20"/>
                <w:szCs w:val="20"/>
                <w:lang w:val="sq-AL"/>
                <w14:ligatures w14:val="standardContextual"/>
              </w:rPr>
              <w:t xml:space="preserve"> </w:t>
            </w:r>
          </w:p>
        </w:tc>
      </w:tr>
      <w:tr w:rsidR="000918F6" w:rsidRPr="00C507C2" w14:paraId="0E44E375" w14:textId="77777777" w:rsidTr="00912D7B">
        <w:trPr>
          <w:cantSplit/>
          <w:trHeight w:val="20"/>
        </w:trPr>
        <w:tc>
          <w:tcPr>
            <w:tcW w:w="480" w:type="pct"/>
            <w:tcBorders>
              <w:bottom w:val="dotted" w:sz="4" w:space="0" w:color="auto"/>
            </w:tcBorders>
            <w:vAlign w:val="center"/>
          </w:tcPr>
          <w:p w14:paraId="44479B9B"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0A29585D"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C.1.2.2 </w:t>
            </w:r>
          </w:p>
        </w:tc>
        <w:tc>
          <w:tcPr>
            <w:tcW w:w="3991" w:type="pct"/>
            <w:tcBorders>
              <w:bottom w:val="dotted" w:sz="4" w:space="0" w:color="auto"/>
            </w:tcBorders>
            <w:shd w:val="clear" w:color="auto" w:fill="auto"/>
            <w:vAlign w:val="center"/>
          </w:tcPr>
          <w:p w14:paraId="6F2F8D19" w14:textId="4F36386F"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ALPEX-i mund të zgjasë </w:t>
            </w:r>
            <w:r w:rsidR="001A14AC" w:rsidRPr="00C507C2">
              <w:rPr>
                <w:rFonts w:ascii="Garamond" w:eastAsiaTheme="minorHAnsi" w:hAnsi="Garamond"/>
                <w:kern w:val="2"/>
                <w:sz w:val="20"/>
                <w:szCs w:val="20"/>
                <w:lang w:val="sq-AL"/>
                <w14:ligatures w14:val="standardContextual"/>
              </w:rPr>
              <w:t xml:space="preserve">kohën </w:t>
            </w:r>
            <w:r w:rsidRPr="00C507C2">
              <w:rPr>
                <w:rFonts w:ascii="Garamond" w:eastAsiaTheme="minorHAnsi" w:hAnsi="Garamond"/>
                <w:kern w:val="2"/>
                <w:sz w:val="20"/>
                <w:szCs w:val="20"/>
                <w:lang w:val="sq-AL"/>
                <w14:ligatures w14:val="standardContextual"/>
              </w:rPr>
              <w:t xml:space="preserve">e </w:t>
            </w:r>
            <w:r w:rsidR="001A14AC" w:rsidRPr="00C507C2">
              <w:rPr>
                <w:rFonts w:ascii="Garamond" w:eastAsiaTheme="minorHAnsi" w:hAnsi="Garamond"/>
                <w:kern w:val="2"/>
                <w:sz w:val="20"/>
                <w:szCs w:val="20"/>
                <w:lang w:val="sq-AL"/>
                <w14:ligatures w14:val="standardContextual"/>
              </w:rPr>
              <w:t xml:space="preserve">mbylljes </w:t>
            </w:r>
            <w:r w:rsidRPr="00C507C2">
              <w:rPr>
                <w:rFonts w:ascii="Garamond" w:eastAsiaTheme="minorHAnsi" w:hAnsi="Garamond"/>
                <w:kern w:val="2"/>
                <w:sz w:val="20"/>
                <w:szCs w:val="20"/>
                <w:lang w:val="sq-AL"/>
                <w14:ligatures w14:val="standardContextual"/>
              </w:rPr>
              <w:t xml:space="preserve">së </w:t>
            </w:r>
            <w:r w:rsidR="001A14AC" w:rsidRPr="00C507C2">
              <w:rPr>
                <w:rFonts w:ascii="Garamond" w:eastAsiaTheme="minorHAnsi" w:hAnsi="Garamond"/>
                <w:kern w:val="2"/>
                <w:sz w:val="20"/>
                <w:szCs w:val="20"/>
                <w:lang w:val="sq-AL"/>
                <w14:ligatures w14:val="standardContextual"/>
              </w:rPr>
              <w:t xml:space="preserve">portës </w:t>
            </w:r>
            <w:r w:rsidRPr="00C507C2">
              <w:rPr>
                <w:rFonts w:ascii="Garamond" w:eastAsiaTheme="minorHAnsi" w:hAnsi="Garamond"/>
                <w:kern w:val="2"/>
                <w:sz w:val="20"/>
                <w:szCs w:val="20"/>
                <w:lang w:val="sq-AL"/>
                <w14:ligatures w14:val="standardContextual"/>
              </w:rPr>
              <w:t xml:space="preserve">së </w:t>
            </w:r>
            <w:r w:rsidR="001A14AC" w:rsidRPr="00C507C2">
              <w:rPr>
                <w:rFonts w:ascii="Garamond" w:eastAsiaTheme="minorHAnsi" w:hAnsi="Garamond"/>
                <w:kern w:val="2"/>
                <w:sz w:val="20"/>
                <w:szCs w:val="20"/>
                <w:lang w:val="sq-AL"/>
                <w14:ligatures w14:val="standardContextual"/>
              </w:rPr>
              <w:t xml:space="preserve">tregut </w:t>
            </w:r>
            <w:r w:rsidRPr="00C507C2">
              <w:rPr>
                <w:rFonts w:ascii="Garamond" w:eastAsiaTheme="minorHAnsi" w:hAnsi="Garamond"/>
                <w:kern w:val="2"/>
                <w:sz w:val="20"/>
                <w:szCs w:val="20"/>
                <w:lang w:val="sq-AL"/>
                <w14:ligatures w14:val="standardContextual"/>
              </w:rPr>
              <w:t xml:space="preserve">të </w:t>
            </w:r>
            <w:r w:rsidR="001A14AC" w:rsidRPr="00C507C2">
              <w:rPr>
                <w:rFonts w:ascii="Garamond" w:eastAsiaTheme="minorHAnsi" w:hAnsi="Garamond"/>
                <w:kern w:val="2"/>
                <w:sz w:val="20"/>
                <w:szCs w:val="20"/>
                <w:lang w:val="sq-AL"/>
                <w14:ligatures w14:val="standardContextual"/>
              </w:rPr>
              <w:t xml:space="preserve">ankandeve brenda </w:t>
            </w:r>
            <w:r w:rsidRPr="00C507C2">
              <w:rPr>
                <w:rFonts w:ascii="Garamond" w:eastAsiaTheme="minorHAnsi" w:hAnsi="Garamond"/>
                <w:kern w:val="2"/>
                <w:sz w:val="20"/>
                <w:szCs w:val="20"/>
                <w:lang w:val="sq-AL"/>
                <w14:ligatures w14:val="standardContextual"/>
              </w:rPr>
              <w:t xml:space="preserve">së </w:t>
            </w:r>
            <w:r w:rsidR="001A14AC" w:rsidRPr="00C507C2">
              <w:rPr>
                <w:rFonts w:ascii="Garamond" w:eastAsiaTheme="minorHAnsi" w:hAnsi="Garamond"/>
                <w:kern w:val="2"/>
                <w:sz w:val="20"/>
                <w:szCs w:val="20"/>
                <w:lang w:val="sq-AL"/>
                <w14:ligatures w14:val="standardContextual"/>
              </w:rPr>
              <w:t xml:space="preserve">njëjtës ditë për </w:t>
            </w:r>
            <w:r w:rsidRPr="00C507C2">
              <w:rPr>
                <w:rFonts w:ascii="Garamond" w:eastAsiaTheme="minorHAnsi" w:hAnsi="Garamond"/>
                <w:kern w:val="2"/>
                <w:sz w:val="20"/>
                <w:szCs w:val="20"/>
                <w:lang w:val="sq-AL"/>
                <w14:ligatures w14:val="standardContextual"/>
              </w:rPr>
              <w:t xml:space="preserve">të mbajtur kushtet e rregullta të tregtimit. Në </w:t>
            </w:r>
            <w:r w:rsidR="001A14AC" w:rsidRPr="00C507C2">
              <w:rPr>
                <w:rFonts w:ascii="Garamond" w:eastAsiaTheme="minorHAnsi" w:hAnsi="Garamond"/>
                <w:kern w:val="2"/>
                <w:sz w:val="20"/>
                <w:szCs w:val="20"/>
                <w:lang w:val="sq-AL"/>
                <w14:ligatures w14:val="standardContextual"/>
              </w:rPr>
              <w:t>ankandet brenda së njëjtës ditë,</w:t>
            </w:r>
            <w:r w:rsidR="001A14AC">
              <w:rPr>
                <w:rFonts w:ascii="Garamond" w:eastAsiaTheme="minorHAnsi" w:hAnsi="Garamond"/>
                <w:kern w:val="2"/>
                <w:sz w:val="20"/>
                <w:szCs w:val="20"/>
                <w:lang w:val="sq-AL"/>
                <w14:ligatures w14:val="standardContextual"/>
              </w:rPr>
              <w:t xml:space="preserve"> </w:t>
            </w:r>
            <w:r w:rsidR="001A14AC" w:rsidRPr="00C507C2">
              <w:rPr>
                <w:rFonts w:ascii="Garamond" w:eastAsiaTheme="minorHAnsi" w:hAnsi="Garamond"/>
                <w:kern w:val="2"/>
                <w:sz w:val="20"/>
                <w:szCs w:val="20"/>
                <w:lang w:val="sq-AL"/>
                <w14:ligatures w14:val="standardContextual"/>
              </w:rPr>
              <w:t xml:space="preserve">koha e mbylljes së portës mund të zgjatet për arsye </w:t>
            </w:r>
            <w:r w:rsidRPr="00C507C2">
              <w:rPr>
                <w:rFonts w:ascii="Garamond" w:eastAsiaTheme="minorHAnsi" w:hAnsi="Garamond"/>
                <w:kern w:val="2"/>
                <w:sz w:val="20"/>
                <w:szCs w:val="20"/>
                <w:lang w:val="sq-AL"/>
                <w14:ligatures w14:val="standardContextual"/>
              </w:rPr>
              <w:t xml:space="preserve">që lidhen me disponueshmërinë e ETSS-ës, </w:t>
            </w:r>
            <w:r w:rsidR="001A14AC" w:rsidRPr="00C507C2">
              <w:rPr>
                <w:rFonts w:ascii="Garamond" w:eastAsiaTheme="minorHAnsi" w:hAnsi="Garamond"/>
                <w:kern w:val="2"/>
                <w:sz w:val="20"/>
                <w:szCs w:val="20"/>
                <w:lang w:val="sq-AL"/>
                <w14:ligatures w14:val="standardContextual"/>
              </w:rPr>
              <w:t>librin e urdhërporosisë lokale</w:t>
            </w:r>
            <w:r w:rsidRPr="00C507C2">
              <w:rPr>
                <w:rFonts w:ascii="Garamond" w:eastAsiaTheme="minorHAnsi" w:hAnsi="Garamond"/>
                <w:kern w:val="2"/>
                <w:sz w:val="20"/>
                <w:szCs w:val="20"/>
                <w:lang w:val="sq-AL"/>
                <w14:ligatures w14:val="standardContextual"/>
              </w:rPr>
              <w:t xml:space="preserve">, si dhe për arsye që lidhen me </w:t>
            </w:r>
            <w:r w:rsidR="001A14AC" w:rsidRPr="00C507C2">
              <w:rPr>
                <w:rFonts w:ascii="Garamond" w:eastAsiaTheme="minorHAnsi" w:hAnsi="Garamond"/>
                <w:kern w:val="2"/>
                <w:sz w:val="20"/>
                <w:szCs w:val="20"/>
                <w:lang w:val="sq-AL"/>
                <w14:ligatures w14:val="standardContextual"/>
              </w:rPr>
              <w:t xml:space="preserve">ndarjen e plotë </w:t>
            </w:r>
            <w:r w:rsidRPr="00C507C2">
              <w:rPr>
                <w:rFonts w:ascii="Garamond" w:eastAsiaTheme="minorHAnsi" w:hAnsi="Garamond"/>
                <w:kern w:val="2"/>
                <w:sz w:val="20"/>
                <w:szCs w:val="20"/>
                <w:lang w:val="sq-AL"/>
                <w14:ligatures w14:val="standardContextual"/>
              </w:rPr>
              <w:t xml:space="preserve">të </w:t>
            </w:r>
            <w:r w:rsidR="001A14AC" w:rsidRPr="00C507C2">
              <w:rPr>
                <w:rFonts w:ascii="Garamond" w:eastAsiaTheme="minorHAnsi" w:hAnsi="Garamond"/>
                <w:kern w:val="2"/>
                <w:sz w:val="20"/>
                <w:szCs w:val="20"/>
                <w:lang w:val="sq-AL"/>
                <w14:ligatures w14:val="standardContextual"/>
              </w:rPr>
              <w:t xml:space="preserve">tregjeve </w:t>
            </w:r>
            <w:r w:rsidRPr="00C507C2">
              <w:rPr>
                <w:rFonts w:ascii="Garamond" w:eastAsiaTheme="minorHAnsi" w:hAnsi="Garamond"/>
                <w:kern w:val="2"/>
                <w:sz w:val="20"/>
                <w:szCs w:val="20"/>
                <w:lang w:val="sq-AL"/>
                <w14:ligatures w14:val="standardContextual"/>
              </w:rPr>
              <w:t>(</w:t>
            </w:r>
            <w:r w:rsidRPr="001A14AC">
              <w:rPr>
                <w:rFonts w:ascii="Garamond" w:eastAsiaTheme="minorHAnsi" w:hAnsi="Garamond"/>
                <w:i/>
                <w:kern w:val="2"/>
                <w:sz w:val="20"/>
                <w:szCs w:val="20"/>
                <w:lang w:val="sq-AL"/>
                <w14:ligatures w14:val="standardContextual"/>
              </w:rPr>
              <w:t>Full</w:t>
            </w:r>
            <w:r w:rsidRPr="00C507C2">
              <w:rPr>
                <w:rFonts w:ascii="Garamond" w:eastAsiaTheme="minorHAnsi" w:hAnsi="Garamond"/>
                <w:kern w:val="2"/>
                <w:sz w:val="20"/>
                <w:szCs w:val="20"/>
                <w:lang w:val="sq-AL"/>
                <w14:ligatures w14:val="standardContextual"/>
              </w:rPr>
              <w:t xml:space="preserve"> </w:t>
            </w:r>
            <w:r w:rsidRPr="001A14AC">
              <w:rPr>
                <w:rFonts w:ascii="Garamond" w:eastAsiaTheme="minorHAnsi" w:hAnsi="Garamond"/>
                <w:i/>
                <w:kern w:val="2"/>
                <w:sz w:val="20"/>
                <w:szCs w:val="20"/>
                <w:lang w:val="sq-AL"/>
                <w14:ligatures w14:val="standardContextual"/>
              </w:rPr>
              <w:t>Decoupling</w:t>
            </w:r>
            <w:r w:rsidRPr="00C507C2">
              <w:rPr>
                <w:rFonts w:ascii="Garamond" w:eastAsiaTheme="minorHAnsi" w:hAnsi="Garamond"/>
                <w:kern w:val="2"/>
                <w:sz w:val="20"/>
                <w:szCs w:val="20"/>
                <w:lang w:val="sq-AL"/>
                <w14:ligatures w14:val="standardContextual"/>
              </w:rPr>
              <w:t xml:space="preserve">). </w:t>
            </w:r>
          </w:p>
        </w:tc>
      </w:tr>
      <w:tr w:rsidR="000918F6" w:rsidRPr="00C507C2" w14:paraId="5CCAD0EA" w14:textId="77777777" w:rsidTr="00912D7B">
        <w:trPr>
          <w:cantSplit/>
          <w:trHeight w:val="20"/>
        </w:trPr>
        <w:tc>
          <w:tcPr>
            <w:tcW w:w="480" w:type="pct"/>
            <w:tcBorders>
              <w:top w:val="dotted" w:sz="4" w:space="0" w:color="auto"/>
              <w:bottom w:val="dotted" w:sz="4" w:space="0" w:color="auto"/>
            </w:tcBorders>
            <w:vAlign w:val="center"/>
          </w:tcPr>
          <w:p w14:paraId="03D6BE39"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604C4574" w14:textId="77777777" w:rsidR="000918F6" w:rsidRPr="00C507C2" w:rsidRDefault="000918F6" w:rsidP="000A5D84">
            <w:pPr>
              <w:jc w:val="both"/>
              <w:rPr>
                <w:rFonts w:ascii="Garamond" w:hAnsi="Garamond"/>
                <w:sz w:val="20"/>
                <w:szCs w:val="20"/>
              </w:rPr>
            </w:pPr>
          </w:p>
        </w:tc>
        <w:tc>
          <w:tcPr>
            <w:tcW w:w="3991" w:type="pct"/>
            <w:tcBorders>
              <w:top w:val="dotted" w:sz="4" w:space="0" w:color="auto"/>
              <w:bottom w:val="dotted" w:sz="4" w:space="0" w:color="auto"/>
            </w:tcBorders>
            <w:shd w:val="clear" w:color="auto" w:fill="auto"/>
            <w:vAlign w:val="center"/>
          </w:tcPr>
          <w:p w14:paraId="69116E8C" w14:textId="1AAE29A4"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ALPEX-i mund të zgjasë </w:t>
            </w:r>
            <w:r w:rsidR="001A14AC" w:rsidRPr="00C507C2">
              <w:rPr>
                <w:rFonts w:ascii="Garamond" w:eastAsiaTheme="minorHAnsi" w:hAnsi="Garamond"/>
                <w:kern w:val="2"/>
                <w:sz w:val="20"/>
                <w:szCs w:val="20"/>
                <w:lang w:val="sq-AL"/>
                <w14:ligatures w14:val="standardContextual"/>
              </w:rPr>
              <w:t xml:space="preserve">kohën e mbylljes së portës së tregut të ankandeve brenda </w:t>
            </w:r>
            <w:r w:rsidRPr="00C507C2">
              <w:rPr>
                <w:rFonts w:ascii="Garamond" w:eastAsiaTheme="minorHAnsi" w:hAnsi="Garamond"/>
                <w:kern w:val="2"/>
                <w:sz w:val="20"/>
                <w:szCs w:val="20"/>
                <w:lang w:val="sq-AL"/>
                <w14:ligatures w14:val="standardContextual"/>
              </w:rPr>
              <w:t xml:space="preserve">së </w:t>
            </w:r>
            <w:r w:rsidR="001A14AC" w:rsidRPr="00C507C2">
              <w:rPr>
                <w:rFonts w:ascii="Garamond" w:eastAsiaTheme="minorHAnsi" w:hAnsi="Garamond"/>
                <w:kern w:val="2"/>
                <w:sz w:val="20"/>
                <w:szCs w:val="20"/>
                <w:lang w:val="sq-AL"/>
                <w14:ligatures w14:val="standardContextual"/>
              </w:rPr>
              <w:t xml:space="preserve">njëjtës ditë për të mbajtur kushtet e rregullta </w:t>
            </w:r>
            <w:r w:rsidRPr="00C507C2">
              <w:rPr>
                <w:rFonts w:ascii="Garamond" w:eastAsiaTheme="minorHAnsi" w:hAnsi="Garamond"/>
                <w:kern w:val="2"/>
                <w:sz w:val="20"/>
                <w:szCs w:val="20"/>
                <w:lang w:val="sq-AL"/>
                <w14:ligatures w14:val="standardContextual"/>
              </w:rPr>
              <w:t xml:space="preserve">të tregtimit. Në </w:t>
            </w:r>
            <w:r w:rsidR="001A14AC" w:rsidRPr="00C507C2">
              <w:rPr>
                <w:rFonts w:ascii="Garamond" w:eastAsiaTheme="minorHAnsi" w:hAnsi="Garamond"/>
                <w:kern w:val="2"/>
                <w:sz w:val="20"/>
                <w:szCs w:val="20"/>
                <w:lang w:val="sq-AL"/>
                <w14:ligatures w14:val="standardContextual"/>
              </w:rPr>
              <w:t xml:space="preserve">ankandet brenda së njëjtës ditë, koha e mbylljes së portës mund të zgjatet </w:t>
            </w:r>
            <w:r w:rsidRPr="00C507C2">
              <w:rPr>
                <w:rFonts w:ascii="Garamond" w:eastAsiaTheme="minorHAnsi" w:hAnsi="Garamond"/>
                <w:kern w:val="2"/>
                <w:sz w:val="20"/>
                <w:szCs w:val="20"/>
                <w:lang w:val="sq-AL"/>
                <w14:ligatures w14:val="standardContextual"/>
              </w:rPr>
              <w:t xml:space="preserve">për arsye që lidhen me disponueshmërinë e ETSS-ës, </w:t>
            </w:r>
            <w:r w:rsidR="001A14AC" w:rsidRPr="00C507C2">
              <w:rPr>
                <w:rFonts w:ascii="Garamond" w:eastAsiaTheme="minorHAnsi" w:hAnsi="Garamond"/>
                <w:kern w:val="2"/>
                <w:sz w:val="20"/>
                <w:szCs w:val="20"/>
                <w:lang w:val="sq-AL"/>
                <w14:ligatures w14:val="standardContextual"/>
              </w:rPr>
              <w:t xml:space="preserve">librin e urdhërporosisë lokale, për arsye që lidhen me ndarjen e plotë </w:t>
            </w:r>
            <w:r w:rsidRPr="00C507C2">
              <w:rPr>
                <w:rFonts w:ascii="Garamond" w:eastAsiaTheme="minorHAnsi" w:hAnsi="Garamond"/>
                <w:kern w:val="2"/>
                <w:sz w:val="20"/>
                <w:szCs w:val="20"/>
                <w:lang w:val="sq-AL"/>
                <w14:ligatures w14:val="standardContextual"/>
              </w:rPr>
              <w:t>të Tregjeve (</w:t>
            </w:r>
            <w:r w:rsidRPr="001A14AC">
              <w:rPr>
                <w:rFonts w:ascii="Garamond" w:eastAsiaTheme="minorHAnsi" w:hAnsi="Garamond"/>
                <w:i/>
                <w:kern w:val="2"/>
                <w:sz w:val="20"/>
                <w:szCs w:val="20"/>
                <w:lang w:val="sq-AL"/>
                <w14:ligatures w14:val="standardContextual"/>
              </w:rPr>
              <w:t>Full</w:t>
            </w:r>
            <w:r w:rsidRPr="00C507C2">
              <w:rPr>
                <w:rFonts w:ascii="Garamond" w:eastAsiaTheme="minorHAnsi" w:hAnsi="Garamond"/>
                <w:kern w:val="2"/>
                <w:sz w:val="20"/>
                <w:szCs w:val="20"/>
                <w:lang w:val="sq-AL"/>
                <w14:ligatures w14:val="standardContextual"/>
              </w:rPr>
              <w:t xml:space="preserve"> </w:t>
            </w:r>
            <w:r w:rsidRPr="001A14AC">
              <w:rPr>
                <w:rFonts w:ascii="Garamond" w:eastAsiaTheme="minorHAnsi" w:hAnsi="Garamond"/>
                <w:i/>
                <w:kern w:val="2"/>
                <w:sz w:val="20"/>
                <w:szCs w:val="20"/>
                <w:lang w:val="sq-AL"/>
                <w14:ligatures w14:val="standardContextual"/>
              </w:rPr>
              <w:t>Decoupling</w:t>
            </w:r>
            <w:r w:rsidRPr="00C507C2">
              <w:rPr>
                <w:rFonts w:ascii="Garamond" w:eastAsiaTheme="minorHAnsi" w:hAnsi="Garamond"/>
                <w:kern w:val="2"/>
                <w:sz w:val="20"/>
                <w:szCs w:val="20"/>
                <w:lang w:val="sq-AL"/>
                <w14:ligatures w14:val="standardContextual"/>
              </w:rPr>
              <w:t xml:space="preserve">), si dhe parashikimeve të Rregullave të Tregut të Energjisë Elektrike-Kushtet e </w:t>
            </w:r>
            <w:r w:rsidR="001A14AC">
              <w:rPr>
                <w:rFonts w:ascii="Garamond" w:eastAsiaTheme="minorHAnsi" w:hAnsi="Garamond"/>
                <w:kern w:val="2"/>
                <w:sz w:val="20"/>
                <w:szCs w:val="20"/>
                <w:lang w:val="sq-AL"/>
                <w14:ligatures w14:val="standardContextual"/>
              </w:rPr>
              <w:t>p</w:t>
            </w:r>
            <w:r w:rsidRPr="00C507C2">
              <w:rPr>
                <w:rFonts w:ascii="Garamond" w:eastAsiaTheme="minorHAnsi" w:hAnsi="Garamond"/>
                <w:kern w:val="2"/>
                <w:sz w:val="20"/>
                <w:szCs w:val="20"/>
                <w:lang w:val="sq-AL"/>
                <w14:ligatures w14:val="standardContextual"/>
              </w:rPr>
              <w:t xml:space="preserve">ërgjithshme. </w:t>
            </w:r>
          </w:p>
        </w:tc>
      </w:tr>
      <w:tr w:rsidR="000918F6" w:rsidRPr="00C507C2" w14:paraId="1BC609EE" w14:textId="77777777" w:rsidTr="00912D7B">
        <w:trPr>
          <w:cantSplit/>
          <w:trHeight w:val="20"/>
        </w:trPr>
        <w:tc>
          <w:tcPr>
            <w:tcW w:w="480" w:type="pct"/>
            <w:tcBorders>
              <w:top w:val="dotted" w:sz="4" w:space="0" w:color="auto"/>
            </w:tcBorders>
            <w:vAlign w:val="center"/>
          </w:tcPr>
          <w:p w14:paraId="6BBD9BF6" w14:textId="77777777" w:rsidR="000918F6" w:rsidRPr="00C507C2" w:rsidRDefault="000918F6" w:rsidP="000A5D84">
            <w:pPr>
              <w:jc w:val="both"/>
              <w:rPr>
                <w:rFonts w:ascii="Garamond" w:hAnsi="Garamond"/>
                <w:i/>
                <w:iCs/>
                <w:sz w:val="20"/>
                <w:szCs w:val="20"/>
              </w:rPr>
            </w:pPr>
          </w:p>
        </w:tc>
        <w:tc>
          <w:tcPr>
            <w:tcW w:w="4520" w:type="pct"/>
            <w:gridSpan w:val="2"/>
            <w:tcBorders>
              <w:top w:val="dotted" w:sz="4" w:space="0" w:color="auto"/>
            </w:tcBorders>
            <w:shd w:val="clear" w:color="auto" w:fill="auto"/>
            <w:vAlign w:val="center"/>
          </w:tcPr>
          <w:p w14:paraId="64152F57"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65B51BB4" w14:textId="77777777" w:rsidTr="00912D7B">
        <w:trPr>
          <w:cantSplit/>
          <w:trHeight w:val="20"/>
        </w:trPr>
        <w:tc>
          <w:tcPr>
            <w:tcW w:w="480" w:type="pct"/>
            <w:tcBorders>
              <w:bottom w:val="dotted" w:sz="4" w:space="0" w:color="auto"/>
            </w:tcBorders>
            <w:vAlign w:val="center"/>
          </w:tcPr>
          <w:p w14:paraId="1777A377"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63C6C1F4"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C.1.3.1 (d) </w:t>
            </w:r>
          </w:p>
        </w:tc>
        <w:tc>
          <w:tcPr>
            <w:tcW w:w="3991" w:type="pct"/>
            <w:tcBorders>
              <w:bottom w:val="dotted" w:sz="4" w:space="0" w:color="auto"/>
            </w:tcBorders>
            <w:shd w:val="clear" w:color="auto" w:fill="auto"/>
            <w:vAlign w:val="center"/>
          </w:tcPr>
          <w:p w14:paraId="5B0B908B" w14:textId="39812848"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 xml:space="preserve">Kodi i kontratës së zbatueshme i cili vendos kontratën e tregtueshme specifike brenda </w:t>
            </w:r>
            <w:r w:rsidR="001A14AC" w:rsidRPr="00C507C2">
              <w:rPr>
                <w:rFonts w:ascii="Garamond" w:eastAsiaTheme="minorHAnsi" w:hAnsi="Garamond"/>
                <w:kern w:val="2"/>
                <w:sz w:val="20"/>
                <w:szCs w:val="20"/>
                <w:lang w:val="sq-AL"/>
                <w14:ligatures w14:val="standardContextual"/>
              </w:rPr>
              <w:t xml:space="preserve">ditës </w:t>
            </w:r>
            <w:r w:rsidRPr="00C507C2">
              <w:rPr>
                <w:rFonts w:ascii="Garamond" w:eastAsiaTheme="minorHAnsi" w:hAnsi="Garamond"/>
                <w:kern w:val="2"/>
                <w:sz w:val="20"/>
                <w:szCs w:val="20"/>
                <w:lang w:val="sq-AL"/>
                <w14:ligatures w14:val="standardContextual"/>
              </w:rPr>
              <w:t xml:space="preserve">së </w:t>
            </w:r>
            <w:r w:rsidR="001A14AC" w:rsidRPr="00C507C2">
              <w:rPr>
                <w:rFonts w:ascii="Garamond" w:eastAsiaTheme="minorHAnsi" w:hAnsi="Garamond"/>
                <w:kern w:val="2"/>
                <w:sz w:val="20"/>
                <w:szCs w:val="20"/>
                <w:lang w:val="sq-AL"/>
                <w14:ligatures w14:val="standardContextual"/>
              </w:rPr>
              <w:t xml:space="preserve">livrimit </w:t>
            </w:r>
            <w:r w:rsidRPr="00C507C2">
              <w:rPr>
                <w:rFonts w:ascii="Garamond" w:eastAsiaTheme="minorHAnsi" w:hAnsi="Garamond"/>
                <w:kern w:val="2"/>
                <w:sz w:val="20"/>
                <w:szCs w:val="20"/>
                <w:lang w:val="sq-AL"/>
                <w14:ligatures w14:val="standardContextual"/>
              </w:rPr>
              <w:t xml:space="preserve">D: </w:t>
            </w:r>
            <w:r w:rsidR="001A14AC" w:rsidRPr="00C507C2">
              <w:rPr>
                <w:rFonts w:ascii="Garamond" w:eastAsiaTheme="minorHAnsi" w:hAnsi="Garamond"/>
                <w:kern w:val="2"/>
                <w:sz w:val="20"/>
                <w:szCs w:val="20"/>
                <w:lang w:val="sq-AL"/>
                <w14:ligatures w14:val="standardContextual"/>
              </w:rPr>
              <w:t xml:space="preserve">produkte orare, produkte 30 minuta, produkte 15 minuta ose </w:t>
            </w:r>
            <w:r w:rsidRPr="00C507C2">
              <w:rPr>
                <w:rFonts w:ascii="Garamond" w:eastAsiaTheme="minorHAnsi" w:hAnsi="Garamond"/>
                <w:kern w:val="2"/>
                <w:sz w:val="20"/>
                <w:szCs w:val="20"/>
                <w:lang w:val="sq-AL"/>
                <w14:ligatures w14:val="standardContextual"/>
              </w:rPr>
              <w:t>në Bllok;</w:t>
            </w:r>
          </w:p>
        </w:tc>
      </w:tr>
      <w:tr w:rsidR="000918F6" w:rsidRPr="00C507C2" w14:paraId="2779356D" w14:textId="77777777" w:rsidTr="00912D7B">
        <w:trPr>
          <w:cantSplit/>
          <w:trHeight w:val="20"/>
        </w:trPr>
        <w:tc>
          <w:tcPr>
            <w:tcW w:w="480" w:type="pct"/>
            <w:tcBorders>
              <w:top w:val="dotted" w:sz="4" w:space="0" w:color="auto"/>
              <w:bottom w:val="dotted" w:sz="4" w:space="0" w:color="auto"/>
            </w:tcBorders>
            <w:vAlign w:val="center"/>
          </w:tcPr>
          <w:p w14:paraId="6FF4C837"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1CB1E18A" w14:textId="77777777" w:rsidR="000918F6" w:rsidRPr="00C507C2" w:rsidRDefault="000918F6" w:rsidP="000A5D84">
            <w:pPr>
              <w:jc w:val="both"/>
              <w:rPr>
                <w:rFonts w:ascii="Garamond" w:hAnsi="Garamond"/>
                <w:sz w:val="20"/>
                <w:szCs w:val="20"/>
              </w:rPr>
            </w:pPr>
          </w:p>
        </w:tc>
        <w:tc>
          <w:tcPr>
            <w:tcW w:w="3991" w:type="pct"/>
            <w:tcBorders>
              <w:top w:val="dotted" w:sz="4" w:space="0" w:color="auto"/>
              <w:bottom w:val="dotted" w:sz="4" w:space="0" w:color="auto"/>
            </w:tcBorders>
            <w:shd w:val="clear" w:color="auto" w:fill="auto"/>
            <w:vAlign w:val="center"/>
          </w:tcPr>
          <w:p w14:paraId="6F2632D6" w14:textId="70D9EDCE"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 xml:space="preserve">Kodi i kontratës së zbatueshme i cili vendos kontratën e tregtueshme specifike brenda </w:t>
            </w:r>
            <w:r w:rsidR="001A14AC" w:rsidRPr="00C507C2">
              <w:rPr>
                <w:rFonts w:ascii="Garamond" w:eastAsiaTheme="minorHAnsi" w:hAnsi="Garamond"/>
                <w:kern w:val="2"/>
                <w:sz w:val="20"/>
                <w:szCs w:val="20"/>
                <w:lang w:val="sq-AL"/>
                <w14:ligatures w14:val="standardContextual"/>
              </w:rPr>
              <w:t xml:space="preserve">ditës </w:t>
            </w:r>
            <w:r w:rsidRPr="00C507C2">
              <w:rPr>
                <w:rFonts w:ascii="Garamond" w:eastAsiaTheme="minorHAnsi" w:hAnsi="Garamond"/>
                <w:kern w:val="2"/>
                <w:sz w:val="20"/>
                <w:szCs w:val="20"/>
                <w:lang w:val="sq-AL"/>
                <w14:ligatures w14:val="standardContextual"/>
              </w:rPr>
              <w:t xml:space="preserve">së </w:t>
            </w:r>
            <w:r w:rsidR="001A14AC" w:rsidRPr="00C507C2">
              <w:rPr>
                <w:rFonts w:ascii="Garamond" w:eastAsiaTheme="minorHAnsi" w:hAnsi="Garamond"/>
                <w:kern w:val="2"/>
                <w:sz w:val="20"/>
                <w:szCs w:val="20"/>
                <w:lang w:val="sq-AL"/>
                <w14:ligatures w14:val="standardContextual"/>
              </w:rPr>
              <w:t xml:space="preserve">livrimit </w:t>
            </w:r>
            <w:r w:rsidRPr="00C507C2">
              <w:rPr>
                <w:rFonts w:ascii="Garamond" w:eastAsiaTheme="minorHAnsi" w:hAnsi="Garamond"/>
                <w:kern w:val="2"/>
                <w:sz w:val="20"/>
                <w:szCs w:val="20"/>
                <w:lang w:val="sq-AL"/>
                <w14:ligatures w14:val="standardContextual"/>
              </w:rPr>
              <w:t xml:space="preserve">D: </w:t>
            </w:r>
            <w:r w:rsidR="001A14AC" w:rsidRPr="00C507C2">
              <w:rPr>
                <w:rFonts w:ascii="Garamond" w:eastAsiaTheme="minorHAnsi" w:hAnsi="Garamond"/>
                <w:kern w:val="2"/>
                <w:sz w:val="20"/>
                <w:szCs w:val="20"/>
                <w:lang w:val="sq-AL"/>
                <w14:ligatures w14:val="standardContextual"/>
              </w:rPr>
              <w:t>produkte orare</w:t>
            </w:r>
            <w:r w:rsidRPr="00C507C2">
              <w:rPr>
                <w:rFonts w:ascii="Garamond" w:eastAsiaTheme="minorHAnsi" w:hAnsi="Garamond"/>
                <w:kern w:val="2"/>
                <w:sz w:val="20"/>
                <w:szCs w:val="20"/>
                <w:lang w:val="sq-AL"/>
                <w14:ligatures w14:val="standardContextual"/>
              </w:rPr>
              <w:t xml:space="preserve">, </w:t>
            </w:r>
            <w:r w:rsidR="001A14AC" w:rsidRPr="00C507C2">
              <w:rPr>
                <w:rFonts w:ascii="Garamond" w:eastAsiaTheme="minorHAnsi" w:hAnsi="Garamond"/>
                <w:kern w:val="2"/>
                <w:sz w:val="20"/>
                <w:szCs w:val="20"/>
                <w:lang w:val="sq-AL"/>
                <w14:ligatures w14:val="standardContextual"/>
              </w:rPr>
              <w:t xml:space="preserve">produkte </w:t>
            </w:r>
            <w:r w:rsidRPr="00C507C2">
              <w:rPr>
                <w:rFonts w:ascii="Garamond" w:eastAsiaTheme="minorHAnsi" w:hAnsi="Garamond"/>
                <w:kern w:val="2"/>
                <w:sz w:val="20"/>
                <w:szCs w:val="20"/>
                <w:lang w:val="sq-AL"/>
                <w14:ligatures w14:val="standardContextual"/>
              </w:rPr>
              <w:t xml:space="preserve">30 minuta, </w:t>
            </w:r>
            <w:r w:rsidR="001A14AC" w:rsidRPr="00C507C2">
              <w:rPr>
                <w:rFonts w:ascii="Garamond" w:eastAsiaTheme="minorHAnsi" w:hAnsi="Garamond"/>
                <w:kern w:val="2"/>
                <w:sz w:val="20"/>
                <w:szCs w:val="20"/>
                <w:lang w:val="sq-AL"/>
                <w14:ligatures w14:val="standardContextual"/>
              </w:rPr>
              <w:t xml:space="preserve">produkte </w:t>
            </w:r>
            <w:r w:rsidRPr="00C507C2">
              <w:rPr>
                <w:rFonts w:ascii="Garamond" w:eastAsiaTheme="minorHAnsi" w:hAnsi="Garamond"/>
                <w:kern w:val="2"/>
                <w:sz w:val="20"/>
                <w:szCs w:val="20"/>
                <w:lang w:val="sq-AL"/>
                <w14:ligatures w14:val="standardContextual"/>
              </w:rPr>
              <w:t>15 minuta;</w:t>
            </w:r>
          </w:p>
        </w:tc>
      </w:tr>
      <w:tr w:rsidR="000918F6" w:rsidRPr="00C507C2" w14:paraId="08092BE9" w14:textId="77777777" w:rsidTr="00912D7B">
        <w:trPr>
          <w:cantSplit/>
          <w:trHeight w:val="20"/>
        </w:trPr>
        <w:tc>
          <w:tcPr>
            <w:tcW w:w="480" w:type="pct"/>
            <w:tcBorders>
              <w:bottom w:val="dotted" w:sz="4" w:space="0" w:color="auto"/>
            </w:tcBorders>
            <w:vAlign w:val="center"/>
          </w:tcPr>
          <w:p w14:paraId="70036FD6"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4EE64B65"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C.1.5.3 </w:t>
            </w:r>
          </w:p>
        </w:tc>
        <w:tc>
          <w:tcPr>
            <w:tcW w:w="3991" w:type="pct"/>
            <w:tcBorders>
              <w:bottom w:val="dotted" w:sz="4" w:space="0" w:color="auto"/>
            </w:tcBorders>
            <w:shd w:val="clear" w:color="auto" w:fill="auto"/>
            <w:vAlign w:val="center"/>
          </w:tcPr>
          <w:p w14:paraId="73E735D5" w14:textId="4D360DED"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Çmimi i pikës së parë të segmentit të parë të kurbës së </w:t>
            </w:r>
            <w:r w:rsidR="001A14AC" w:rsidRPr="00C507C2">
              <w:rPr>
                <w:rFonts w:ascii="Garamond" w:eastAsiaTheme="minorHAnsi" w:hAnsi="Garamond"/>
                <w:kern w:val="2"/>
                <w:sz w:val="20"/>
                <w:szCs w:val="20"/>
                <w:lang w:val="sq-AL"/>
                <w14:ligatures w14:val="standardContextual"/>
              </w:rPr>
              <w:t xml:space="preserve">urdhërporosi shitjeje </w:t>
            </w:r>
            <w:r w:rsidRPr="00C507C2">
              <w:rPr>
                <w:rFonts w:ascii="Garamond" w:eastAsiaTheme="minorHAnsi" w:hAnsi="Garamond"/>
                <w:kern w:val="2"/>
                <w:sz w:val="20"/>
                <w:szCs w:val="20"/>
                <w:lang w:val="sq-AL"/>
                <w14:ligatures w14:val="standardContextual"/>
              </w:rPr>
              <w:t>është</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i barabartë me </w:t>
            </w:r>
            <w:r w:rsidR="001A14AC" w:rsidRPr="00C507C2">
              <w:rPr>
                <w:rFonts w:ascii="Garamond" w:eastAsiaTheme="minorHAnsi" w:hAnsi="Garamond"/>
                <w:kern w:val="2"/>
                <w:sz w:val="20"/>
                <w:szCs w:val="20"/>
                <w:lang w:val="sq-AL"/>
                <w14:ligatures w14:val="standardContextual"/>
              </w:rPr>
              <w:t>çmimin minimal të ankandit të tregut</w:t>
            </w:r>
            <w:r w:rsidR="001A14AC">
              <w:rPr>
                <w:rFonts w:ascii="Garamond" w:eastAsiaTheme="minorHAnsi" w:hAnsi="Garamond"/>
                <w:kern w:val="2"/>
                <w:sz w:val="20"/>
                <w:szCs w:val="20"/>
                <w:lang w:val="sq-AL"/>
                <w14:ligatures w14:val="standardContextual"/>
              </w:rPr>
              <w:t xml:space="preserve"> </w:t>
            </w:r>
            <w:r w:rsidR="001A14AC" w:rsidRPr="00C507C2">
              <w:rPr>
                <w:rFonts w:ascii="Garamond" w:eastAsiaTheme="minorHAnsi" w:hAnsi="Garamond"/>
                <w:kern w:val="2"/>
                <w:sz w:val="20"/>
                <w:szCs w:val="20"/>
                <w:lang w:val="sq-AL"/>
                <w14:ligatures w14:val="standardContextual"/>
              </w:rPr>
              <w:t xml:space="preserve">brenda së njëjtës ditë </w:t>
            </w:r>
            <w:r w:rsidRPr="00C507C2">
              <w:rPr>
                <w:rFonts w:ascii="Garamond" w:eastAsiaTheme="minorHAnsi" w:hAnsi="Garamond"/>
                <w:kern w:val="2"/>
                <w:sz w:val="20"/>
                <w:szCs w:val="20"/>
                <w:lang w:val="sq-AL"/>
                <w14:ligatures w14:val="standardContextual"/>
              </w:rPr>
              <w:t xml:space="preserve">për </w:t>
            </w:r>
            <w:r w:rsidR="001A14AC" w:rsidRPr="00C507C2">
              <w:rPr>
                <w:rFonts w:ascii="Garamond" w:eastAsiaTheme="minorHAnsi" w:hAnsi="Garamond"/>
                <w:kern w:val="2"/>
                <w:sz w:val="20"/>
                <w:szCs w:val="20"/>
                <w:lang w:val="sq-AL"/>
                <w14:ligatures w14:val="standardContextual"/>
              </w:rPr>
              <w:t>urdhërporositë</w:t>
            </w:r>
            <w:r w:rsidRPr="00C507C2">
              <w:rPr>
                <w:rFonts w:ascii="Garamond" w:eastAsiaTheme="minorHAnsi" w:hAnsi="Garamond"/>
                <w:kern w:val="2"/>
                <w:sz w:val="20"/>
                <w:szCs w:val="20"/>
                <w:lang w:val="sq-AL"/>
                <w14:ligatures w14:val="standardContextual"/>
              </w:rPr>
              <w:t xml:space="preserve">, ndërsa çmimi i pikës së dytë të segmentit të fundit të kurbës së </w:t>
            </w:r>
            <w:r w:rsidR="001A14AC" w:rsidRPr="00C507C2">
              <w:rPr>
                <w:rFonts w:ascii="Garamond" w:eastAsiaTheme="minorHAnsi" w:hAnsi="Garamond"/>
                <w:kern w:val="2"/>
                <w:sz w:val="20"/>
                <w:szCs w:val="20"/>
                <w:lang w:val="sq-AL"/>
                <w14:ligatures w14:val="standardContextual"/>
              </w:rPr>
              <w:t xml:space="preserve">urdhërporosi shitjeje </w:t>
            </w:r>
            <w:r w:rsidRPr="00C507C2">
              <w:rPr>
                <w:rFonts w:ascii="Garamond" w:eastAsiaTheme="minorHAnsi" w:hAnsi="Garamond"/>
                <w:kern w:val="2"/>
                <w:sz w:val="20"/>
                <w:szCs w:val="20"/>
                <w:lang w:val="sq-AL"/>
                <w14:ligatures w14:val="standardContextual"/>
              </w:rPr>
              <w:t xml:space="preserve">është i barabartë </w:t>
            </w:r>
            <w:r w:rsidR="001A14AC" w:rsidRPr="00C507C2">
              <w:rPr>
                <w:rFonts w:ascii="Garamond" w:eastAsiaTheme="minorHAnsi" w:hAnsi="Garamond"/>
                <w:kern w:val="2"/>
                <w:sz w:val="20"/>
                <w:szCs w:val="20"/>
                <w:lang w:val="sq-AL"/>
                <w14:ligatures w14:val="standardContextual"/>
              </w:rPr>
              <w:t xml:space="preserve">çmimin maksimal të ankandit të tregut brenda </w:t>
            </w:r>
            <w:r w:rsidRPr="00C507C2">
              <w:rPr>
                <w:rFonts w:ascii="Garamond" w:eastAsiaTheme="minorHAnsi" w:hAnsi="Garamond"/>
                <w:kern w:val="2"/>
                <w:sz w:val="20"/>
                <w:szCs w:val="20"/>
                <w:lang w:val="sq-AL"/>
                <w14:ligatures w14:val="standardContextual"/>
              </w:rPr>
              <w:t xml:space="preserve">së </w:t>
            </w:r>
            <w:r w:rsidR="001A14AC" w:rsidRPr="00C507C2">
              <w:rPr>
                <w:rFonts w:ascii="Garamond" w:eastAsiaTheme="minorHAnsi" w:hAnsi="Garamond"/>
                <w:kern w:val="2"/>
                <w:sz w:val="20"/>
                <w:szCs w:val="20"/>
                <w:lang w:val="sq-AL"/>
                <w14:ligatures w14:val="standardContextual"/>
              </w:rPr>
              <w:t>njëjtës ditë për urdhërporositë</w:t>
            </w:r>
            <w:r w:rsidRPr="00C507C2">
              <w:rPr>
                <w:rFonts w:ascii="Garamond" w:eastAsiaTheme="minorHAnsi" w:hAnsi="Garamond"/>
                <w:kern w:val="2"/>
                <w:sz w:val="20"/>
                <w:szCs w:val="20"/>
                <w:lang w:val="sq-AL"/>
                <w14:ligatures w14:val="standardContextual"/>
              </w:rPr>
              <w:t>.</w:t>
            </w:r>
          </w:p>
        </w:tc>
      </w:tr>
      <w:tr w:rsidR="000918F6" w:rsidRPr="00C507C2" w14:paraId="00D2B56E" w14:textId="77777777" w:rsidTr="00912D7B">
        <w:trPr>
          <w:cantSplit/>
          <w:trHeight w:val="20"/>
        </w:trPr>
        <w:tc>
          <w:tcPr>
            <w:tcW w:w="480" w:type="pct"/>
            <w:tcBorders>
              <w:top w:val="dotted" w:sz="4" w:space="0" w:color="auto"/>
              <w:bottom w:val="dotted" w:sz="4" w:space="0" w:color="auto"/>
            </w:tcBorders>
            <w:vAlign w:val="center"/>
          </w:tcPr>
          <w:p w14:paraId="62E6431D"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36A99597"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22DC8478" w14:textId="175255D8"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Çmimi i pikës së parë i segmentit të parë të kurbës së </w:t>
            </w:r>
            <w:r w:rsidR="001A14AC" w:rsidRPr="00C507C2">
              <w:rPr>
                <w:rFonts w:ascii="Garamond" w:eastAsiaTheme="minorHAnsi" w:hAnsi="Garamond"/>
                <w:kern w:val="2"/>
                <w:sz w:val="20"/>
                <w:szCs w:val="20"/>
                <w:lang w:val="sq-AL"/>
                <w14:ligatures w14:val="standardContextual"/>
              </w:rPr>
              <w:t xml:space="preserve">urdhërporosisë shitjeje </w:t>
            </w:r>
            <w:r w:rsidRPr="00C507C2">
              <w:rPr>
                <w:rFonts w:ascii="Garamond" w:eastAsiaTheme="minorHAnsi" w:hAnsi="Garamond"/>
                <w:kern w:val="2"/>
                <w:sz w:val="20"/>
                <w:szCs w:val="20"/>
                <w:lang w:val="sq-AL"/>
                <w14:ligatures w14:val="standardContextual"/>
              </w:rPr>
              <w:t>është</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i barabartë me </w:t>
            </w:r>
            <w:r w:rsidR="001A14AC" w:rsidRPr="00C507C2">
              <w:rPr>
                <w:rFonts w:ascii="Garamond" w:eastAsiaTheme="minorHAnsi" w:hAnsi="Garamond"/>
                <w:kern w:val="2"/>
                <w:sz w:val="20"/>
                <w:szCs w:val="20"/>
                <w:lang w:val="sq-AL"/>
                <w14:ligatures w14:val="standardContextual"/>
              </w:rPr>
              <w:t xml:space="preserve">çmimin minimal të urdhërporosisë të ankandit të tregut brenda së njëjtës ditë, </w:t>
            </w:r>
            <w:r w:rsidRPr="00C507C2">
              <w:rPr>
                <w:rFonts w:ascii="Garamond" w:eastAsiaTheme="minorHAnsi" w:hAnsi="Garamond"/>
                <w:kern w:val="2"/>
                <w:sz w:val="20"/>
                <w:szCs w:val="20"/>
                <w:lang w:val="sq-AL"/>
                <w14:ligatures w14:val="standardContextual"/>
              </w:rPr>
              <w:t xml:space="preserve">ndërsa çmimi i pikës së dytë i segmentit të fundit të kurbës së </w:t>
            </w:r>
            <w:r w:rsidR="001A14AC" w:rsidRPr="00C507C2">
              <w:rPr>
                <w:rFonts w:ascii="Garamond" w:eastAsiaTheme="minorHAnsi" w:hAnsi="Garamond"/>
                <w:kern w:val="2"/>
                <w:sz w:val="20"/>
                <w:szCs w:val="20"/>
                <w:lang w:val="sq-AL"/>
                <w14:ligatures w14:val="standardContextual"/>
              </w:rPr>
              <w:t xml:space="preserve">urdhërporosisë shitjeje </w:t>
            </w:r>
            <w:r w:rsidRPr="00C507C2">
              <w:rPr>
                <w:rFonts w:ascii="Garamond" w:eastAsiaTheme="minorHAnsi" w:hAnsi="Garamond"/>
                <w:kern w:val="2"/>
                <w:sz w:val="20"/>
                <w:szCs w:val="20"/>
                <w:lang w:val="sq-AL"/>
                <w14:ligatures w14:val="standardContextual"/>
              </w:rPr>
              <w:t xml:space="preserve">është i barabartë </w:t>
            </w:r>
            <w:r w:rsidR="001A14AC" w:rsidRPr="00C507C2">
              <w:rPr>
                <w:rFonts w:ascii="Garamond" w:eastAsiaTheme="minorHAnsi" w:hAnsi="Garamond"/>
                <w:kern w:val="2"/>
                <w:sz w:val="20"/>
                <w:szCs w:val="20"/>
                <w:lang w:val="sq-AL"/>
                <w14:ligatures w14:val="standardContextual"/>
              </w:rPr>
              <w:t xml:space="preserve">çmimin maksimal të urdhërporosisë të ankandit të tregut brenda së njëjtës ditë. </w:t>
            </w:r>
          </w:p>
        </w:tc>
      </w:tr>
    </w:tbl>
    <w:p w14:paraId="60EC38FA" w14:textId="6152B0AD" w:rsidR="000918F6" w:rsidRPr="00C507C2" w:rsidRDefault="000918F6" w:rsidP="000A5D84">
      <w:pPr>
        <w:tabs>
          <w:tab w:val="left" w:pos="1735"/>
        </w:tabs>
        <w:ind w:firstLine="284"/>
        <w:jc w:val="both"/>
        <w:rPr>
          <w:rFonts w:ascii="Garamond" w:hAnsi="Garamond"/>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70"/>
        <w:gridCol w:w="959"/>
        <w:gridCol w:w="7232"/>
      </w:tblGrid>
      <w:tr w:rsidR="000918F6" w:rsidRPr="00C507C2" w14:paraId="15206E33" w14:textId="77777777" w:rsidTr="000A5D84">
        <w:trPr>
          <w:cantSplit/>
          <w:trHeight w:val="20"/>
        </w:trPr>
        <w:tc>
          <w:tcPr>
            <w:tcW w:w="480" w:type="pct"/>
            <w:tcBorders>
              <w:bottom w:val="dotted" w:sz="4" w:space="0" w:color="auto"/>
            </w:tcBorders>
            <w:vAlign w:val="center"/>
          </w:tcPr>
          <w:p w14:paraId="02FC25EA"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1E4741D9"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C.1.5.4</w:t>
            </w:r>
          </w:p>
        </w:tc>
        <w:tc>
          <w:tcPr>
            <w:tcW w:w="3991" w:type="pct"/>
            <w:tcBorders>
              <w:bottom w:val="dotted" w:sz="4" w:space="0" w:color="auto"/>
            </w:tcBorders>
            <w:shd w:val="clear" w:color="auto" w:fill="auto"/>
            <w:vAlign w:val="center"/>
          </w:tcPr>
          <w:p w14:paraId="2EB5F262" w14:textId="58D5DC79"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Çmimi i pikës së parë të segmentit të parë të kurbës së </w:t>
            </w:r>
            <w:r w:rsidR="001A14AC" w:rsidRPr="00C507C2">
              <w:rPr>
                <w:rFonts w:ascii="Garamond" w:eastAsiaTheme="minorHAnsi" w:hAnsi="Garamond"/>
                <w:kern w:val="2"/>
                <w:sz w:val="20"/>
                <w:szCs w:val="20"/>
                <w:lang w:val="sq-AL"/>
                <w14:ligatures w14:val="standardContextual"/>
              </w:rPr>
              <w:t>urdhërporosi blerjeje është</w:t>
            </w:r>
            <w:r w:rsidR="001A14AC">
              <w:rPr>
                <w:rFonts w:ascii="Garamond" w:eastAsiaTheme="minorHAnsi" w:hAnsi="Garamond"/>
                <w:kern w:val="2"/>
                <w:sz w:val="20"/>
                <w:szCs w:val="20"/>
                <w:lang w:val="sq-AL"/>
                <w14:ligatures w14:val="standardContextual"/>
              </w:rPr>
              <w:t xml:space="preserve"> </w:t>
            </w:r>
            <w:r w:rsidR="001A14AC" w:rsidRPr="00C507C2">
              <w:rPr>
                <w:rFonts w:ascii="Garamond" w:eastAsiaTheme="minorHAnsi" w:hAnsi="Garamond"/>
                <w:kern w:val="2"/>
                <w:sz w:val="20"/>
                <w:szCs w:val="20"/>
                <w:lang w:val="sq-AL"/>
                <w14:ligatures w14:val="standardContextual"/>
              </w:rPr>
              <w:t>i barabartë me çmimin maksimal të ankandit të tregut brenda së njëjtës ditë</w:t>
            </w:r>
            <w:r w:rsidR="001A14AC">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për </w:t>
            </w:r>
            <w:r w:rsidR="001A14AC" w:rsidRPr="00C507C2">
              <w:rPr>
                <w:rFonts w:ascii="Garamond" w:eastAsiaTheme="minorHAnsi" w:hAnsi="Garamond"/>
                <w:kern w:val="2"/>
                <w:sz w:val="20"/>
                <w:szCs w:val="20"/>
                <w:lang w:val="sq-AL"/>
                <w14:ligatures w14:val="standardContextual"/>
              </w:rPr>
              <w:t>urdhërporositë</w:t>
            </w:r>
            <w:r w:rsidRPr="00C507C2">
              <w:rPr>
                <w:rFonts w:ascii="Garamond" w:eastAsiaTheme="minorHAnsi" w:hAnsi="Garamond"/>
                <w:kern w:val="2"/>
                <w:sz w:val="20"/>
                <w:szCs w:val="20"/>
                <w:lang w:val="sq-AL"/>
                <w14:ligatures w14:val="standardContextual"/>
              </w:rPr>
              <w:t xml:space="preserve">, ndërsa çmimi i pikës së dytë të segmentit të fundit të kurbës së </w:t>
            </w:r>
            <w:r w:rsidR="001A14AC" w:rsidRPr="00C507C2">
              <w:rPr>
                <w:rFonts w:ascii="Garamond" w:eastAsiaTheme="minorHAnsi" w:hAnsi="Garamond"/>
                <w:kern w:val="2"/>
                <w:sz w:val="20"/>
                <w:szCs w:val="20"/>
                <w:lang w:val="sq-AL"/>
                <w14:ligatures w14:val="standardContextual"/>
              </w:rPr>
              <w:t>urdhërporosi blerjeje është i barabartë me çmimin minimal të ankandit të tregut</w:t>
            </w:r>
            <w:r w:rsidR="001A14AC">
              <w:rPr>
                <w:rFonts w:ascii="Garamond" w:eastAsiaTheme="minorHAnsi" w:hAnsi="Garamond"/>
                <w:kern w:val="2"/>
                <w:sz w:val="20"/>
                <w:szCs w:val="20"/>
                <w:lang w:val="sq-AL"/>
                <w14:ligatures w14:val="standardContextual"/>
              </w:rPr>
              <w:t xml:space="preserve"> </w:t>
            </w:r>
            <w:r w:rsidR="001A14AC" w:rsidRPr="00C507C2">
              <w:rPr>
                <w:rFonts w:ascii="Garamond" w:eastAsiaTheme="minorHAnsi" w:hAnsi="Garamond"/>
                <w:kern w:val="2"/>
                <w:sz w:val="20"/>
                <w:szCs w:val="20"/>
                <w:lang w:val="sq-AL"/>
                <w14:ligatures w14:val="standardContextual"/>
              </w:rPr>
              <w:t xml:space="preserve">brenda së njëjtës ditë për urdhërporositë. </w:t>
            </w:r>
          </w:p>
        </w:tc>
      </w:tr>
      <w:tr w:rsidR="000918F6" w:rsidRPr="00C507C2" w14:paraId="5CEA211F" w14:textId="77777777" w:rsidTr="000A5D84">
        <w:trPr>
          <w:cantSplit/>
          <w:trHeight w:val="20"/>
        </w:trPr>
        <w:tc>
          <w:tcPr>
            <w:tcW w:w="480" w:type="pct"/>
            <w:tcBorders>
              <w:top w:val="dotted" w:sz="4" w:space="0" w:color="auto"/>
              <w:bottom w:val="dotted" w:sz="4" w:space="0" w:color="auto"/>
            </w:tcBorders>
            <w:vAlign w:val="center"/>
          </w:tcPr>
          <w:p w14:paraId="183050C7"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1097A941"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2544D69E" w14:textId="2AAD4D0B"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Çmimi i pikës së parë i segmentit të parë të kurbës së </w:t>
            </w:r>
            <w:r w:rsidR="001A14AC" w:rsidRPr="00C507C2">
              <w:rPr>
                <w:rFonts w:ascii="Garamond" w:eastAsiaTheme="minorHAnsi" w:hAnsi="Garamond"/>
                <w:kern w:val="2"/>
                <w:sz w:val="20"/>
                <w:szCs w:val="20"/>
                <w:lang w:val="sq-AL"/>
                <w14:ligatures w14:val="standardContextual"/>
              </w:rPr>
              <w:t>urdhërporosisë blerjeje është</w:t>
            </w:r>
            <w:r w:rsidR="001A14AC">
              <w:rPr>
                <w:rFonts w:ascii="Garamond" w:eastAsiaTheme="minorHAnsi" w:hAnsi="Garamond"/>
                <w:kern w:val="2"/>
                <w:sz w:val="20"/>
                <w:szCs w:val="20"/>
                <w:lang w:val="sq-AL"/>
                <w14:ligatures w14:val="standardContextual"/>
              </w:rPr>
              <w:t xml:space="preserve"> </w:t>
            </w:r>
            <w:r w:rsidR="001A14AC" w:rsidRPr="00C507C2">
              <w:rPr>
                <w:rFonts w:ascii="Garamond" w:eastAsiaTheme="minorHAnsi" w:hAnsi="Garamond"/>
                <w:kern w:val="2"/>
                <w:sz w:val="20"/>
                <w:szCs w:val="20"/>
                <w:lang w:val="sq-AL"/>
                <w14:ligatures w14:val="standardContextual"/>
              </w:rPr>
              <w:t>i barabartë me çmimin maksimal të urdhërporosisë të ankandit të tregut brenda së njëjtës ditë, ndërsa çmimi i pikës së dytë i segmentit të fundit të kurbës së urdhërporosisë blerjeje është i barabartë me çmimin minimal të urdhërporosisë të ankandit të tregut</w:t>
            </w:r>
            <w:r w:rsidR="001A14AC">
              <w:rPr>
                <w:rFonts w:ascii="Garamond" w:eastAsiaTheme="minorHAnsi" w:hAnsi="Garamond"/>
                <w:kern w:val="2"/>
                <w:sz w:val="20"/>
                <w:szCs w:val="20"/>
                <w:lang w:val="sq-AL"/>
                <w14:ligatures w14:val="standardContextual"/>
              </w:rPr>
              <w:t xml:space="preserve"> </w:t>
            </w:r>
            <w:r w:rsidR="001A14AC" w:rsidRPr="00C507C2">
              <w:rPr>
                <w:rFonts w:ascii="Garamond" w:eastAsiaTheme="minorHAnsi" w:hAnsi="Garamond"/>
                <w:kern w:val="2"/>
                <w:sz w:val="20"/>
                <w:szCs w:val="20"/>
                <w:lang w:val="sq-AL"/>
                <w14:ligatures w14:val="standardContextual"/>
              </w:rPr>
              <w:t xml:space="preserve">brenda së njëjtës ditë. </w:t>
            </w:r>
          </w:p>
        </w:tc>
      </w:tr>
      <w:tr w:rsidR="000918F6" w:rsidRPr="00C507C2" w14:paraId="40BCE0CB" w14:textId="77777777" w:rsidTr="000A5D84">
        <w:trPr>
          <w:cantSplit/>
          <w:trHeight w:val="20"/>
        </w:trPr>
        <w:tc>
          <w:tcPr>
            <w:tcW w:w="480" w:type="pct"/>
            <w:tcBorders>
              <w:bottom w:val="dotted" w:sz="4" w:space="0" w:color="auto"/>
            </w:tcBorders>
            <w:vAlign w:val="center"/>
          </w:tcPr>
          <w:p w14:paraId="1D05852B"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77D29377"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64703C0E" w14:textId="77777777" w:rsidR="000918F6" w:rsidRPr="00C507C2" w:rsidRDefault="000918F6" w:rsidP="000A5D84">
            <w:pPr>
              <w:jc w:val="both"/>
              <w:rPr>
                <w:rFonts w:ascii="Garamond" w:hAnsi="Garamond"/>
                <w:sz w:val="20"/>
                <w:szCs w:val="20"/>
              </w:rPr>
            </w:pPr>
          </w:p>
        </w:tc>
      </w:tr>
      <w:tr w:rsidR="000918F6" w:rsidRPr="00C507C2" w14:paraId="2B59CBF9" w14:textId="77777777" w:rsidTr="000A5D84">
        <w:trPr>
          <w:cantSplit/>
          <w:trHeight w:val="20"/>
        </w:trPr>
        <w:tc>
          <w:tcPr>
            <w:tcW w:w="480" w:type="pct"/>
            <w:tcBorders>
              <w:top w:val="dotted" w:sz="4" w:space="0" w:color="auto"/>
              <w:bottom w:val="dotted" w:sz="4" w:space="0" w:color="auto"/>
            </w:tcBorders>
            <w:vAlign w:val="center"/>
          </w:tcPr>
          <w:p w14:paraId="2908A151"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lastRenderedPageBreak/>
              <w:t>Bëhet</w:t>
            </w:r>
          </w:p>
        </w:tc>
        <w:tc>
          <w:tcPr>
            <w:tcW w:w="529" w:type="pct"/>
            <w:tcBorders>
              <w:top w:val="dotted" w:sz="4" w:space="0" w:color="auto"/>
              <w:bottom w:val="dotted" w:sz="4" w:space="0" w:color="auto"/>
            </w:tcBorders>
            <w:shd w:val="clear" w:color="auto" w:fill="auto"/>
            <w:vAlign w:val="center"/>
          </w:tcPr>
          <w:p w14:paraId="4B216489"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C.1.5.6</w:t>
            </w:r>
          </w:p>
        </w:tc>
        <w:tc>
          <w:tcPr>
            <w:tcW w:w="3991" w:type="pct"/>
            <w:tcBorders>
              <w:top w:val="dotted" w:sz="4" w:space="0" w:color="auto"/>
              <w:bottom w:val="dotted" w:sz="4" w:space="0" w:color="auto"/>
            </w:tcBorders>
            <w:shd w:val="clear" w:color="auto" w:fill="auto"/>
            <w:vAlign w:val="center"/>
          </w:tcPr>
          <w:p w14:paraId="5B1AB9E1" w14:textId="44BF7EF2"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Çdo </w:t>
            </w:r>
            <w:r w:rsidR="001A14AC" w:rsidRPr="00C507C2">
              <w:rPr>
                <w:rFonts w:ascii="Garamond" w:eastAsiaTheme="minorHAnsi" w:hAnsi="Garamond"/>
                <w:kern w:val="2"/>
                <w:sz w:val="20"/>
                <w:szCs w:val="20"/>
                <w:lang w:val="sq-AL"/>
                <w14:ligatures w14:val="standardContextual"/>
              </w:rPr>
              <w:t xml:space="preserve">urdhërporosi e thjeshtë duhet të specifikojë </w:t>
            </w:r>
            <w:r w:rsidRPr="00C507C2">
              <w:rPr>
                <w:rFonts w:ascii="Garamond" w:eastAsiaTheme="minorHAnsi" w:hAnsi="Garamond"/>
                <w:kern w:val="2"/>
                <w:sz w:val="20"/>
                <w:szCs w:val="20"/>
                <w:lang w:val="sq-AL"/>
                <w14:ligatures w14:val="standardContextual"/>
              </w:rPr>
              <w:t xml:space="preserve">një çift ÇS me një çmim sa </w:t>
            </w:r>
            <w:r w:rsidR="001A14AC" w:rsidRPr="00C507C2">
              <w:rPr>
                <w:rFonts w:ascii="Garamond" w:eastAsiaTheme="minorHAnsi" w:hAnsi="Garamond"/>
                <w:kern w:val="2"/>
                <w:sz w:val="20"/>
                <w:szCs w:val="20"/>
                <w:lang w:val="sq-AL"/>
                <w14:ligatures w14:val="standardContextual"/>
              </w:rPr>
              <w:t xml:space="preserve">çmimi </w:t>
            </w:r>
            <w:r w:rsidR="00BF69A9" w:rsidRPr="00C507C2">
              <w:rPr>
                <w:rFonts w:ascii="Garamond" w:eastAsiaTheme="minorHAnsi" w:hAnsi="Garamond"/>
                <w:kern w:val="2"/>
                <w:sz w:val="20"/>
                <w:szCs w:val="20"/>
                <w:lang w:val="sq-AL"/>
                <w14:ligatures w14:val="standardContextual"/>
              </w:rPr>
              <w:t xml:space="preserve">minimal </w:t>
            </w:r>
            <w:r w:rsidRPr="00C507C2">
              <w:rPr>
                <w:rFonts w:ascii="Garamond" w:eastAsiaTheme="minorHAnsi" w:hAnsi="Garamond"/>
                <w:kern w:val="2"/>
                <w:sz w:val="20"/>
                <w:szCs w:val="20"/>
                <w:lang w:val="sq-AL"/>
                <w14:ligatures w14:val="standardContextual"/>
              </w:rPr>
              <w:t xml:space="preserve">i </w:t>
            </w:r>
            <w:r w:rsidR="00BF69A9" w:rsidRPr="00C507C2">
              <w:rPr>
                <w:rFonts w:ascii="Garamond" w:eastAsiaTheme="minorHAnsi" w:hAnsi="Garamond"/>
                <w:kern w:val="2"/>
                <w:sz w:val="20"/>
                <w:szCs w:val="20"/>
                <w:lang w:val="sq-AL"/>
                <w14:ligatures w14:val="standardContextual"/>
              </w:rPr>
              <w:t>urdhërporosisë të ankandit të tregut</w:t>
            </w:r>
            <w:r w:rsidR="00BF69A9">
              <w:rPr>
                <w:rFonts w:ascii="Garamond" w:eastAsiaTheme="minorHAnsi" w:hAnsi="Garamond"/>
                <w:kern w:val="2"/>
                <w:sz w:val="20"/>
                <w:szCs w:val="20"/>
                <w:lang w:val="sq-AL"/>
                <w14:ligatures w14:val="standardContextual"/>
              </w:rPr>
              <w:t xml:space="preserve"> </w:t>
            </w:r>
            <w:r w:rsidR="00BF69A9" w:rsidRPr="00C507C2">
              <w:rPr>
                <w:rFonts w:ascii="Garamond" w:eastAsiaTheme="minorHAnsi" w:hAnsi="Garamond"/>
                <w:kern w:val="2"/>
                <w:sz w:val="20"/>
                <w:szCs w:val="20"/>
                <w:lang w:val="sq-AL"/>
                <w14:ligatures w14:val="standardContextual"/>
              </w:rPr>
              <w:t xml:space="preserve">brenda së njëjtës ditë </w:t>
            </w:r>
            <w:r w:rsidRPr="00C507C2">
              <w:rPr>
                <w:rFonts w:ascii="Garamond" w:eastAsiaTheme="minorHAnsi" w:hAnsi="Garamond"/>
                <w:kern w:val="2"/>
                <w:sz w:val="20"/>
                <w:szCs w:val="20"/>
                <w:lang w:val="sq-AL"/>
                <w14:ligatures w14:val="standardContextual"/>
              </w:rPr>
              <w:t xml:space="preserve">dhe një çift ÇS me një çmim sa </w:t>
            </w:r>
            <w:r w:rsidR="001A14AC" w:rsidRPr="00C507C2">
              <w:rPr>
                <w:rFonts w:ascii="Garamond" w:eastAsiaTheme="minorHAnsi" w:hAnsi="Garamond"/>
                <w:kern w:val="2"/>
                <w:sz w:val="20"/>
                <w:szCs w:val="20"/>
                <w:lang w:val="sq-AL"/>
                <w14:ligatures w14:val="standardContextual"/>
              </w:rPr>
              <w:t>çmimi maksimal i urdhërporosisë të ankandit të tregut</w:t>
            </w:r>
            <w:r w:rsidR="001A14AC">
              <w:rPr>
                <w:rFonts w:ascii="Garamond" w:eastAsiaTheme="minorHAnsi" w:hAnsi="Garamond"/>
                <w:kern w:val="2"/>
                <w:sz w:val="20"/>
                <w:szCs w:val="20"/>
                <w:lang w:val="sq-AL"/>
                <w14:ligatures w14:val="standardContextual"/>
              </w:rPr>
              <w:t xml:space="preserve"> </w:t>
            </w:r>
            <w:r w:rsidR="001A14AC" w:rsidRPr="00C507C2">
              <w:rPr>
                <w:rFonts w:ascii="Garamond" w:eastAsiaTheme="minorHAnsi" w:hAnsi="Garamond"/>
                <w:kern w:val="2"/>
                <w:sz w:val="20"/>
                <w:szCs w:val="20"/>
                <w:lang w:val="sq-AL"/>
                <w14:ligatures w14:val="standardContextual"/>
              </w:rPr>
              <w:t xml:space="preserve">brenda së njëjtës ditë. </w:t>
            </w:r>
            <w:r w:rsidRPr="00C507C2">
              <w:rPr>
                <w:rFonts w:ascii="Garamond" w:eastAsiaTheme="minorHAnsi" w:hAnsi="Garamond"/>
                <w:kern w:val="2"/>
                <w:sz w:val="20"/>
                <w:szCs w:val="20"/>
                <w:lang w:val="sq-AL"/>
                <w14:ligatures w14:val="standardContextual"/>
              </w:rPr>
              <w:t>Urdhërporosia nuk duhet të përmbajë çifte ÇS me çmime më të ul</w:t>
            </w:r>
            <w:r w:rsidR="001A14AC">
              <w:rPr>
                <w:rFonts w:ascii="Garamond" w:eastAsiaTheme="minorHAnsi" w:hAnsi="Garamond"/>
                <w:kern w:val="2"/>
                <w:sz w:val="20"/>
                <w:szCs w:val="20"/>
                <w:lang w:val="sq-AL"/>
                <w14:ligatures w14:val="standardContextual"/>
              </w:rPr>
              <w:t>ë</w:t>
            </w:r>
            <w:r w:rsidRPr="00C507C2">
              <w:rPr>
                <w:rFonts w:ascii="Garamond" w:eastAsiaTheme="minorHAnsi" w:hAnsi="Garamond"/>
                <w:kern w:val="2"/>
                <w:sz w:val="20"/>
                <w:szCs w:val="20"/>
                <w:lang w:val="sq-AL"/>
                <w14:ligatures w14:val="standardContextual"/>
              </w:rPr>
              <w:t xml:space="preserve">ta se </w:t>
            </w:r>
            <w:r w:rsidR="001A14AC" w:rsidRPr="00C507C2">
              <w:rPr>
                <w:rFonts w:ascii="Garamond" w:eastAsiaTheme="minorHAnsi" w:hAnsi="Garamond"/>
                <w:kern w:val="2"/>
                <w:sz w:val="20"/>
                <w:szCs w:val="20"/>
                <w:lang w:val="sq-AL"/>
                <w14:ligatures w14:val="standardContextual"/>
              </w:rPr>
              <w:t>çmimi minimal i urdhërporosisë ose më të larta se çmimi maksimal i urdhërporosisë të ankandit të tregut</w:t>
            </w:r>
            <w:r w:rsidR="001A14AC">
              <w:rPr>
                <w:rFonts w:ascii="Garamond" w:eastAsiaTheme="minorHAnsi" w:hAnsi="Garamond"/>
                <w:kern w:val="2"/>
                <w:sz w:val="20"/>
                <w:szCs w:val="20"/>
                <w:lang w:val="sq-AL"/>
                <w14:ligatures w14:val="standardContextual"/>
              </w:rPr>
              <w:t xml:space="preserve"> </w:t>
            </w:r>
            <w:r w:rsidR="001A14AC" w:rsidRPr="00C507C2">
              <w:rPr>
                <w:rFonts w:ascii="Garamond" w:eastAsiaTheme="minorHAnsi" w:hAnsi="Garamond"/>
                <w:kern w:val="2"/>
                <w:sz w:val="20"/>
                <w:szCs w:val="20"/>
                <w:lang w:val="sq-AL"/>
                <w14:ligatures w14:val="standardContextual"/>
              </w:rPr>
              <w:t>brenda së njëjtës ditë.</w:t>
            </w:r>
          </w:p>
        </w:tc>
      </w:tr>
      <w:tr w:rsidR="000918F6" w:rsidRPr="00C507C2" w14:paraId="5B844B17" w14:textId="77777777" w:rsidTr="000A5D84">
        <w:trPr>
          <w:cantSplit/>
          <w:trHeight w:val="20"/>
        </w:trPr>
        <w:tc>
          <w:tcPr>
            <w:tcW w:w="480" w:type="pct"/>
            <w:tcBorders>
              <w:top w:val="dotted" w:sz="4" w:space="0" w:color="auto"/>
            </w:tcBorders>
            <w:vAlign w:val="center"/>
          </w:tcPr>
          <w:p w14:paraId="2EF2E421"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37268335"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370385C1" w14:textId="77777777" w:rsidTr="000A5D84">
        <w:trPr>
          <w:cantSplit/>
          <w:trHeight w:val="20"/>
        </w:trPr>
        <w:tc>
          <w:tcPr>
            <w:tcW w:w="480" w:type="pct"/>
            <w:tcBorders>
              <w:bottom w:val="dotted" w:sz="4" w:space="0" w:color="auto"/>
            </w:tcBorders>
            <w:vAlign w:val="center"/>
          </w:tcPr>
          <w:p w14:paraId="7D418C17"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56A84D48"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C.1.5.6 </w:t>
            </w:r>
          </w:p>
        </w:tc>
        <w:tc>
          <w:tcPr>
            <w:tcW w:w="3991" w:type="pct"/>
            <w:tcBorders>
              <w:bottom w:val="dotted" w:sz="4" w:space="0" w:color="auto"/>
            </w:tcBorders>
            <w:shd w:val="clear" w:color="auto" w:fill="auto"/>
            <w:vAlign w:val="center"/>
          </w:tcPr>
          <w:p w14:paraId="11A9B7F9" w14:textId="428A2185"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Çiftet ÇS në </w:t>
            </w:r>
            <w:r w:rsidR="00BF69A9" w:rsidRPr="00C507C2">
              <w:rPr>
                <w:rFonts w:ascii="Garamond" w:eastAsiaTheme="minorHAnsi" w:hAnsi="Garamond"/>
                <w:kern w:val="2"/>
                <w:sz w:val="20"/>
                <w:szCs w:val="20"/>
                <w:lang w:val="sq-AL"/>
                <w14:ligatures w14:val="standardContextual"/>
              </w:rPr>
              <w:t xml:space="preserve">urdhërporosinë e thjeshtë </w:t>
            </w:r>
            <w:r w:rsidRPr="00C507C2">
              <w:rPr>
                <w:rFonts w:ascii="Garamond" w:eastAsiaTheme="minorHAnsi" w:hAnsi="Garamond"/>
                <w:kern w:val="2"/>
                <w:sz w:val="20"/>
                <w:szCs w:val="20"/>
                <w:lang w:val="sq-AL"/>
                <w14:ligatures w14:val="standardContextual"/>
              </w:rPr>
              <w:t xml:space="preserve">paraqiten nga një funksion i thyer-me hapa (step-wise) i çmimit dhe sasisë së energjisë elektrike për blerje dhe/ose shitje në </w:t>
            </w:r>
            <w:r w:rsidR="00BF69A9" w:rsidRPr="00C507C2">
              <w:rPr>
                <w:rFonts w:ascii="Garamond" w:eastAsiaTheme="minorHAnsi" w:hAnsi="Garamond"/>
                <w:kern w:val="2"/>
                <w:sz w:val="20"/>
                <w:szCs w:val="20"/>
                <w:lang w:val="sq-AL"/>
                <w14:ligatures w14:val="standardContextual"/>
              </w:rPr>
              <w:t xml:space="preserve">njësi kohore të tregut </w:t>
            </w:r>
            <w:r w:rsidRPr="00C507C2">
              <w:rPr>
                <w:rFonts w:ascii="Garamond" w:eastAsiaTheme="minorHAnsi" w:hAnsi="Garamond"/>
                <w:kern w:val="2"/>
                <w:sz w:val="20"/>
                <w:szCs w:val="20"/>
                <w:lang w:val="sq-AL"/>
                <w14:ligatures w14:val="standardContextual"/>
              </w:rPr>
              <w:t>përkatës, ose me rritjen graduale të sasisë së energjisë elektrike ose me zbritjen graduale të sasisë së energjisë elektrike për çdo hap çmimi sipas paragrafit C.1.5.7,</w:t>
            </w:r>
          </w:p>
        </w:tc>
      </w:tr>
      <w:tr w:rsidR="000918F6" w:rsidRPr="00C507C2" w14:paraId="0ACDA767" w14:textId="77777777" w:rsidTr="000A5D84">
        <w:trPr>
          <w:cantSplit/>
          <w:trHeight w:val="20"/>
        </w:trPr>
        <w:tc>
          <w:tcPr>
            <w:tcW w:w="480" w:type="pct"/>
            <w:tcBorders>
              <w:top w:val="dotted" w:sz="4" w:space="0" w:color="auto"/>
              <w:bottom w:val="dotted" w:sz="4" w:space="0" w:color="auto"/>
            </w:tcBorders>
            <w:vAlign w:val="center"/>
          </w:tcPr>
          <w:p w14:paraId="1D2EFCBB"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2EA24D94"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C.1.5.7</w:t>
            </w:r>
          </w:p>
        </w:tc>
        <w:tc>
          <w:tcPr>
            <w:tcW w:w="3991" w:type="pct"/>
            <w:tcBorders>
              <w:top w:val="dotted" w:sz="4" w:space="0" w:color="auto"/>
              <w:bottom w:val="dotted" w:sz="4" w:space="0" w:color="auto"/>
            </w:tcBorders>
            <w:shd w:val="clear" w:color="auto" w:fill="auto"/>
            <w:vAlign w:val="center"/>
          </w:tcPr>
          <w:p w14:paraId="2386F0B9" w14:textId="2E0BC3B8"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Çiftet ÇS në </w:t>
            </w:r>
            <w:r w:rsidR="00BF69A9" w:rsidRPr="00C507C2">
              <w:rPr>
                <w:rFonts w:ascii="Garamond" w:eastAsiaTheme="minorHAnsi" w:hAnsi="Garamond"/>
                <w:kern w:val="2"/>
                <w:sz w:val="20"/>
                <w:szCs w:val="20"/>
                <w:lang w:val="sq-AL"/>
                <w14:ligatures w14:val="standardContextual"/>
              </w:rPr>
              <w:t xml:space="preserve">urdhërporosinë e thjeshtë </w:t>
            </w:r>
            <w:r w:rsidRPr="00C507C2">
              <w:rPr>
                <w:rFonts w:ascii="Garamond" w:eastAsiaTheme="minorHAnsi" w:hAnsi="Garamond"/>
                <w:kern w:val="2"/>
                <w:sz w:val="20"/>
                <w:szCs w:val="20"/>
                <w:lang w:val="sq-AL"/>
                <w14:ligatures w14:val="standardContextual"/>
              </w:rPr>
              <w:t xml:space="preserve">paraqiten nga një funksion i thyer-me hapa (step-wise) i çmimit dhe sasisë së energjisë elektrike për blerje dhe/ose shitje në </w:t>
            </w:r>
            <w:r w:rsidR="00BF69A9" w:rsidRPr="00C507C2">
              <w:rPr>
                <w:rFonts w:ascii="Garamond" w:eastAsiaTheme="minorHAnsi" w:hAnsi="Garamond"/>
                <w:kern w:val="2"/>
                <w:sz w:val="20"/>
                <w:szCs w:val="20"/>
                <w:lang w:val="sq-AL"/>
                <w14:ligatures w14:val="standardContextual"/>
              </w:rPr>
              <w:t xml:space="preserve">njësi kohore </w:t>
            </w:r>
            <w:r w:rsidRPr="00C507C2">
              <w:rPr>
                <w:rFonts w:ascii="Garamond" w:eastAsiaTheme="minorHAnsi" w:hAnsi="Garamond"/>
                <w:kern w:val="2"/>
                <w:sz w:val="20"/>
                <w:szCs w:val="20"/>
                <w:lang w:val="sq-AL"/>
                <w14:ligatures w14:val="standardContextual"/>
              </w:rPr>
              <w:t xml:space="preserve">të </w:t>
            </w:r>
            <w:r w:rsidR="00BF69A9" w:rsidRPr="00C507C2">
              <w:rPr>
                <w:rFonts w:ascii="Garamond" w:eastAsiaTheme="minorHAnsi" w:hAnsi="Garamond"/>
                <w:kern w:val="2"/>
                <w:sz w:val="20"/>
                <w:szCs w:val="20"/>
                <w:lang w:val="sq-AL"/>
                <w14:ligatures w14:val="standardContextual"/>
              </w:rPr>
              <w:t xml:space="preserve">tregut </w:t>
            </w:r>
            <w:r w:rsidRPr="00C507C2">
              <w:rPr>
                <w:rFonts w:ascii="Garamond" w:eastAsiaTheme="minorHAnsi" w:hAnsi="Garamond"/>
                <w:kern w:val="2"/>
                <w:sz w:val="20"/>
                <w:szCs w:val="20"/>
                <w:lang w:val="sq-AL"/>
                <w14:ligatures w14:val="standardContextual"/>
              </w:rPr>
              <w:t>përkatës, ose me rritjen graduale të sasisë së energjisë elektrike ose me zbritjen graduale të sasisë së energjisë elektrike për çdo hap çmimi sipas paragrafit C.1.5.8.</w:t>
            </w:r>
          </w:p>
        </w:tc>
      </w:tr>
      <w:tr w:rsidR="000918F6" w:rsidRPr="00C507C2" w14:paraId="3573F056" w14:textId="77777777" w:rsidTr="000A5D84">
        <w:trPr>
          <w:cantSplit/>
          <w:trHeight w:val="20"/>
        </w:trPr>
        <w:tc>
          <w:tcPr>
            <w:tcW w:w="480" w:type="pct"/>
            <w:tcBorders>
              <w:bottom w:val="dotted" w:sz="4" w:space="0" w:color="auto"/>
            </w:tcBorders>
            <w:vAlign w:val="center"/>
          </w:tcPr>
          <w:p w14:paraId="0E9BC4C1"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08D7EBA5"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C.1.5.7</w:t>
            </w:r>
          </w:p>
        </w:tc>
        <w:tc>
          <w:tcPr>
            <w:tcW w:w="3991" w:type="pct"/>
            <w:tcBorders>
              <w:bottom w:val="dotted" w:sz="4" w:space="0" w:color="auto"/>
            </w:tcBorders>
            <w:shd w:val="clear" w:color="auto" w:fill="auto"/>
            <w:vAlign w:val="center"/>
          </w:tcPr>
          <w:p w14:paraId="5E77D003" w14:textId="2DB51BBE" w:rsidR="000918F6" w:rsidRPr="00C507C2" w:rsidRDefault="000918F6" w:rsidP="000A5D84">
            <w:pPr>
              <w:jc w:val="both"/>
              <w:rPr>
                <w:rFonts w:ascii="Garamond" w:hAnsi="Garamond"/>
                <w:sz w:val="20"/>
                <w:szCs w:val="20"/>
              </w:rPr>
            </w:pPr>
            <w:r w:rsidRPr="00C507C2">
              <w:rPr>
                <w:rFonts w:ascii="Garamond" w:hAnsi="Garamond"/>
                <w:sz w:val="20"/>
                <w:szCs w:val="20"/>
              </w:rPr>
              <w:t xml:space="preserve">Çmimet e përcaktuara për </w:t>
            </w:r>
            <w:r w:rsidR="00BF69A9" w:rsidRPr="00C507C2">
              <w:rPr>
                <w:rFonts w:ascii="Garamond" w:hAnsi="Garamond"/>
                <w:sz w:val="20"/>
                <w:szCs w:val="20"/>
              </w:rPr>
              <w:t xml:space="preserve">urdhërporosi e thjeshtë shitjeje </w:t>
            </w:r>
            <w:r w:rsidRPr="00C507C2">
              <w:rPr>
                <w:rFonts w:ascii="Garamond" w:hAnsi="Garamond"/>
                <w:sz w:val="20"/>
                <w:szCs w:val="20"/>
              </w:rPr>
              <w:t xml:space="preserve">do të rriten në mënyrë monotonike, dhe për </w:t>
            </w:r>
            <w:r w:rsidR="00BF69A9" w:rsidRPr="00C507C2">
              <w:rPr>
                <w:rFonts w:ascii="Garamond" w:hAnsi="Garamond"/>
                <w:sz w:val="20"/>
                <w:szCs w:val="20"/>
              </w:rPr>
              <w:t xml:space="preserve">urdhërporosi e thjeshtë blerjeje do të </w:t>
            </w:r>
            <w:r w:rsidRPr="00C507C2">
              <w:rPr>
                <w:rFonts w:ascii="Garamond" w:hAnsi="Garamond"/>
                <w:sz w:val="20"/>
                <w:szCs w:val="20"/>
              </w:rPr>
              <w:t>zbriten në mënyrë monotonike. Në këtë mënyrë</w:t>
            </w:r>
          </w:p>
        </w:tc>
      </w:tr>
      <w:tr w:rsidR="000918F6" w:rsidRPr="00C507C2" w14:paraId="7B495392" w14:textId="77777777" w:rsidTr="000A5D84">
        <w:trPr>
          <w:cantSplit/>
          <w:trHeight w:val="20"/>
        </w:trPr>
        <w:tc>
          <w:tcPr>
            <w:tcW w:w="480" w:type="pct"/>
            <w:tcBorders>
              <w:top w:val="dotted" w:sz="4" w:space="0" w:color="auto"/>
              <w:bottom w:val="dotted" w:sz="4" w:space="0" w:color="auto"/>
            </w:tcBorders>
            <w:vAlign w:val="center"/>
          </w:tcPr>
          <w:p w14:paraId="3BD7E6A3"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64B7DB6C"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C.1.5.8</w:t>
            </w:r>
          </w:p>
        </w:tc>
        <w:tc>
          <w:tcPr>
            <w:tcW w:w="3991" w:type="pct"/>
            <w:tcBorders>
              <w:top w:val="dotted" w:sz="4" w:space="0" w:color="auto"/>
              <w:bottom w:val="dotted" w:sz="4" w:space="0" w:color="auto"/>
            </w:tcBorders>
            <w:shd w:val="clear" w:color="auto" w:fill="auto"/>
            <w:vAlign w:val="center"/>
          </w:tcPr>
          <w:p w14:paraId="7C69A0C3" w14:textId="64461EE4" w:rsidR="000918F6" w:rsidRPr="00C507C2" w:rsidRDefault="000918F6" w:rsidP="000A5D84">
            <w:pPr>
              <w:jc w:val="both"/>
              <w:rPr>
                <w:rFonts w:ascii="Garamond" w:hAnsi="Garamond"/>
                <w:sz w:val="20"/>
                <w:szCs w:val="20"/>
              </w:rPr>
            </w:pPr>
            <w:r w:rsidRPr="00C507C2">
              <w:rPr>
                <w:rFonts w:ascii="Garamond" w:hAnsi="Garamond"/>
                <w:sz w:val="20"/>
                <w:szCs w:val="20"/>
              </w:rPr>
              <w:t xml:space="preserve">Çmimet e përcaktuara për </w:t>
            </w:r>
            <w:r w:rsidR="00BF69A9" w:rsidRPr="00C507C2">
              <w:rPr>
                <w:rFonts w:ascii="Garamond" w:hAnsi="Garamond"/>
                <w:sz w:val="20"/>
                <w:szCs w:val="20"/>
              </w:rPr>
              <w:t xml:space="preserve">urdhërporosinë e thjeshtë shitjeje do të rriten </w:t>
            </w:r>
            <w:r w:rsidRPr="00C507C2">
              <w:rPr>
                <w:rFonts w:ascii="Garamond" w:hAnsi="Garamond"/>
                <w:sz w:val="20"/>
                <w:szCs w:val="20"/>
              </w:rPr>
              <w:t xml:space="preserve">në mënyrë monotonike, dhe për </w:t>
            </w:r>
            <w:r w:rsidR="00BF69A9" w:rsidRPr="00C507C2">
              <w:rPr>
                <w:rFonts w:ascii="Garamond" w:hAnsi="Garamond"/>
                <w:sz w:val="20"/>
                <w:szCs w:val="20"/>
              </w:rPr>
              <w:t xml:space="preserve">urdhërporosi e thjeshtë blerjeje do të zbriten në mënyrë </w:t>
            </w:r>
            <w:r w:rsidRPr="00C507C2">
              <w:rPr>
                <w:rFonts w:ascii="Garamond" w:hAnsi="Garamond"/>
                <w:sz w:val="20"/>
                <w:szCs w:val="20"/>
              </w:rPr>
              <w:t>monotonike. Në këtë mënyrë</w:t>
            </w:r>
          </w:p>
        </w:tc>
      </w:tr>
      <w:tr w:rsidR="000918F6" w:rsidRPr="00C507C2" w14:paraId="09EB0E31" w14:textId="77777777" w:rsidTr="000A5D84">
        <w:trPr>
          <w:cantSplit/>
          <w:trHeight w:val="20"/>
        </w:trPr>
        <w:tc>
          <w:tcPr>
            <w:tcW w:w="480" w:type="pct"/>
            <w:tcBorders>
              <w:bottom w:val="dotted" w:sz="4" w:space="0" w:color="auto"/>
            </w:tcBorders>
            <w:vAlign w:val="center"/>
          </w:tcPr>
          <w:p w14:paraId="4717F642"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7D4F234E"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C.1.5.7 (a)</w:t>
            </w:r>
          </w:p>
        </w:tc>
        <w:tc>
          <w:tcPr>
            <w:tcW w:w="3991" w:type="pct"/>
            <w:tcBorders>
              <w:bottom w:val="dotted" w:sz="4" w:space="0" w:color="auto"/>
            </w:tcBorders>
            <w:shd w:val="clear" w:color="auto" w:fill="auto"/>
            <w:vAlign w:val="center"/>
          </w:tcPr>
          <w:p w14:paraId="600A65AA" w14:textId="03F52D6C" w:rsidR="000918F6" w:rsidRPr="00C507C2" w:rsidRDefault="000918F6" w:rsidP="000A5D84">
            <w:pPr>
              <w:jc w:val="both"/>
              <w:rPr>
                <w:rFonts w:ascii="Garamond" w:hAnsi="Garamond"/>
                <w:sz w:val="20"/>
                <w:szCs w:val="20"/>
              </w:rPr>
            </w:pPr>
            <w:r w:rsidRPr="00C507C2">
              <w:rPr>
                <w:rFonts w:ascii="Garamond" w:hAnsi="Garamond"/>
                <w:sz w:val="20"/>
                <w:szCs w:val="20"/>
              </w:rPr>
              <w:t xml:space="preserve">Në rastin e një </w:t>
            </w:r>
            <w:r w:rsidR="00BF69A9" w:rsidRPr="00C507C2">
              <w:rPr>
                <w:rFonts w:ascii="Garamond" w:hAnsi="Garamond"/>
                <w:sz w:val="20"/>
                <w:szCs w:val="20"/>
              </w:rPr>
              <w:t xml:space="preserve">urdhërporosi e thjeshtë shitjeje për një njësi kohore tregu, </w:t>
            </w:r>
            <w:r w:rsidRPr="00C507C2">
              <w:rPr>
                <w:rFonts w:ascii="Garamond" w:hAnsi="Garamond"/>
                <w:sz w:val="20"/>
                <w:szCs w:val="20"/>
              </w:rPr>
              <w:t>lidhur me sasinë dhe çmimin do të zbatohet ky rregull</w:t>
            </w:r>
          </w:p>
        </w:tc>
      </w:tr>
      <w:tr w:rsidR="000918F6" w:rsidRPr="00C507C2" w14:paraId="50184DD7" w14:textId="77777777" w:rsidTr="000A5D84">
        <w:trPr>
          <w:cantSplit/>
          <w:trHeight w:val="20"/>
        </w:trPr>
        <w:tc>
          <w:tcPr>
            <w:tcW w:w="480" w:type="pct"/>
            <w:tcBorders>
              <w:top w:val="dotted" w:sz="4" w:space="0" w:color="auto"/>
              <w:bottom w:val="dotted" w:sz="4" w:space="0" w:color="auto"/>
            </w:tcBorders>
            <w:vAlign w:val="center"/>
          </w:tcPr>
          <w:p w14:paraId="198C22B4"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301C1002"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C.1.5.8 (a)</w:t>
            </w:r>
          </w:p>
        </w:tc>
        <w:tc>
          <w:tcPr>
            <w:tcW w:w="3991" w:type="pct"/>
            <w:tcBorders>
              <w:top w:val="dotted" w:sz="4" w:space="0" w:color="auto"/>
              <w:bottom w:val="dotted" w:sz="4" w:space="0" w:color="auto"/>
            </w:tcBorders>
            <w:shd w:val="clear" w:color="auto" w:fill="auto"/>
            <w:vAlign w:val="center"/>
          </w:tcPr>
          <w:p w14:paraId="3F9EF48B" w14:textId="31ECFC9C" w:rsidR="000918F6" w:rsidRPr="00C507C2" w:rsidRDefault="000918F6" w:rsidP="000A5D84">
            <w:pPr>
              <w:jc w:val="both"/>
              <w:rPr>
                <w:rFonts w:ascii="Garamond" w:hAnsi="Garamond"/>
                <w:sz w:val="20"/>
                <w:szCs w:val="20"/>
              </w:rPr>
            </w:pPr>
            <w:r w:rsidRPr="00C507C2">
              <w:rPr>
                <w:rFonts w:ascii="Garamond" w:hAnsi="Garamond"/>
                <w:sz w:val="20"/>
                <w:szCs w:val="20"/>
              </w:rPr>
              <w:t xml:space="preserve">Në rastin e një </w:t>
            </w:r>
            <w:r w:rsidR="00BF69A9" w:rsidRPr="00C507C2">
              <w:rPr>
                <w:rFonts w:ascii="Garamond" w:hAnsi="Garamond"/>
                <w:sz w:val="20"/>
                <w:szCs w:val="20"/>
              </w:rPr>
              <w:t>urdhërporosie të thjeshtë shitjeje për një njësi kohore tregu, lidhur me sasinë dhe çmimin do të zbatohet ky rregull</w:t>
            </w:r>
          </w:p>
        </w:tc>
      </w:tr>
      <w:tr w:rsidR="000918F6" w:rsidRPr="00C507C2" w14:paraId="455DA6C5" w14:textId="77777777" w:rsidTr="000A5D84">
        <w:trPr>
          <w:cantSplit/>
          <w:trHeight w:val="20"/>
        </w:trPr>
        <w:tc>
          <w:tcPr>
            <w:tcW w:w="480" w:type="pct"/>
            <w:tcBorders>
              <w:bottom w:val="dotted" w:sz="4" w:space="0" w:color="auto"/>
            </w:tcBorders>
            <w:vAlign w:val="center"/>
          </w:tcPr>
          <w:p w14:paraId="4F6F06AC"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715FDEF4"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C.1.6</w:t>
            </w:r>
          </w:p>
        </w:tc>
        <w:tc>
          <w:tcPr>
            <w:tcW w:w="3991" w:type="pct"/>
            <w:tcBorders>
              <w:bottom w:val="dotted" w:sz="4" w:space="0" w:color="auto"/>
            </w:tcBorders>
            <w:shd w:val="clear" w:color="auto" w:fill="auto"/>
            <w:vAlign w:val="center"/>
          </w:tcPr>
          <w:p w14:paraId="05F93B1E" w14:textId="77777777" w:rsidR="000918F6" w:rsidRPr="00C507C2" w:rsidRDefault="000918F6" w:rsidP="000A5D84">
            <w:pPr>
              <w:jc w:val="both"/>
              <w:rPr>
                <w:rFonts w:ascii="Garamond" w:hAnsi="Garamond"/>
                <w:sz w:val="20"/>
                <w:szCs w:val="20"/>
              </w:rPr>
            </w:pPr>
            <w:r w:rsidRPr="00C507C2">
              <w:rPr>
                <w:rFonts w:ascii="Garamond" w:hAnsi="Garamond"/>
                <w:sz w:val="20"/>
                <w:szCs w:val="20"/>
              </w:rPr>
              <w:t>Operimi i Bashkimit të Tregjeve</w:t>
            </w:r>
          </w:p>
        </w:tc>
      </w:tr>
      <w:tr w:rsidR="000918F6" w:rsidRPr="00C507C2" w14:paraId="26EF40A4" w14:textId="77777777" w:rsidTr="000A5D84">
        <w:trPr>
          <w:cantSplit/>
          <w:trHeight w:val="20"/>
        </w:trPr>
        <w:tc>
          <w:tcPr>
            <w:tcW w:w="480" w:type="pct"/>
            <w:tcBorders>
              <w:top w:val="dotted" w:sz="4" w:space="0" w:color="auto"/>
              <w:bottom w:val="dotted" w:sz="4" w:space="0" w:color="auto"/>
            </w:tcBorders>
            <w:vAlign w:val="center"/>
          </w:tcPr>
          <w:p w14:paraId="34D3A83D"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36E9E961"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46AAF113" w14:textId="77777777" w:rsidR="000918F6" w:rsidRPr="00C507C2" w:rsidRDefault="000918F6" w:rsidP="000A5D84">
            <w:pPr>
              <w:jc w:val="both"/>
              <w:rPr>
                <w:rFonts w:ascii="Garamond" w:hAnsi="Garamond"/>
                <w:sz w:val="20"/>
                <w:szCs w:val="20"/>
              </w:rPr>
            </w:pPr>
            <w:r w:rsidRPr="00C507C2">
              <w:rPr>
                <w:rFonts w:ascii="Garamond" w:hAnsi="Garamond"/>
                <w:sz w:val="20"/>
                <w:szCs w:val="20"/>
              </w:rPr>
              <w:t>Operimi i Bashkimit të Tregjeve Brenda së Njëjtës Ditë</w:t>
            </w:r>
          </w:p>
        </w:tc>
      </w:tr>
      <w:tr w:rsidR="000918F6" w:rsidRPr="00C507C2" w14:paraId="2296E33F" w14:textId="77777777" w:rsidTr="000A5D84">
        <w:trPr>
          <w:cantSplit/>
          <w:trHeight w:val="20"/>
        </w:trPr>
        <w:tc>
          <w:tcPr>
            <w:tcW w:w="480" w:type="pct"/>
            <w:tcBorders>
              <w:bottom w:val="dotted" w:sz="4" w:space="0" w:color="auto"/>
            </w:tcBorders>
            <w:vAlign w:val="center"/>
          </w:tcPr>
          <w:p w14:paraId="438FAC25"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79CBD5BD"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1BD3ACBF" w14:textId="77777777" w:rsidR="000918F6" w:rsidRPr="00C507C2" w:rsidRDefault="000918F6" w:rsidP="000A5D84">
            <w:pPr>
              <w:jc w:val="both"/>
              <w:rPr>
                <w:rFonts w:ascii="Garamond" w:hAnsi="Garamond"/>
                <w:sz w:val="20"/>
                <w:szCs w:val="20"/>
              </w:rPr>
            </w:pPr>
          </w:p>
        </w:tc>
      </w:tr>
      <w:tr w:rsidR="000918F6" w:rsidRPr="00C507C2" w14:paraId="17B2F07E" w14:textId="77777777" w:rsidTr="000A5D84">
        <w:trPr>
          <w:cantSplit/>
          <w:trHeight w:val="20"/>
        </w:trPr>
        <w:tc>
          <w:tcPr>
            <w:tcW w:w="480" w:type="pct"/>
            <w:tcBorders>
              <w:top w:val="dotted" w:sz="4" w:space="0" w:color="auto"/>
              <w:bottom w:val="dotted" w:sz="4" w:space="0" w:color="auto"/>
            </w:tcBorders>
            <w:vAlign w:val="center"/>
          </w:tcPr>
          <w:p w14:paraId="1198A2C9"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27A9A3A8"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C.1.6.1</w:t>
            </w:r>
          </w:p>
        </w:tc>
        <w:tc>
          <w:tcPr>
            <w:tcW w:w="3991" w:type="pct"/>
            <w:tcBorders>
              <w:top w:val="dotted" w:sz="4" w:space="0" w:color="auto"/>
              <w:bottom w:val="dotted" w:sz="4" w:space="0" w:color="auto"/>
            </w:tcBorders>
            <w:shd w:val="clear" w:color="auto" w:fill="auto"/>
            <w:vAlign w:val="center"/>
          </w:tcPr>
          <w:p w14:paraId="31F82512" w14:textId="0695FA9A" w:rsidR="000918F6" w:rsidRPr="00C507C2" w:rsidRDefault="000918F6" w:rsidP="000A5D84">
            <w:pPr>
              <w:pStyle w:val="CERLEVEL4"/>
              <w:spacing w:before="0" w:after="0"/>
              <w:rPr>
                <w:rFonts w:ascii="Garamond" w:hAnsi="Garamond"/>
                <w:sz w:val="20"/>
                <w:szCs w:val="20"/>
                <w:lang w:val="sq-AL"/>
              </w:rPr>
            </w:pPr>
            <w:bookmarkStart w:id="18" w:name="_Ref173862101"/>
            <w:bookmarkStart w:id="19" w:name="_Ref172985616"/>
            <w:r w:rsidRPr="00C507C2">
              <w:rPr>
                <w:rFonts w:ascii="Garamond" w:eastAsiaTheme="minorHAnsi" w:hAnsi="Garamond"/>
                <w:kern w:val="2"/>
                <w:sz w:val="20"/>
                <w:szCs w:val="20"/>
                <w:lang w:val="sq-AL"/>
                <w14:ligatures w14:val="standardContextual"/>
              </w:rPr>
              <w:t xml:space="preserve">Zonat e </w:t>
            </w:r>
            <w:r w:rsidR="00BF69A9" w:rsidRPr="00C507C2">
              <w:rPr>
                <w:rFonts w:ascii="Garamond" w:eastAsiaTheme="minorHAnsi" w:hAnsi="Garamond"/>
                <w:kern w:val="2"/>
                <w:sz w:val="20"/>
                <w:szCs w:val="20"/>
                <w:lang w:val="sq-AL"/>
                <w14:ligatures w14:val="standardContextual"/>
              </w:rPr>
              <w:t>ofertimit të</w:t>
            </w:r>
            <w:r w:rsidRPr="00C507C2">
              <w:rPr>
                <w:rFonts w:ascii="Garamond" w:eastAsiaTheme="minorHAnsi" w:hAnsi="Garamond"/>
                <w:kern w:val="2"/>
                <w:sz w:val="20"/>
                <w:szCs w:val="20"/>
                <w:lang w:val="sq-AL"/>
                <w14:ligatures w14:val="standardContextual"/>
              </w:rPr>
              <w:t xml:space="preserve"> Shqipërisë dhe Kosovës operojnë </w:t>
            </w:r>
            <w:r w:rsidR="00BF69A9" w:rsidRPr="00C507C2">
              <w:rPr>
                <w:rFonts w:ascii="Garamond" w:eastAsiaTheme="minorHAnsi" w:hAnsi="Garamond"/>
                <w:kern w:val="2"/>
                <w:sz w:val="20"/>
                <w:szCs w:val="20"/>
                <w:lang w:val="sq-AL"/>
                <w14:ligatures w14:val="standardContextual"/>
              </w:rPr>
              <w:t xml:space="preserve">tregun </w:t>
            </w:r>
            <w:r w:rsidRPr="00C507C2">
              <w:rPr>
                <w:rFonts w:ascii="Garamond" w:eastAsiaTheme="minorHAnsi" w:hAnsi="Garamond"/>
                <w:kern w:val="2"/>
                <w:sz w:val="20"/>
                <w:szCs w:val="20"/>
                <w:lang w:val="sq-AL"/>
                <w14:ligatures w14:val="standardContextual"/>
              </w:rPr>
              <w:t xml:space="preserve">e tyre të </w:t>
            </w:r>
            <w:r w:rsidR="00BF69A9" w:rsidRPr="00C507C2">
              <w:rPr>
                <w:rFonts w:ascii="Garamond" w:eastAsiaTheme="minorHAnsi" w:hAnsi="Garamond"/>
                <w:kern w:val="2"/>
                <w:sz w:val="20"/>
                <w:szCs w:val="20"/>
                <w:lang w:val="sq-AL"/>
                <w14:ligatures w14:val="standardContextual"/>
              </w:rPr>
              <w:t xml:space="preserve">ankandeve brenda </w:t>
            </w:r>
            <w:r w:rsidRPr="00C507C2">
              <w:rPr>
                <w:rFonts w:ascii="Garamond" w:eastAsiaTheme="minorHAnsi" w:hAnsi="Garamond"/>
                <w:kern w:val="2"/>
                <w:sz w:val="20"/>
                <w:szCs w:val="20"/>
                <w:lang w:val="sq-AL"/>
                <w14:ligatures w14:val="standardContextual"/>
              </w:rPr>
              <w:t xml:space="preserve">së </w:t>
            </w:r>
            <w:r w:rsidR="00BF69A9" w:rsidRPr="00C507C2">
              <w:rPr>
                <w:rFonts w:ascii="Garamond" w:eastAsiaTheme="minorHAnsi" w:hAnsi="Garamond"/>
                <w:kern w:val="2"/>
                <w:sz w:val="20"/>
                <w:szCs w:val="20"/>
                <w:lang w:val="sq-AL"/>
                <w14:ligatures w14:val="standardContextual"/>
              </w:rPr>
              <w:t>njëjtës ditë</w:t>
            </w:r>
            <w:r w:rsidRPr="00C507C2">
              <w:rPr>
                <w:rFonts w:ascii="Garamond" w:eastAsiaTheme="minorHAnsi" w:hAnsi="Garamond"/>
                <w:kern w:val="2"/>
                <w:sz w:val="20"/>
                <w:szCs w:val="20"/>
                <w:lang w:val="sq-AL"/>
                <w14:ligatures w14:val="standardContextual"/>
              </w:rPr>
              <w:t xml:space="preserve"> si Bashkim Tregjesh</w:t>
            </w:r>
            <w:bookmarkEnd w:id="18"/>
            <w:r w:rsidRPr="00C507C2">
              <w:rPr>
                <w:rFonts w:ascii="Garamond" w:eastAsiaTheme="minorHAnsi" w:hAnsi="Garamond"/>
                <w:kern w:val="2"/>
                <w:sz w:val="20"/>
                <w:szCs w:val="20"/>
                <w:lang w:val="sq-AL"/>
                <w14:ligatures w14:val="standardContextual"/>
              </w:rPr>
              <w:t>.</w:t>
            </w:r>
            <w:bookmarkEnd w:id="19"/>
          </w:p>
        </w:tc>
      </w:tr>
      <w:tr w:rsidR="000918F6" w:rsidRPr="00C507C2" w14:paraId="4E4D139E" w14:textId="77777777" w:rsidTr="000A5D84">
        <w:trPr>
          <w:cantSplit/>
          <w:trHeight w:val="20"/>
        </w:trPr>
        <w:tc>
          <w:tcPr>
            <w:tcW w:w="480" w:type="pct"/>
            <w:tcBorders>
              <w:top w:val="dotted" w:sz="4" w:space="0" w:color="auto"/>
            </w:tcBorders>
            <w:vAlign w:val="center"/>
          </w:tcPr>
          <w:p w14:paraId="46C0DA27"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6F7DF5D6" w14:textId="77777777" w:rsidR="000918F6" w:rsidRPr="00C507C2" w:rsidRDefault="000918F6" w:rsidP="000A5D84">
            <w:pPr>
              <w:pStyle w:val="CERLEVEL4"/>
              <w:spacing w:before="0" w:after="0"/>
              <w:rPr>
                <w:rFonts w:ascii="Garamond" w:eastAsiaTheme="minorHAnsi" w:hAnsi="Garamond"/>
                <w:i/>
                <w:iCs/>
                <w:kern w:val="2"/>
                <w:sz w:val="20"/>
                <w:szCs w:val="20"/>
                <w:lang w:val="sq-AL"/>
                <w14:ligatures w14:val="standardContextual"/>
              </w:rPr>
            </w:pPr>
            <w:r w:rsidRPr="00C507C2">
              <w:rPr>
                <w:rFonts w:ascii="Garamond" w:hAnsi="Garamond"/>
                <w:b/>
                <w:bCs/>
                <w:i/>
                <w:iCs/>
                <w:sz w:val="20"/>
                <w:szCs w:val="20"/>
                <w:lang w:val="sq-AL"/>
              </w:rPr>
              <w:t>Shtohet</w:t>
            </w:r>
          </w:p>
        </w:tc>
      </w:tr>
      <w:tr w:rsidR="000918F6" w:rsidRPr="00C507C2" w14:paraId="52CD7668" w14:textId="77777777" w:rsidTr="000A5D84">
        <w:trPr>
          <w:cantSplit/>
          <w:trHeight w:val="20"/>
        </w:trPr>
        <w:tc>
          <w:tcPr>
            <w:tcW w:w="480" w:type="pct"/>
            <w:tcBorders>
              <w:bottom w:val="dotted" w:sz="4" w:space="0" w:color="auto"/>
            </w:tcBorders>
            <w:vAlign w:val="center"/>
          </w:tcPr>
          <w:p w14:paraId="7DF67E6B"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745CCFE5"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27A07C4E" w14:textId="77777777"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p>
        </w:tc>
      </w:tr>
    </w:tbl>
    <w:p w14:paraId="596D9A4C" w14:textId="5CC533F1" w:rsidR="000918F6" w:rsidRPr="00C507C2" w:rsidRDefault="000918F6" w:rsidP="000A5D84">
      <w:pPr>
        <w:tabs>
          <w:tab w:val="left" w:pos="1735"/>
        </w:tabs>
        <w:jc w:val="both"/>
        <w:rPr>
          <w:rFonts w:ascii="Garamond" w:hAnsi="Garamond"/>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70"/>
        <w:gridCol w:w="959"/>
        <w:gridCol w:w="7232"/>
      </w:tblGrid>
      <w:tr w:rsidR="000918F6" w:rsidRPr="00C507C2" w14:paraId="2DAF98C9" w14:textId="77777777" w:rsidTr="00912D7B">
        <w:trPr>
          <w:cantSplit/>
          <w:trHeight w:val="20"/>
        </w:trPr>
        <w:tc>
          <w:tcPr>
            <w:tcW w:w="480" w:type="pct"/>
            <w:tcBorders>
              <w:top w:val="dotted" w:sz="4" w:space="0" w:color="auto"/>
            </w:tcBorders>
            <w:vAlign w:val="center"/>
          </w:tcPr>
          <w:p w14:paraId="78BFE839"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tcBorders>
            <w:shd w:val="clear" w:color="auto" w:fill="auto"/>
            <w:vAlign w:val="center"/>
          </w:tcPr>
          <w:p w14:paraId="753CC113"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C.1.6.2</w:t>
            </w:r>
          </w:p>
        </w:tc>
        <w:tc>
          <w:tcPr>
            <w:tcW w:w="3991" w:type="pct"/>
            <w:tcBorders>
              <w:top w:val="dotted" w:sz="4" w:space="0" w:color="auto"/>
              <w:bottom w:val="dotted" w:sz="4" w:space="0" w:color="auto"/>
            </w:tcBorders>
            <w:shd w:val="clear" w:color="auto" w:fill="auto"/>
            <w:vAlign w:val="center"/>
          </w:tcPr>
          <w:p w14:paraId="36C7E52C" w14:textId="056DEC5F"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NEMO-t dhe OST-të operojnë Bashkimin e Tregut siç parashikohet në C.1.6.1, përmes Marrëveshjes Operacionale të Bashkimit të Tregut të Ankandeve Brenda së Njëjtës Ditë, në përputhje me modelin dhe metodologjinë e SIDC. Si pjesë të kësaj marrëveshje janë edhe procedurat e nevojshme që duhen zbatuar për këtë Bashkim Tregu nga NEMO-t, OST-të dhe </w:t>
            </w:r>
            <w:r w:rsidR="00BF69A9">
              <w:rPr>
                <w:rFonts w:ascii="Garamond" w:eastAsiaTheme="minorHAnsi" w:hAnsi="Garamond"/>
                <w:kern w:val="2"/>
                <w:sz w:val="20"/>
                <w:szCs w:val="20"/>
                <w:lang w:val="sq-AL"/>
                <w14:ligatures w14:val="standardContextual"/>
              </w:rPr>
              <w:t>a</w:t>
            </w:r>
            <w:r w:rsidRPr="00C507C2">
              <w:rPr>
                <w:rFonts w:ascii="Garamond" w:eastAsiaTheme="minorHAnsi" w:hAnsi="Garamond"/>
                <w:kern w:val="2"/>
                <w:sz w:val="20"/>
                <w:szCs w:val="20"/>
                <w:lang w:val="sq-AL"/>
                <w14:ligatures w14:val="standardContextual"/>
              </w:rPr>
              <w:t>nëtarët e Bursës. Këto procedura janë të publikuara në faqen zyrtare të internetit të ALPEX</w:t>
            </w:r>
            <w:r w:rsidR="00BF69A9">
              <w:rPr>
                <w:rFonts w:ascii="Garamond" w:eastAsiaTheme="minorHAnsi" w:hAnsi="Garamond"/>
                <w:kern w:val="2"/>
                <w:sz w:val="20"/>
                <w:szCs w:val="20"/>
                <w:lang w:val="sq-AL"/>
                <w14:ligatures w14:val="standardContextual"/>
              </w:rPr>
              <w:t>-it</w:t>
            </w:r>
            <w:r w:rsidRPr="00C507C2">
              <w:rPr>
                <w:rFonts w:ascii="Garamond" w:eastAsiaTheme="minorHAnsi" w:hAnsi="Garamond"/>
                <w:kern w:val="2"/>
                <w:sz w:val="20"/>
                <w:szCs w:val="20"/>
                <w:lang w:val="sq-AL"/>
                <w14:ligatures w14:val="standardContextual"/>
              </w:rPr>
              <w:t>.</w:t>
            </w:r>
          </w:p>
        </w:tc>
      </w:tr>
      <w:tr w:rsidR="000918F6" w:rsidRPr="00C507C2" w14:paraId="4FC7468D" w14:textId="77777777" w:rsidTr="00912D7B">
        <w:trPr>
          <w:cantSplit/>
          <w:trHeight w:val="818"/>
        </w:trPr>
        <w:tc>
          <w:tcPr>
            <w:tcW w:w="480" w:type="pct"/>
            <w:vAlign w:val="center"/>
          </w:tcPr>
          <w:p w14:paraId="44851BA7" w14:textId="77777777" w:rsidR="000918F6" w:rsidRPr="00C507C2" w:rsidRDefault="000918F6" w:rsidP="000A5D84">
            <w:pPr>
              <w:jc w:val="both"/>
              <w:rPr>
                <w:rFonts w:ascii="Garamond" w:hAnsi="Garamond"/>
                <w:b/>
                <w:bCs/>
                <w:i/>
                <w:iCs/>
                <w:sz w:val="20"/>
                <w:szCs w:val="20"/>
              </w:rPr>
            </w:pPr>
          </w:p>
        </w:tc>
        <w:tc>
          <w:tcPr>
            <w:tcW w:w="4520" w:type="pct"/>
            <w:gridSpan w:val="2"/>
            <w:shd w:val="clear" w:color="auto" w:fill="auto"/>
            <w:vAlign w:val="center"/>
          </w:tcPr>
          <w:p w14:paraId="4182BE31" w14:textId="77777777" w:rsidR="000918F6" w:rsidRPr="00C507C2" w:rsidRDefault="000918F6" w:rsidP="000A5D84">
            <w:pPr>
              <w:pStyle w:val="CERLEVEL4"/>
              <w:spacing w:before="0" w:after="0"/>
              <w:rPr>
                <w:rFonts w:ascii="Garamond" w:eastAsiaTheme="minorHAnsi" w:hAnsi="Garamond"/>
                <w:i/>
                <w:iCs/>
                <w:kern w:val="2"/>
                <w:sz w:val="20"/>
                <w:szCs w:val="20"/>
                <w:lang w:val="sq-AL"/>
                <w14:ligatures w14:val="standardContextual"/>
              </w:rPr>
            </w:pPr>
            <w:r w:rsidRPr="00C507C2">
              <w:rPr>
                <w:rFonts w:ascii="Garamond" w:hAnsi="Garamond"/>
                <w:b/>
                <w:bCs/>
                <w:i/>
                <w:iCs/>
                <w:sz w:val="20"/>
                <w:szCs w:val="20"/>
                <w:lang w:val="sq-AL"/>
              </w:rPr>
              <w:t>Shtohet</w:t>
            </w:r>
          </w:p>
        </w:tc>
      </w:tr>
      <w:tr w:rsidR="000918F6" w:rsidRPr="00C507C2" w14:paraId="36E32218" w14:textId="77777777" w:rsidTr="00912D7B">
        <w:trPr>
          <w:cantSplit/>
          <w:trHeight w:val="20"/>
        </w:trPr>
        <w:tc>
          <w:tcPr>
            <w:tcW w:w="480" w:type="pct"/>
            <w:tcBorders>
              <w:bottom w:val="dotted" w:sz="4" w:space="0" w:color="auto"/>
            </w:tcBorders>
            <w:vAlign w:val="center"/>
          </w:tcPr>
          <w:p w14:paraId="2AEA6684"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7D6BA0E1"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2507CA28" w14:textId="77777777"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p>
        </w:tc>
      </w:tr>
      <w:tr w:rsidR="000918F6" w:rsidRPr="00C507C2" w14:paraId="5C229BB3" w14:textId="77777777" w:rsidTr="00912D7B">
        <w:trPr>
          <w:cantSplit/>
          <w:trHeight w:val="20"/>
        </w:trPr>
        <w:tc>
          <w:tcPr>
            <w:tcW w:w="480" w:type="pct"/>
            <w:tcBorders>
              <w:top w:val="dotted" w:sz="4" w:space="0" w:color="auto"/>
              <w:bottom w:val="dotted" w:sz="4" w:space="0" w:color="auto"/>
            </w:tcBorders>
            <w:vAlign w:val="center"/>
          </w:tcPr>
          <w:p w14:paraId="429FCA16"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07187FE5"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C.1.6.3</w:t>
            </w:r>
          </w:p>
        </w:tc>
        <w:tc>
          <w:tcPr>
            <w:tcW w:w="3991" w:type="pct"/>
            <w:tcBorders>
              <w:top w:val="dotted" w:sz="4" w:space="0" w:color="auto"/>
              <w:bottom w:val="dotted" w:sz="4" w:space="0" w:color="auto"/>
            </w:tcBorders>
            <w:shd w:val="clear" w:color="auto" w:fill="auto"/>
            <w:vAlign w:val="center"/>
          </w:tcPr>
          <w:p w14:paraId="51EF15C2" w14:textId="2EEA92B3"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ALPEX</w:t>
            </w:r>
            <w:r w:rsidR="00BF69A9">
              <w:rPr>
                <w:rFonts w:ascii="Garamond" w:eastAsiaTheme="minorHAnsi" w:hAnsi="Garamond"/>
                <w:kern w:val="2"/>
                <w:sz w:val="20"/>
                <w:szCs w:val="20"/>
                <w:lang w:val="sq-AL"/>
                <w14:ligatures w14:val="standardContextual"/>
              </w:rPr>
              <w:t>-i</w:t>
            </w:r>
            <w:r w:rsidRPr="00C507C2">
              <w:rPr>
                <w:rFonts w:ascii="Garamond" w:eastAsiaTheme="minorHAnsi" w:hAnsi="Garamond"/>
                <w:kern w:val="2"/>
                <w:sz w:val="20"/>
                <w:szCs w:val="20"/>
                <w:lang w:val="sq-AL"/>
                <w14:ligatures w14:val="standardContextual"/>
              </w:rPr>
              <w:t xml:space="preserve"> përdor zgjidhjen e </w:t>
            </w:r>
            <w:r w:rsidR="001B18DF" w:rsidRPr="00C507C2">
              <w:rPr>
                <w:rFonts w:ascii="Garamond" w:eastAsiaTheme="minorHAnsi" w:hAnsi="Garamond"/>
                <w:kern w:val="2"/>
                <w:sz w:val="20"/>
                <w:szCs w:val="20"/>
                <w:lang w:val="sq-AL"/>
                <w14:ligatures w14:val="standardContextual"/>
              </w:rPr>
              <w:t xml:space="preserve">algoritmit evropian </w:t>
            </w:r>
            <w:r w:rsidRPr="00C507C2">
              <w:rPr>
                <w:rFonts w:ascii="Garamond" w:eastAsiaTheme="minorHAnsi" w:hAnsi="Garamond"/>
                <w:kern w:val="2"/>
                <w:sz w:val="20"/>
                <w:szCs w:val="20"/>
                <w:lang w:val="sq-AL"/>
                <w14:ligatures w14:val="standardContextual"/>
              </w:rPr>
              <w:t xml:space="preserve">të Bashkimit të Tregut të Ankandeve Brenda së Njëjtës Ditë për përcaktimin e </w:t>
            </w:r>
            <w:r w:rsidR="001B18DF" w:rsidRPr="00C507C2">
              <w:rPr>
                <w:rFonts w:ascii="Garamond" w:eastAsiaTheme="minorHAnsi" w:hAnsi="Garamond"/>
                <w:kern w:val="2"/>
                <w:sz w:val="20"/>
                <w:szCs w:val="20"/>
                <w:lang w:val="sq-AL"/>
                <w14:ligatures w14:val="standardContextual"/>
              </w:rPr>
              <w:t xml:space="preserve">çmimeve kleruese </w:t>
            </w:r>
            <w:r w:rsidRPr="00C507C2">
              <w:rPr>
                <w:rFonts w:ascii="Garamond" w:eastAsiaTheme="minorHAnsi" w:hAnsi="Garamond"/>
                <w:kern w:val="2"/>
                <w:sz w:val="20"/>
                <w:szCs w:val="20"/>
                <w:lang w:val="sq-AL"/>
                <w14:ligatures w14:val="standardContextual"/>
              </w:rPr>
              <w:t xml:space="preserve">të Bashkimit të Tregut, </w:t>
            </w:r>
            <w:r w:rsidR="00BF69A9" w:rsidRPr="00C507C2">
              <w:rPr>
                <w:rFonts w:ascii="Garamond" w:eastAsiaTheme="minorHAnsi" w:hAnsi="Garamond"/>
                <w:kern w:val="2"/>
                <w:sz w:val="20"/>
                <w:szCs w:val="20"/>
                <w:lang w:val="sq-AL"/>
                <w14:ligatures w14:val="standardContextual"/>
              </w:rPr>
              <w:t>flukseve ndërkufitare dhe llo</w:t>
            </w:r>
            <w:r w:rsidRPr="00C507C2">
              <w:rPr>
                <w:rFonts w:ascii="Garamond" w:eastAsiaTheme="minorHAnsi" w:hAnsi="Garamond"/>
                <w:kern w:val="2"/>
                <w:sz w:val="20"/>
                <w:szCs w:val="20"/>
                <w:lang w:val="sq-AL"/>
                <w14:ligatures w14:val="standardContextual"/>
              </w:rPr>
              <w:t xml:space="preserve">garitjen e </w:t>
            </w:r>
            <w:r w:rsidR="001B18DF" w:rsidRPr="00C507C2">
              <w:rPr>
                <w:rFonts w:ascii="Garamond" w:eastAsiaTheme="minorHAnsi" w:hAnsi="Garamond"/>
                <w:kern w:val="2"/>
                <w:sz w:val="20"/>
                <w:szCs w:val="20"/>
                <w:lang w:val="sq-AL"/>
                <w14:ligatures w14:val="standardContextual"/>
              </w:rPr>
              <w:t>pozicionit neto</w:t>
            </w:r>
            <w:r w:rsidRPr="00C507C2">
              <w:rPr>
                <w:rFonts w:ascii="Garamond" w:eastAsiaTheme="minorHAnsi" w:hAnsi="Garamond"/>
                <w:kern w:val="2"/>
                <w:sz w:val="20"/>
                <w:szCs w:val="20"/>
                <w:lang w:val="sq-AL"/>
                <w14:ligatures w14:val="standardContextual"/>
              </w:rPr>
              <w:t>, në përputhje me kapacitetet dhe kufizimet e alokimit ndërkufitar të verifikuara nga OST-të.</w:t>
            </w:r>
          </w:p>
        </w:tc>
      </w:tr>
      <w:tr w:rsidR="000918F6" w:rsidRPr="00C507C2" w14:paraId="60406D1D" w14:textId="77777777" w:rsidTr="00912D7B">
        <w:trPr>
          <w:cantSplit/>
          <w:trHeight w:val="20"/>
        </w:trPr>
        <w:tc>
          <w:tcPr>
            <w:tcW w:w="480" w:type="pct"/>
            <w:tcBorders>
              <w:top w:val="dotted" w:sz="4" w:space="0" w:color="auto"/>
            </w:tcBorders>
            <w:vAlign w:val="center"/>
          </w:tcPr>
          <w:p w14:paraId="36BC1545"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6888B97A" w14:textId="77777777" w:rsidR="000918F6" w:rsidRPr="00C507C2" w:rsidRDefault="000918F6" w:rsidP="000A5D84">
            <w:pPr>
              <w:pStyle w:val="CERLEVEL4"/>
              <w:spacing w:before="0" w:after="0"/>
              <w:rPr>
                <w:rFonts w:ascii="Garamond" w:eastAsiaTheme="minorHAnsi" w:hAnsi="Garamond"/>
                <w:i/>
                <w:iCs/>
                <w:kern w:val="2"/>
                <w:sz w:val="20"/>
                <w:szCs w:val="20"/>
                <w:lang w:val="sq-AL"/>
                <w14:ligatures w14:val="standardContextual"/>
              </w:rPr>
            </w:pPr>
            <w:r w:rsidRPr="00C507C2">
              <w:rPr>
                <w:rFonts w:ascii="Garamond" w:hAnsi="Garamond"/>
                <w:b/>
                <w:bCs/>
                <w:i/>
                <w:iCs/>
                <w:sz w:val="20"/>
                <w:szCs w:val="20"/>
                <w:lang w:val="sq-AL"/>
              </w:rPr>
              <w:t>Shtohet</w:t>
            </w:r>
          </w:p>
        </w:tc>
      </w:tr>
      <w:tr w:rsidR="000918F6" w:rsidRPr="00C507C2" w14:paraId="7FA3755C" w14:textId="77777777" w:rsidTr="00912D7B">
        <w:trPr>
          <w:cantSplit/>
          <w:trHeight w:val="20"/>
        </w:trPr>
        <w:tc>
          <w:tcPr>
            <w:tcW w:w="480" w:type="pct"/>
            <w:tcBorders>
              <w:bottom w:val="dotted" w:sz="4" w:space="0" w:color="auto"/>
            </w:tcBorders>
            <w:vAlign w:val="center"/>
          </w:tcPr>
          <w:p w14:paraId="22A6CBAD"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73E07307"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C.1.6.1 </w:t>
            </w:r>
          </w:p>
        </w:tc>
        <w:tc>
          <w:tcPr>
            <w:tcW w:w="3991" w:type="pct"/>
            <w:tcBorders>
              <w:bottom w:val="dotted" w:sz="4" w:space="0" w:color="auto"/>
            </w:tcBorders>
            <w:shd w:val="clear" w:color="auto" w:fill="auto"/>
            <w:vAlign w:val="center"/>
          </w:tcPr>
          <w:p w14:paraId="04A9C2D1" w14:textId="1F950154"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 xml:space="preserve">Operatori i Bashkimit të Tregjeve është përgjegjës për kryerjen e </w:t>
            </w:r>
            <w:r w:rsidR="001B18DF" w:rsidRPr="00C507C2">
              <w:rPr>
                <w:rFonts w:ascii="Garamond" w:eastAsiaTheme="minorHAnsi" w:hAnsi="Garamond"/>
                <w:kern w:val="2"/>
                <w:sz w:val="20"/>
                <w:szCs w:val="20"/>
                <w:lang w:val="sq-AL"/>
                <w14:ligatures w14:val="standardContextual"/>
              </w:rPr>
              <w:t xml:space="preserve">funksionit të operimit </w:t>
            </w:r>
            <w:r w:rsidRPr="00C507C2">
              <w:rPr>
                <w:rFonts w:ascii="Garamond" w:eastAsiaTheme="minorHAnsi" w:hAnsi="Garamond"/>
                <w:kern w:val="2"/>
                <w:sz w:val="20"/>
                <w:szCs w:val="20"/>
                <w:lang w:val="sq-AL"/>
                <w14:ligatures w14:val="standardContextual"/>
              </w:rPr>
              <w:t>të Bashkimit të Tregjeve. Funksioni i Bashkimit të Tregjeve</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është një shërbim i ofruar ALPEX-it nga </w:t>
            </w:r>
            <w:r w:rsidR="001B18DF" w:rsidRPr="00C507C2">
              <w:rPr>
                <w:rFonts w:ascii="Garamond" w:eastAsiaTheme="minorHAnsi" w:hAnsi="Garamond"/>
                <w:kern w:val="2"/>
                <w:sz w:val="20"/>
                <w:szCs w:val="20"/>
                <w:lang w:val="sq-AL"/>
                <w14:ligatures w14:val="standardContextual"/>
              </w:rPr>
              <w:t xml:space="preserve">ofruesi i tij i shërbimit </w:t>
            </w:r>
            <w:r w:rsidRPr="00C507C2">
              <w:rPr>
                <w:rFonts w:ascii="Garamond" w:eastAsiaTheme="minorHAnsi" w:hAnsi="Garamond"/>
                <w:kern w:val="2"/>
                <w:sz w:val="20"/>
                <w:szCs w:val="20"/>
                <w:lang w:val="sq-AL"/>
                <w14:ligatures w14:val="standardContextual"/>
              </w:rPr>
              <w:t xml:space="preserve">të Bashkimit të Tregjeve. </w:t>
            </w:r>
          </w:p>
        </w:tc>
      </w:tr>
      <w:tr w:rsidR="000918F6" w:rsidRPr="00C507C2" w14:paraId="6D410757" w14:textId="77777777" w:rsidTr="00912D7B">
        <w:trPr>
          <w:cantSplit/>
          <w:trHeight w:val="20"/>
        </w:trPr>
        <w:tc>
          <w:tcPr>
            <w:tcW w:w="480" w:type="pct"/>
            <w:tcBorders>
              <w:top w:val="dotted" w:sz="4" w:space="0" w:color="auto"/>
              <w:bottom w:val="dotted" w:sz="4" w:space="0" w:color="auto"/>
            </w:tcBorders>
            <w:vAlign w:val="center"/>
          </w:tcPr>
          <w:p w14:paraId="3CDA356C"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1A403266"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C.1.6.4</w:t>
            </w:r>
          </w:p>
        </w:tc>
        <w:tc>
          <w:tcPr>
            <w:tcW w:w="3991" w:type="pct"/>
            <w:tcBorders>
              <w:top w:val="dotted" w:sz="4" w:space="0" w:color="auto"/>
              <w:bottom w:val="dotted" w:sz="4" w:space="0" w:color="auto"/>
            </w:tcBorders>
            <w:shd w:val="clear" w:color="auto" w:fill="auto"/>
            <w:vAlign w:val="center"/>
          </w:tcPr>
          <w:p w14:paraId="2BDA3571" w14:textId="56E5FC71"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 xml:space="preserve">Operatori i Bashkimit të Tregut të Ankandeve Brenda së Njëjtës Ditë është përgjegjës për kryerjen e </w:t>
            </w:r>
            <w:r w:rsidR="001B18DF" w:rsidRPr="00C507C2">
              <w:rPr>
                <w:rFonts w:ascii="Garamond" w:eastAsiaTheme="minorHAnsi" w:hAnsi="Garamond"/>
                <w:kern w:val="2"/>
                <w:sz w:val="20"/>
                <w:szCs w:val="20"/>
                <w:lang w:val="sq-AL"/>
                <w14:ligatures w14:val="standardContextual"/>
              </w:rPr>
              <w:t xml:space="preserve">funksionit të operimit të </w:t>
            </w:r>
            <w:r w:rsidRPr="00C507C2">
              <w:rPr>
                <w:rFonts w:ascii="Garamond" w:eastAsiaTheme="minorHAnsi" w:hAnsi="Garamond"/>
                <w:kern w:val="2"/>
                <w:sz w:val="20"/>
                <w:szCs w:val="20"/>
                <w:lang w:val="sq-AL"/>
                <w14:ligatures w14:val="standardContextual"/>
              </w:rPr>
              <w:t>Bashkimit të Tregjeve. Funksioni i Bashkimit të Tregjeve</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është një shërbim i ofruar ALPEX-it nga </w:t>
            </w:r>
            <w:r w:rsidR="001B18DF" w:rsidRPr="00C507C2">
              <w:rPr>
                <w:rFonts w:ascii="Garamond" w:eastAsiaTheme="minorHAnsi" w:hAnsi="Garamond"/>
                <w:kern w:val="2"/>
                <w:sz w:val="20"/>
                <w:szCs w:val="20"/>
                <w:lang w:val="sq-AL"/>
                <w14:ligatures w14:val="standardContextual"/>
              </w:rPr>
              <w:t xml:space="preserve">ofruesi </w:t>
            </w:r>
            <w:r w:rsidRPr="00C507C2">
              <w:rPr>
                <w:rFonts w:ascii="Garamond" w:eastAsiaTheme="minorHAnsi" w:hAnsi="Garamond"/>
                <w:kern w:val="2"/>
                <w:sz w:val="20"/>
                <w:szCs w:val="20"/>
                <w:lang w:val="sq-AL"/>
                <w14:ligatures w14:val="standardContextual"/>
              </w:rPr>
              <w:t xml:space="preserve">i tij i </w:t>
            </w:r>
            <w:r w:rsidR="001B18DF" w:rsidRPr="00C507C2">
              <w:rPr>
                <w:rFonts w:ascii="Garamond" w:eastAsiaTheme="minorHAnsi" w:hAnsi="Garamond"/>
                <w:kern w:val="2"/>
                <w:sz w:val="20"/>
                <w:szCs w:val="20"/>
                <w:lang w:val="sq-AL"/>
                <w14:ligatures w14:val="standardContextual"/>
              </w:rPr>
              <w:t xml:space="preserve">shërbimit </w:t>
            </w:r>
            <w:r w:rsidRPr="00C507C2">
              <w:rPr>
                <w:rFonts w:ascii="Garamond" w:eastAsiaTheme="minorHAnsi" w:hAnsi="Garamond"/>
                <w:kern w:val="2"/>
                <w:sz w:val="20"/>
                <w:szCs w:val="20"/>
                <w:lang w:val="sq-AL"/>
                <w14:ligatures w14:val="standardContextual"/>
              </w:rPr>
              <w:t>të Bashkimit të Tregjeve.</w:t>
            </w:r>
            <w:r w:rsidR="002B1A03">
              <w:rPr>
                <w:rFonts w:ascii="Garamond" w:eastAsiaTheme="minorHAnsi" w:hAnsi="Garamond"/>
                <w:kern w:val="2"/>
                <w:sz w:val="20"/>
                <w:szCs w:val="20"/>
                <w:lang w:val="sq-AL"/>
                <w14:ligatures w14:val="standardContextual"/>
              </w:rPr>
              <w:t xml:space="preserve"> </w:t>
            </w:r>
          </w:p>
        </w:tc>
      </w:tr>
      <w:tr w:rsidR="000918F6" w:rsidRPr="00C507C2" w14:paraId="2A8E632A" w14:textId="77777777" w:rsidTr="00912D7B">
        <w:trPr>
          <w:cantSplit/>
          <w:trHeight w:val="20"/>
        </w:trPr>
        <w:tc>
          <w:tcPr>
            <w:tcW w:w="480" w:type="pct"/>
            <w:tcBorders>
              <w:bottom w:val="dotted" w:sz="4" w:space="0" w:color="auto"/>
            </w:tcBorders>
            <w:vAlign w:val="center"/>
          </w:tcPr>
          <w:p w14:paraId="72C385E5"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51F4949B"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C.1.6.2</w:t>
            </w:r>
          </w:p>
        </w:tc>
        <w:tc>
          <w:tcPr>
            <w:tcW w:w="3991" w:type="pct"/>
            <w:tcBorders>
              <w:bottom w:val="dotted" w:sz="4" w:space="0" w:color="auto"/>
            </w:tcBorders>
            <w:shd w:val="clear" w:color="auto" w:fill="auto"/>
            <w:vAlign w:val="center"/>
          </w:tcPr>
          <w:p w14:paraId="2EF5E63C" w14:textId="3DC001A4"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Objektivi i mekanizmit të Bashkimit të Tregjeve të Ditës në Avancë është maksimizimi i mirëqenies sociale i </w:t>
            </w:r>
            <w:r w:rsidR="001B18DF" w:rsidRPr="00C507C2">
              <w:rPr>
                <w:rFonts w:ascii="Garamond" w:eastAsiaTheme="minorHAnsi" w:hAnsi="Garamond"/>
                <w:kern w:val="2"/>
                <w:sz w:val="20"/>
                <w:szCs w:val="20"/>
                <w:lang w:val="sq-AL"/>
                <w14:ligatures w14:val="standardContextual"/>
              </w:rPr>
              <w:t xml:space="preserve">zonave të ofertimit të bashkuara, përkatësisht maksimizimi i shumës totale së tepricave të urdhërporosive shitjeje dhe blerjeje </w:t>
            </w:r>
            <w:r w:rsidRPr="00C507C2">
              <w:rPr>
                <w:rFonts w:ascii="Garamond" w:eastAsiaTheme="minorHAnsi" w:hAnsi="Garamond"/>
                <w:kern w:val="2"/>
                <w:sz w:val="20"/>
                <w:szCs w:val="20"/>
                <w:lang w:val="sq-AL"/>
                <w14:ligatures w14:val="standardContextual"/>
              </w:rPr>
              <w:t xml:space="preserve">të përfshira në </w:t>
            </w:r>
            <w:r w:rsidR="001B18DF" w:rsidRPr="00C507C2">
              <w:rPr>
                <w:rFonts w:ascii="Garamond" w:eastAsiaTheme="minorHAnsi" w:hAnsi="Garamond"/>
                <w:kern w:val="2"/>
                <w:sz w:val="20"/>
                <w:szCs w:val="20"/>
                <w:lang w:val="sq-AL"/>
                <w14:ligatures w14:val="standardContextual"/>
              </w:rPr>
              <w:t>librin e urdhërporosive të grupuara plus të ardhurat nga kongjestio</w:t>
            </w:r>
            <w:r w:rsidRPr="00C507C2">
              <w:rPr>
                <w:rFonts w:ascii="Garamond" w:eastAsiaTheme="minorHAnsi" w:hAnsi="Garamond"/>
                <w:kern w:val="2"/>
                <w:sz w:val="20"/>
                <w:szCs w:val="20"/>
                <w:lang w:val="sq-AL"/>
                <w14:ligatures w14:val="standardContextual"/>
              </w:rPr>
              <w:t>ni.</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 </w:t>
            </w:r>
          </w:p>
        </w:tc>
      </w:tr>
      <w:tr w:rsidR="000918F6" w:rsidRPr="00C507C2" w14:paraId="1C9E1A99" w14:textId="77777777" w:rsidTr="00912D7B">
        <w:trPr>
          <w:cantSplit/>
          <w:trHeight w:val="20"/>
        </w:trPr>
        <w:tc>
          <w:tcPr>
            <w:tcW w:w="480" w:type="pct"/>
            <w:tcBorders>
              <w:top w:val="dotted" w:sz="4" w:space="0" w:color="auto"/>
              <w:bottom w:val="dotted" w:sz="4" w:space="0" w:color="auto"/>
            </w:tcBorders>
            <w:vAlign w:val="center"/>
          </w:tcPr>
          <w:p w14:paraId="337F1428"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lastRenderedPageBreak/>
              <w:t>bëhet</w:t>
            </w:r>
          </w:p>
        </w:tc>
        <w:tc>
          <w:tcPr>
            <w:tcW w:w="529" w:type="pct"/>
            <w:tcBorders>
              <w:top w:val="dotted" w:sz="4" w:space="0" w:color="auto"/>
              <w:bottom w:val="dotted" w:sz="4" w:space="0" w:color="auto"/>
            </w:tcBorders>
            <w:shd w:val="clear" w:color="auto" w:fill="auto"/>
            <w:vAlign w:val="center"/>
          </w:tcPr>
          <w:p w14:paraId="2D350A77"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C.1.6.5</w:t>
            </w:r>
          </w:p>
        </w:tc>
        <w:tc>
          <w:tcPr>
            <w:tcW w:w="3991" w:type="pct"/>
            <w:tcBorders>
              <w:top w:val="dotted" w:sz="4" w:space="0" w:color="auto"/>
              <w:bottom w:val="dotted" w:sz="4" w:space="0" w:color="auto"/>
            </w:tcBorders>
            <w:shd w:val="clear" w:color="auto" w:fill="auto"/>
            <w:vAlign w:val="center"/>
          </w:tcPr>
          <w:p w14:paraId="66DF3917" w14:textId="2EBDC1F5"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Objektivi i mekanizmit të Bashkimit të Tregjeve Brenda së Njëjtës Ditë është maksimizimi i përfitimeve social-ekonomike (</w:t>
            </w:r>
            <w:r w:rsidRPr="00BF69A9">
              <w:rPr>
                <w:rFonts w:ascii="Garamond" w:eastAsiaTheme="minorHAnsi" w:hAnsi="Garamond"/>
                <w:i/>
                <w:kern w:val="2"/>
                <w:sz w:val="20"/>
                <w:szCs w:val="20"/>
                <w:lang w:val="sq-AL"/>
                <w14:ligatures w14:val="standardContextual"/>
              </w:rPr>
              <w:t>Social Welfare</w:t>
            </w:r>
            <w:r w:rsidRPr="00C507C2">
              <w:rPr>
                <w:rFonts w:ascii="Garamond" w:eastAsiaTheme="minorHAnsi" w:hAnsi="Garamond"/>
                <w:kern w:val="2"/>
                <w:sz w:val="20"/>
                <w:szCs w:val="20"/>
                <w:lang w:val="sq-AL"/>
                <w14:ligatures w14:val="standardContextual"/>
              </w:rPr>
              <w:t xml:space="preserve">) i </w:t>
            </w:r>
            <w:r w:rsidR="001B18DF" w:rsidRPr="00C507C2">
              <w:rPr>
                <w:rFonts w:ascii="Garamond" w:eastAsiaTheme="minorHAnsi" w:hAnsi="Garamond"/>
                <w:kern w:val="2"/>
                <w:sz w:val="20"/>
                <w:szCs w:val="20"/>
                <w:lang w:val="sq-AL"/>
                <w14:ligatures w14:val="standardContextual"/>
              </w:rPr>
              <w:t xml:space="preserve">zonave të ofertimit </w:t>
            </w:r>
            <w:r w:rsidRPr="00C507C2">
              <w:rPr>
                <w:rFonts w:ascii="Garamond" w:eastAsiaTheme="minorHAnsi" w:hAnsi="Garamond"/>
                <w:kern w:val="2"/>
                <w:sz w:val="20"/>
                <w:szCs w:val="20"/>
                <w:lang w:val="sq-AL"/>
                <w14:ligatures w14:val="standardContextual"/>
              </w:rPr>
              <w:t xml:space="preserve">të bashkuara, përkatësisht maksimizimi i shumës totale së tepricave të </w:t>
            </w:r>
            <w:r w:rsidR="001B18DF" w:rsidRPr="00C507C2">
              <w:rPr>
                <w:rFonts w:ascii="Garamond" w:eastAsiaTheme="minorHAnsi" w:hAnsi="Garamond"/>
                <w:kern w:val="2"/>
                <w:sz w:val="20"/>
                <w:szCs w:val="20"/>
                <w:lang w:val="sq-AL"/>
                <w14:ligatures w14:val="standardContextual"/>
              </w:rPr>
              <w:t>urdhërporosive shitjeje dhe blerjeje të përfshira në librin e urdhërporosive të grupuara shtuar të ardhurat nga kongjestioni.</w:t>
            </w:r>
            <w:r w:rsidR="002B1A03">
              <w:rPr>
                <w:rFonts w:ascii="Garamond" w:eastAsiaTheme="minorHAnsi" w:hAnsi="Garamond"/>
                <w:kern w:val="2"/>
                <w:sz w:val="20"/>
                <w:szCs w:val="20"/>
                <w:lang w:val="sq-AL"/>
                <w14:ligatures w14:val="standardContextual"/>
              </w:rPr>
              <w:t xml:space="preserve">  </w:t>
            </w:r>
            <w:r w:rsidR="001B18DF" w:rsidRPr="00C507C2">
              <w:rPr>
                <w:rFonts w:ascii="Garamond" w:eastAsiaTheme="minorHAnsi" w:hAnsi="Garamond"/>
                <w:kern w:val="2"/>
                <w:sz w:val="20"/>
                <w:szCs w:val="20"/>
                <w:lang w:val="sq-AL"/>
                <w14:ligatures w14:val="standardContextual"/>
              </w:rPr>
              <w:t xml:space="preserve"> </w:t>
            </w:r>
          </w:p>
        </w:tc>
      </w:tr>
      <w:tr w:rsidR="000918F6" w:rsidRPr="00C507C2" w14:paraId="460B989C" w14:textId="77777777" w:rsidTr="00912D7B">
        <w:trPr>
          <w:cantSplit/>
          <w:trHeight w:val="20"/>
        </w:trPr>
        <w:tc>
          <w:tcPr>
            <w:tcW w:w="480" w:type="pct"/>
            <w:tcBorders>
              <w:bottom w:val="dotted" w:sz="4" w:space="0" w:color="auto"/>
            </w:tcBorders>
            <w:vAlign w:val="center"/>
          </w:tcPr>
          <w:p w14:paraId="786F20FE"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5A51A011"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C.1.6.3 </w:t>
            </w:r>
          </w:p>
        </w:tc>
        <w:tc>
          <w:tcPr>
            <w:tcW w:w="3991" w:type="pct"/>
            <w:tcBorders>
              <w:bottom w:val="dotted" w:sz="4" w:space="0" w:color="auto"/>
            </w:tcBorders>
            <w:shd w:val="clear" w:color="auto" w:fill="auto"/>
            <w:vAlign w:val="center"/>
          </w:tcPr>
          <w:p w14:paraId="08768651" w14:textId="20CBABDC"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Teprica e </w:t>
            </w:r>
            <w:r w:rsidR="001B18DF" w:rsidRPr="00C507C2">
              <w:rPr>
                <w:rFonts w:ascii="Garamond" w:eastAsiaTheme="minorHAnsi" w:hAnsi="Garamond"/>
                <w:kern w:val="2"/>
                <w:sz w:val="20"/>
                <w:szCs w:val="20"/>
                <w:lang w:val="sq-AL"/>
                <w14:ligatures w14:val="standardContextual"/>
              </w:rPr>
              <w:t xml:space="preserve">urdhërporosive shitjeje </w:t>
            </w:r>
            <w:r w:rsidRPr="00C507C2">
              <w:rPr>
                <w:rFonts w:ascii="Garamond" w:eastAsiaTheme="minorHAnsi" w:hAnsi="Garamond"/>
                <w:kern w:val="2"/>
                <w:sz w:val="20"/>
                <w:szCs w:val="20"/>
                <w:lang w:val="sq-AL"/>
                <w14:ligatures w14:val="standardContextual"/>
              </w:rPr>
              <w:t xml:space="preserve">të pranuara është e barabartë me prodhimin (shumëzimin) e diferencës së </w:t>
            </w:r>
            <w:r w:rsidR="001B18DF" w:rsidRPr="00C507C2">
              <w:rPr>
                <w:rFonts w:ascii="Garamond" w:eastAsiaTheme="minorHAnsi" w:hAnsi="Garamond"/>
                <w:kern w:val="2"/>
                <w:sz w:val="20"/>
                <w:szCs w:val="20"/>
                <w:lang w:val="sq-AL"/>
                <w14:ligatures w14:val="standardContextual"/>
              </w:rPr>
              <w:t xml:space="preserve">çmimit klerues margjinal minus çmimin e urdhërporosisë së tyre </w:t>
            </w:r>
            <w:r w:rsidRPr="00C507C2">
              <w:rPr>
                <w:rFonts w:ascii="Garamond" w:eastAsiaTheme="minorHAnsi" w:hAnsi="Garamond"/>
                <w:kern w:val="2"/>
                <w:sz w:val="20"/>
                <w:szCs w:val="20"/>
                <w:lang w:val="sq-AL"/>
                <w14:ligatures w14:val="standardContextual"/>
              </w:rPr>
              <w:t xml:space="preserve">me sasinë e energjisë elektrike të pranuar. Teprica e </w:t>
            </w:r>
            <w:r w:rsidR="001B18DF" w:rsidRPr="00C507C2">
              <w:rPr>
                <w:rFonts w:ascii="Garamond" w:eastAsiaTheme="minorHAnsi" w:hAnsi="Garamond"/>
                <w:kern w:val="2"/>
                <w:sz w:val="20"/>
                <w:szCs w:val="20"/>
                <w:lang w:val="sq-AL"/>
                <w14:ligatures w14:val="standardContextual"/>
              </w:rPr>
              <w:t xml:space="preserve">urdhërporosive blerjeje të pranuara </w:t>
            </w:r>
            <w:r w:rsidRPr="00C507C2">
              <w:rPr>
                <w:rFonts w:ascii="Garamond" w:eastAsiaTheme="minorHAnsi" w:hAnsi="Garamond"/>
                <w:kern w:val="2"/>
                <w:sz w:val="20"/>
                <w:szCs w:val="20"/>
                <w:lang w:val="sq-AL"/>
                <w14:ligatures w14:val="standardContextual"/>
              </w:rPr>
              <w:t xml:space="preserve">është e barabartë me prodhimin (shumëzimin) e diferencës së </w:t>
            </w:r>
            <w:r w:rsidR="001B18DF" w:rsidRPr="00C507C2">
              <w:rPr>
                <w:rFonts w:ascii="Garamond" w:eastAsiaTheme="minorHAnsi" w:hAnsi="Garamond"/>
                <w:kern w:val="2"/>
                <w:sz w:val="20"/>
                <w:szCs w:val="20"/>
                <w:lang w:val="sq-AL"/>
                <w14:ligatures w14:val="standardContextual"/>
              </w:rPr>
              <w:t xml:space="preserve">çmimit të urdhërporosisë </w:t>
            </w:r>
            <w:r w:rsidRPr="00C507C2">
              <w:rPr>
                <w:rFonts w:ascii="Garamond" w:eastAsiaTheme="minorHAnsi" w:hAnsi="Garamond"/>
                <w:kern w:val="2"/>
                <w:sz w:val="20"/>
                <w:szCs w:val="20"/>
                <w:lang w:val="sq-AL"/>
                <w14:ligatures w14:val="standardContextual"/>
              </w:rPr>
              <w:t xml:space="preserve">minus </w:t>
            </w:r>
            <w:r w:rsidR="001B18DF" w:rsidRPr="00C507C2">
              <w:rPr>
                <w:rFonts w:ascii="Garamond" w:eastAsiaTheme="minorHAnsi" w:hAnsi="Garamond"/>
                <w:kern w:val="2"/>
                <w:sz w:val="20"/>
                <w:szCs w:val="20"/>
                <w:lang w:val="sq-AL"/>
                <w14:ligatures w14:val="standardContextual"/>
              </w:rPr>
              <w:t xml:space="preserve">çmimin klerues margjinal me sasinë </w:t>
            </w:r>
            <w:r w:rsidRPr="00C507C2">
              <w:rPr>
                <w:rFonts w:ascii="Garamond" w:eastAsiaTheme="minorHAnsi" w:hAnsi="Garamond"/>
                <w:kern w:val="2"/>
                <w:sz w:val="20"/>
                <w:szCs w:val="20"/>
                <w:lang w:val="sq-AL"/>
                <w14:ligatures w14:val="standardContextual"/>
              </w:rPr>
              <w:t>e energjisë elektrike të pranuar.</w:t>
            </w:r>
            <w:r w:rsidR="002B1A03">
              <w:rPr>
                <w:rFonts w:ascii="Garamond" w:eastAsiaTheme="minorHAnsi" w:hAnsi="Garamond"/>
                <w:kern w:val="2"/>
                <w:sz w:val="20"/>
                <w:szCs w:val="20"/>
                <w:lang w:val="sq-AL"/>
                <w14:ligatures w14:val="standardContextual"/>
              </w:rPr>
              <w:t xml:space="preserve"> </w:t>
            </w:r>
          </w:p>
        </w:tc>
      </w:tr>
      <w:tr w:rsidR="000918F6" w:rsidRPr="00C507C2" w14:paraId="79D20255" w14:textId="77777777" w:rsidTr="00912D7B">
        <w:trPr>
          <w:cantSplit/>
          <w:trHeight w:val="20"/>
        </w:trPr>
        <w:tc>
          <w:tcPr>
            <w:tcW w:w="480" w:type="pct"/>
            <w:tcBorders>
              <w:top w:val="dotted" w:sz="4" w:space="0" w:color="auto"/>
              <w:bottom w:val="dotted" w:sz="4" w:space="0" w:color="auto"/>
            </w:tcBorders>
            <w:vAlign w:val="center"/>
          </w:tcPr>
          <w:p w14:paraId="45EA6194"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4BAE3A7D"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C.1.6.6</w:t>
            </w:r>
          </w:p>
        </w:tc>
        <w:tc>
          <w:tcPr>
            <w:tcW w:w="3991" w:type="pct"/>
            <w:tcBorders>
              <w:top w:val="dotted" w:sz="4" w:space="0" w:color="auto"/>
              <w:bottom w:val="dotted" w:sz="4" w:space="0" w:color="auto"/>
            </w:tcBorders>
            <w:shd w:val="clear" w:color="auto" w:fill="auto"/>
            <w:vAlign w:val="center"/>
          </w:tcPr>
          <w:p w14:paraId="7606B170" w14:textId="75A4CC8F"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Teprica e </w:t>
            </w:r>
            <w:r w:rsidR="001B18DF" w:rsidRPr="00C507C2">
              <w:rPr>
                <w:rFonts w:ascii="Garamond" w:eastAsiaTheme="minorHAnsi" w:hAnsi="Garamond"/>
                <w:kern w:val="2"/>
                <w:sz w:val="20"/>
                <w:szCs w:val="20"/>
                <w:lang w:val="sq-AL"/>
                <w14:ligatures w14:val="standardContextual"/>
              </w:rPr>
              <w:t xml:space="preserve">urdhërporosive shitjeje të </w:t>
            </w:r>
            <w:r w:rsidRPr="00C507C2">
              <w:rPr>
                <w:rFonts w:ascii="Garamond" w:eastAsiaTheme="minorHAnsi" w:hAnsi="Garamond"/>
                <w:kern w:val="2"/>
                <w:sz w:val="20"/>
                <w:szCs w:val="20"/>
                <w:lang w:val="sq-AL"/>
                <w14:ligatures w14:val="standardContextual"/>
              </w:rPr>
              <w:t xml:space="preserve">pranuara është e barabartë me diferencën e </w:t>
            </w:r>
            <w:r w:rsidR="001B18DF" w:rsidRPr="00C507C2">
              <w:rPr>
                <w:rFonts w:ascii="Garamond" w:eastAsiaTheme="minorHAnsi" w:hAnsi="Garamond"/>
                <w:kern w:val="2"/>
                <w:sz w:val="20"/>
                <w:szCs w:val="20"/>
                <w:lang w:val="sq-AL"/>
                <w14:ligatures w14:val="standardContextual"/>
              </w:rPr>
              <w:t xml:space="preserve">çmimit klerues me çmimin e urdhërporosisë shumëzuar </w:t>
            </w:r>
            <w:r w:rsidRPr="00C507C2">
              <w:rPr>
                <w:rFonts w:ascii="Garamond" w:eastAsiaTheme="minorHAnsi" w:hAnsi="Garamond"/>
                <w:kern w:val="2"/>
                <w:sz w:val="20"/>
                <w:szCs w:val="20"/>
                <w:lang w:val="sq-AL"/>
                <w14:ligatures w14:val="standardContextual"/>
              </w:rPr>
              <w:t xml:space="preserve">me sasinë e energjisë elektrike të pranuar. Teprica e </w:t>
            </w:r>
            <w:r w:rsidR="001B18DF" w:rsidRPr="00C507C2">
              <w:rPr>
                <w:rFonts w:ascii="Garamond" w:eastAsiaTheme="minorHAnsi" w:hAnsi="Garamond"/>
                <w:kern w:val="2"/>
                <w:sz w:val="20"/>
                <w:szCs w:val="20"/>
                <w:lang w:val="sq-AL"/>
                <w14:ligatures w14:val="standardContextual"/>
              </w:rPr>
              <w:t xml:space="preserve">urdhërporosive blerjeje të pranuara </w:t>
            </w:r>
            <w:r w:rsidRPr="00C507C2">
              <w:rPr>
                <w:rFonts w:ascii="Garamond" w:eastAsiaTheme="minorHAnsi" w:hAnsi="Garamond"/>
                <w:kern w:val="2"/>
                <w:sz w:val="20"/>
                <w:szCs w:val="20"/>
                <w:lang w:val="sq-AL"/>
                <w14:ligatures w14:val="standardContextual"/>
              </w:rPr>
              <w:t xml:space="preserve">është e barabartë me diferencën e </w:t>
            </w:r>
            <w:r w:rsidR="001B18DF" w:rsidRPr="00C507C2">
              <w:rPr>
                <w:rFonts w:ascii="Garamond" w:eastAsiaTheme="minorHAnsi" w:hAnsi="Garamond"/>
                <w:kern w:val="2"/>
                <w:sz w:val="20"/>
                <w:szCs w:val="20"/>
                <w:lang w:val="sq-AL"/>
                <w14:ligatures w14:val="standardContextual"/>
              </w:rPr>
              <w:t xml:space="preserve">çmimit </w:t>
            </w:r>
            <w:r w:rsidRPr="00C507C2">
              <w:rPr>
                <w:rFonts w:ascii="Garamond" w:eastAsiaTheme="minorHAnsi" w:hAnsi="Garamond"/>
                <w:kern w:val="2"/>
                <w:sz w:val="20"/>
                <w:szCs w:val="20"/>
                <w:lang w:val="sq-AL"/>
                <w14:ligatures w14:val="standardContextual"/>
              </w:rPr>
              <w:t xml:space="preserve">të </w:t>
            </w:r>
            <w:r w:rsidR="001B18DF" w:rsidRPr="00C507C2">
              <w:rPr>
                <w:rFonts w:ascii="Garamond" w:eastAsiaTheme="minorHAnsi" w:hAnsi="Garamond"/>
                <w:kern w:val="2"/>
                <w:sz w:val="20"/>
                <w:szCs w:val="20"/>
                <w:lang w:val="sq-AL"/>
                <w14:ligatures w14:val="standardContextual"/>
              </w:rPr>
              <w:t xml:space="preserve">urdhërporosisë minus çmimin klerues shumëzuar me </w:t>
            </w:r>
            <w:r w:rsidRPr="00C507C2">
              <w:rPr>
                <w:rFonts w:ascii="Garamond" w:eastAsiaTheme="minorHAnsi" w:hAnsi="Garamond"/>
                <w:kern w:val="2"/>
                <w:sz w:val="20"/>
                <w:szCs w:val="20"/>
                <w:lang w:val="sq-AL"/>
                <w14:ligatures w14:val="standardContextual"/>
              </w:rPr>
              <w:t>sasinë e energjisë elektrike të pranuar.</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 </w:t>
            </w:r>
          </w:p>
        </w:tc>
      </w:tr>
      <w:tr w:rsidR="000918F6" w:rsidRPr="00C507C2" w14:paraId="5D0A60FA" w14:textId="77777777" w:rsidTr="00912D7B">
        <w:trPr>
          <w:cantSplit/>
          <w:trHeight w:val="20"/>
        </w:trPr>
        <w:tc>
          <w:tcPr>
            <w:tcW w:w="480" w:type="pct"/>
            <w:tcBorders>
              <w:bottom w:val="dotted" w:sz="4" w:space="0" w:color="auto"/>
            </w:tcBorders>
            <w:vAlign w:val="center"/>
          </w:tcPr>
          <w:p w14:paraId="08B05F68"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7148DB3D"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130FB7C9" w14:textId="77777777" w:rsidR="000918F6" w:rsidRPr="00C507C2" w:rsidRDefault="000918F6" w:rsidP="000A5D84">
            <w:pPr>
              <w:jc w:val="both"/>
              <w:rPr>
                <w:rFonts w:ascii="Garamond" w:hAnsi="Garamond"/>
                <w:sz w:val="20"/>
                <w:szCs w:val="20"/>
              </w:rPr>
            </w:pPr>
          </w:p>
        </w:tc>
      </w:tr>
      <w:tr w:rsidR="000918F6" w:rsidRPr="00C507C2" w14:paraId="4DA94831" w14:textId="77777777" w:rsidTr="00912D7B">
        <w:trPr>
          <w:cantSplit/>
          <w:trHeight w:val="20"/>
        </w:trPr>
        <w:tc>
          <w:tcPr>
            <w:tcW w:w="480" w:type="pct"/>
            <w:tcBorders>
              <w:top w:val="dotted" w:sz="4" w:space="0" w:color="auto"/>
              <w:bottom w:val="dotted" w:sz="4" w:space="0" w:color="auto"/>
            </w:tcBorders>
            <w:vAlign w:val="center"/>
          </w:tcPr>
          <w:p w14:paraId="7237312E"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4A66B429"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C.2.1.2</w:t>
            </w:r>
          </w:p>
        </w:tc>
        <w:tc>
          <w:tcPr>
            <w:tcW w:w="3991" w:type="pct"/>
            <w:tcBorders>
              <w:top w:val="dotted" w:sz="4" w:space="0" w:color="auto"/>
              <w:bottom w:val="dotted" w:sz="4" w:space="0" w:color="auto"/>
            </w:tcBorders>
            <w:shd w:val="clear" w:color="auto" w:fill="auto"/>
            <w:vAlign w:val="center"/>
          </w:tcPr>
          <w:p w14:paraId="611A6BE0" w14:textId="4D620916"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 xml:space="preserve">Rregullat e pranimit të </w:t>
            </w:r>
            <w:r w:rsidR="00CC0C85" w:rsidRPr="00C507C2">
              <w:rPr>
                <w:rFonts w:ascii="Garamond" w:eastAsiaTheme="minorHAnsi" w:hAnsi="Garamond"/>
                <w:kern w:val="2"/>
                <w:sz w:val="20"/>
                <w:szCs w:val="20"/>
                <w:lang w:val="sq-AL"/>
                <w14:ligatures w14:val="standardContextual"/>
              </w:rPr>
              <w:t xml:space="preserve">urdhërporosive </w:t>
            </w:r>
            <w:r w:rsidRPr="00C507C2">
              <w:rPr>
                <w:rFonts w:ascii="Garamond" w:eastAsiaTheme="minorHAnsi" w:hAnsi="Garamond"/>
                <w:kern w:val="2"/>
                <w:sz w:val="20"/>
                <w:szCs w:val="20"/>
                <w:lang w:val="sq-AL"/>
                <w14:ligatures w14:val="standardContextual"/>
              </w:rPr>
              <w:t xml:space="preserve">referuar paragrafëve C.2.1.3 deri C.2.1.7 nga </w:t>
            </w:r>
            <w:r w:rsidR="00CC0C85" w:rsidRPr="00C507C2">
              <w:rPr>
                <w:rFonts w:ascii="Garamond" w:eastAsiaTheme="minorHAnsi" w:hAnsi="Garamond"/>
                <w:kern w:val="2"/>
                <w:sz w:val="20"/>
                <w:szCs w:val="20"/>
                <w:lang w:val="sq-AL"/>
                <w14:ligatures w14:val="standardContextual"/>
              </w:rPr>
              <w:t>algoritmi për bashkimin e çmimit në tregut të ankandeve</w:t>
            </w:r>
            <w:r w:rsidR="002B1A03">
              <w:rPr>
                <w:rFonts w:ascii="Garamond" w:eastAsiaTheme="minorHAnsi" w:hAnsi="Garamond"/>
                <w:kern w:val="2"/>
                <w:sz w:val="20"/>
                <w:szCs w:val="20"/>
                <w:lang w:val="sq-AL"/>
                <w14:ligatures w14:val="standardContextual"/>
              </w:rPr>
              <w:t xml:space="preserve"> </w:t>
            </w:r>
            <w:r w:rsidR="00CC0C85" w:rsidRPr="00C507C2">
              <w:rPr>
                <w:rFonts w:ascii="Garamond" w:eastAsiaTheme="minorHAnsi" w:hAnsi="Garamond"/>
                <w:kern w:val="2"/>
                <w:sz w:val="20"/>
                <w:szCs w:val="20"/>
                <w:lang w:val="sq-AL"/>
                <w14:ligatures w14:val="standardContextual"/>
              </w:rPr>
              <w:t xml:space="preserve">brenda së njëjtës ditë përfshijnë situatat si gjatë operimit të tregjeve të bashkuara dhe </w:t>
            </w:r>
            <w:r w:rsidR="00E60D6A" w:rsidRPr="00C507C2">
              <w:rPr>
                <w:rFonts w:ascii="Garamond" w:eastAsiaTheme="minorHAnsi" w:hAnsi="Garamond"/>
                <w:kern w:val="2"/>
                <w:sz w:val="20"/>
                <w:szCs w:val="20"/>
                <w:lang w:val="sq-AL"/>
                <w14:ligatures w14:val="standardContextual"/>
              </w:rPr>
              <w:t>jo</w:t>
            </w:r>
            <w:r w:rsidR="00E60D6A">
              <w:rPr>
                <w:rFonts w:ascii="Garamond" w:eastAsiaTheme="minorHAnsi" w:hAnsi="Garamond"/>
                <w:kern w:val="2"/>
                <w:sz w:val="20"/>
                <w:szCs w:val="20"/>
                <w:lang w:val="sq-AL"/>
                <w14:ligatures w14:val="standardContextual"/>
              </w:rPr>
              <w:t xml:space="preserve"> të </w:t>
            </w:r>
            <w:r w:rsidR="00E60D6A" w:rsidRPr="00C507C2">
              <w:rPr>
                <w:rFonts w:ascii="Garamond" w:eastAsiaTheme="minorHAnsi" w:hAnsi="Garamond"/>
                <w:kern w:val="2"/>
                <w:sz w:val="20"/>
                <w:szCs w:val="20"/>
                <w:lang w:val="sq-AL"/>
                <w14:ligatures w14:val="standardContextual"/>
              </w:rPr>
              <w:t>bashkuara</w:t>
            </w:r>
            <w:r w:rsidRPr="00C507C2">
              <w:rPr>
                <w:rFonts w:ascii="Garamond" w:eastAsiaTheme="minorHAnsi" w:hAnsi="Garamond"/>
                <w:kern w:val="2"/>
                <w:sz w:val="20"/>
                <w:szCs w:val="20"/>
                <w:lang w:val="sq-AL"/>
                <w14:ligatures w14:val="standardContextual"/>
              </w:rPr>
              <w:t xml:space="preserve">, dhe operimit në </w:t>
            </w:r>
            <w:r w:rsidR="00CC0C85" w:rsidRPr="00C507C2">
              <w:rPr>
                <w:rFonts w:ascii="Garamond" w:eastAsiaTheme="minorHAnsi" w:hAnsi="Garamond"/>
                <w:kern w:val="2"/>
                <w:sz w:val="20"/>
                <w:szCs w:val="20"/>
                <w:lang w:val="sq-AL"/>
                <w14:ligatures w14:val="standardContextual"/>
              </w:rPr>
              <w:t>ndarjen e plotë të tregjeve</w:t>
            </w:r>
            <w:r w:rsidRPr="00C507C2">
              <w:rPr>
                <w:rFonts w:ascii="Garamond" w:eastAsiaTheme="minorHAnsi" w:hAnsi="Garamond"/>
                <w:kern w:val="2"/>
                <w:sz w:val="20"/>
                <w:szCs w:val="20"/>
                <w:lang w:val="sq-AL"/>
                <w14:ligatures w14:val="standardContextual"/>
              </w:rPr>
              <w:t>.</w:t>
            </w:r>
          </w:p>
        </w:tc>
      </w:tr>
      <w:tr w:rsidR="000918F6" w:rsidRPr="00C507C2" w14:paraId="02BF315B" w14:textId="77777777" w:rsidTr="00912D7B">
        <w:trPr>
          <w:cantSplit/>
          <w:trHeight w:val="20"/>
        </w:trPr>
        <w:tc>
          <w:tcPr>
            <w:tcW w:w="480" w:type="pct"/>
            <w:tcBorders>
              <w:top w:val="dotted" w:sz="4" w:space="0" w:color="auto"/>
            </w:tcBorders>
            <w:vAlign w:val="center"/>
          </w:tcPr>
          <w:p w14:paraId="72435524"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1C264203"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bl>
    <w:p w14:paraId="6BE9B27D" w14:textId="7F715B58" w:rsidR="000918F6" w:rsidRPr="00C507C2" w:rsidRDefault="000918F6" w:rsidP="000A5D84">
      <w:pPr>
        <w:tabs>
          <w:tab w:val="left" w:pos="1735"/>
        </w:tabs>
        <w:jc w:val="both"/>
        <w:rPr>
          <w:rFonts w:ascii="Garamond" w:hAnsi="Garamond"/>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70"/>
        <w:gridCol w:w="959"/>
        <w:gridCol w:w="7232"/>
      </w:tblGrid>
      <w:tr w:rsidR="000918F6" w:rsidRPr="00C507C2" w14:paraId="2AC873CC" w14:textId="77777777" w:rsidTr="00912D7B">
        <w:trPr>
          <w:cantSplit/>
          <w:trHeight w:val="20"/>
        </w:trPr>
        <w:tc>
          <w:tcPr>
            <w:tcW w:w="480" w:type="pct"/>
            <w:tcBorders>
              <w:bottom w:val="dotted" w:sz="4" w:space="0" w:color="auto"/>
            </w:tcBorders>
            <w:vAlign w:val="center"/>
          </w:tcPr>
          <w:p w14:paraId="354C3E79"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49058099"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C.2.2.1 </w:t>
            </w:r>
          </w:p>
        </w:tc>
        <w:tc>
          <w:tcPr>
            <w:tcW w:w="3991" w:type="pct"/>
            <w:tcBorders>
              <w:bottom w:val="dotted" w:sz="4" w:space="0" w:color="auto"/>
            </w:tcBorders>
            <w:shd w:val="clear" w:color="auto" w:fill="auto"/>
            <w:vAlign w:val="center"/>
          </w:tcPr>
          <w:p w14:paraId="732342D9" w14:textId="7A2E58A2"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 xml:space="preserve">Algoritmi përcakton </w:t>
            </w:r>
            <w:r w:rsidR="00CC0C85" w:rsidRPr="00C507C2">
              <w:rPr>
                <w:rFonts w:ascii="Garamond" w:eastAsiaTheme="minorHAnsi" w:hAnsi="Garamond"/>
                <w:kern w:val="2"/>
                <w:sz w:val="20"/>
                <w:szCs w:val="20"/>
                <w:lang w:val="sq-AL"/>
                <w14:ligatures w14:val="standardContextual"/>
              </w:rPr>
              <w:t>çmimin e ankandit</w:t>
            </w:r>
            <w:r w:rsidRPr="00C507C2">
              <w:rPr>
                <w:rFonts w:ascii="Garamond" w:eastAsiaTheme="minorHAnsi" w:hAnsi="Garamond"/>
                <w:kern w:val="2"/>
                <w:sz w:val="20"/>
                <w:szCs w:val="20"/>
                <w:lang w:val="sq-AL"/>
                <w14:ligatures w14:val="standardContextual"/>
              </w:rPr>
              <w:t xml:space="preserve">, volumet e </w:t>
            </w:r>
            <w:r w:rsidR="00CC0C85" w:rsidRPr="00C507C2">
              <w:rPr>
                <w:rFonts w:ascii="Garamond" w:eastAsiaTheme="minorHAnsi" w:hAnsi="Garamond"/>
                <w:kern w:val="2"/>
                <w:sz w:val="20"/>
                <w:szCs w:val="20"/>
                <w:lang w:val="sq-AL"/>
                <w14:ligatures w14:val="standardContextual"/>
              </w:rPr>
              <w:t xml:space="preserve">përputhura </w:t>
            </w:r>
            <w:r w:rsidRPr="00C507C2">
              <w:rPr>
                <w:rFonts w:ascii="Garamond" w:eastAsiaTheme="minorHAnsi" w:hAnsi="Garamond"/>
                <w:kern w:val="2"/>
                <w:sz w:val="20"/>
                <w:szCs w:val="20"/>
                <w:lang w:val="sq-AL"/>
                <w14:ligatures w14:val="standardContextual"/>
              </w:rPr>
              <w:t xml:space="preserve">të grupuara dhe pozicionet/gjendjet neto për çdo </w:t>
            </w:r>
            <w:r w:rsidR="00CC0C85" w:rsidRPr="00C507C2">
              <w:rPr>
                <w:rFonts w:ascii="Garamond" w:eastAsiaTheme="minorHAnsi" w:hAnsi="Garamond"/>
                <w:kern w:val="2"/>
                <w:sz w:val="20"/>
                <w:szCs w:val="20"/>
                <w:lang w:val="sq-AL"/>
                <w14:ligatures w14:val="standardContextual"/>
              </w:rPr>
              <w:t>zonë ofertimi në</w:t>
            </w:r>
            <w:r w:rsidRPr="00C507C2">
              <w:rPr>
                <w:rFonts w:ascii="Garamond" w:eastAsiaTheme="minorHAnsi" w:hAnsi="Garamond"/>
                <w:kern w:val="2"/>
                <w:sz w:val="20"/>
                <w:szCs w:val="20"/>
                <w:lang w:val="sq-AL"/>
                <w14:ligatures w14:val="standardContextual"/>
              </w:rPr>
              <w:t xml:space="preserve"> Bashkimin e Tregjeve.</w:t>
            </w:r>
          </w:p>
        </w:tc>
      </w:tr>
      <w:tr w:rsidR="000918F6" w:rsidRPr="00C507C2" w14:paraId="17CEC2E7" w14:textId="77777777" w:rsidTr="00912D7B">
        <w:trPr>
          <w:cantSplit/>
          <w:trHeight w:val="20"/>
        </w:trPr>
        <w:tc>
          <w:tcPr>
            <w:tcW w:w="480" w:type="pct"/>
            <w:tcBorders>
              <w:top w:val="dotted" w:sz="4" w:space="0" w:color="auto"/>
              <w:bottom w:val="dotted" w:sz="4" w:space="0" w:color="auto"/>
            </w:tcBorders>
            <w:vAlign w:val="center"/>
          </w:tcPr>
          <w:p w14:paraId="670F216A"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4A81C436"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6F512A40" w14:textId="1F046C3A"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bookmarkStart w:id="20" w:name="_Ref506229625"/>
            <w:r w:rsidRPr="00C507C2">
              <w:rPr>
                <w:rFonts w:ascii="Garamond" w:eastAsiaTheme="minorHAnsi" w:hAnsi="Garamond"/>
                <w:kern w:val="2"/>
                <w:sz w:val="20"/>
                <w:szCs w:val="20"/>
                <w:lang w:val="sq-AL"/>
                <w14:ligatures w14:val="standardContextual"/>
              </w:rPr>
              <w:t>Algoritmi përcakton</w:t>
            </w:r>
            <w:bookmarkEnd w:id="20"/>
            <w:r w:rsidRPr="00C507C2">
              <w:rPr>
                <w:rFonts w:ascii="Garamond" w:eastAsiaTheme="minorHAnsi" w:hAnsi="Garamond"/>
                <w:kern w:val="2"/>
                <w:sz w:val="20"/>
                <w:szCs w:val="20"/>
                <w:lang w:val="sq-AL"/>
                <w14:ligatures w14:val="standardContextual"/>
              </w:rPr>
              <w:t xml:space="preserve"> </w:t>
            </w:r>
            <w:r w:rsidR="00CC0C85" w:rsidRPr="00C507C2">
              <w:rPr>
                <w:rFonts w:ascii="Garamond" w:eastAsiaTheme="minorHAnsi" w:hAnsi="Garamond"/>
                <w:kern w:val="2"/>
                <w:sz w:val="20"/>
                <w:szCs w:val="20"/>
                <w:lang w:val="sq-AL"/>
                <w14:ligatures w14:val="standardContextual"/>
              </w:rPr>
              <w:t xml:space="preserve">çmimin e ankandit, volumet e përputhura të grupuara </w:t>
            </w:r>
            <w:r w:rsidRPr="00C507C2">
              <w:rPr>
                <w:rFonts w:ascii="Garamond" w:eastAsiaTheme="minorHAnsi" w:hAnsi="Garamond"/>
                <w:kern w:val="2"/>
                <w:sz w:val="20"/>
                <w:szCs w:val="20"/>
                <w:lang w:val="sq-AL"/>
                <w14:ligatures w14:val="standardContextual"/>
              </w:rPr>
              <w:t xml:space="preserve">dhe pozicionet neto për çdo </w:t>
            </w:r>
            <w:r w:rsidR="00CC0C85" w:rsidRPr="00C507C2">
              <w:rPr>
                <w:rFonts w:ascii="Garamond" w:eastAsiaTheme="minorHAnsi" w:hAnsi="Garamond"/>
                <w:kern w:val="2"/>
                <w:sz w:val="20"/>
                <w:szCs w:val="20"/>
                <w:lang w:val="sq-AL"/>
                <w14:ligatures w14:val="standardContextual"/>
              </w:rPr>
              <w:t xml:space="preserve">njësi kohore tregu dhe zonë ofertimi në </w:t>
            </w:r>
            <w:r w:rsidRPr="00C507C2">
              <w:rPr>
                <w:rFonts w:ascii="Garamond" w:eastAsiaTheme="minorHAnsi" w:hAnsi="Garamond"/>
                <w:kern w:val="2"/>
                <w:sz w:val="20"/>
                <w:szCs w:val="20"/>
                <w:lang w:val="sq-AL"/>
                <w14:ligatures w14:val="standardContextual"/>
              </w:rPr>
              <w:t>Bashkimin e Tregjeve.</w:t>
            </w:r>
          </w:p>
        </w:tc>
      </w:tr>
      <w:tr w:rsidR="000918F6" w:rsidRPr="00C507C2" w14:paraId="4DB2A87B" w14:textId="77777777" w:rsidTr="00912D7B">
        <w:trPr>
          <w:cantSplit/>
          <w:trHeight w:val="20"/>
        </w:trPr>
        <w:tc>
          <w:tcPr>
            <w:tcW w:w="480" w:type="pct"/>
            <w:tcBorders>
              <w:bottom w:val="dotted" w:sz="4" w:space="0" w:color="auto"/>
            </w:tcBorders>
            <w:vAlign w:val="center"/>
          </w:tcPr>
          <w:p w14:paraId="7217CFE3"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168F2B9B"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C.2.2.2 </w:t>
            </w:r>
          </w:p>
        </w:tc>
        <w:tc>
          <w:tcPr>
            <w:tcW w:w="3991" w:type="pct"/>
            <w:tcBorders>
              <w:bottom w:val="dotted" w:sz="4" w:space="0" w:color="auto"/>
            </w:tcBorders>
            <w:shd w:val="clear" w:color="auto" w:fill="auto"/>
            <w:vAlign w:val="center"/>
          </w:tcPr>
          <w:p w14:paraId="0D88A1C5" w14:textId="328C14DD"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Në përcaktimin e rezultateve sipas paragrafit C.2.2.1 për një </w:t>
            </w:r>
            <w:r w:rsidR="00CC0C85" w:rsidRPr="00C507C2">
              <w:rPr>
                <w:rFonts w:ascii="Garamond" w:eastAsiaTheme="minorHAnsi" w:hAnsi="Garamond"/>
                <w:kern w:val="2"/>
                <w:sz w:val="20"/>
                <w:szCs w:val="20"/>
                <w:lang w:val="sq-AL"/>
                <w14:ligatures w14:val="standardContextual"/>
              </w:rPr>
              <w:t>rajon të bashkuar</w:t>
            </w:r>
            <w:r w:rsidRPr="00C507C2">
              <w:rPr>
                <w:rFonts w:ascii="Garamond" w:eastAsiaTheme="minorHAnsi" w:hAnsi="Garamond"/>
                <w:kern w:val="2"/>
                <w:sz w:val="20"/>
                <w:szCs w:val="20"/>
                <w:lang w:val="sq-AL"/>
                <w14:ligatures w14:val="standardContextual"/>
              </w:rPr>
              <w:t xml:space="preserve">, duhet të përmbushen parimet e mëposhtme: </w:t>
            </w:r>
          </w:p>
        </w:tc>
      </w:tr>
      <w:tr w:rsidR="000918F6" w:rsidRPr="00C507C2" w14:paraId="15A114E5" w14:textId="77777777" w:rsidTr="00912D7B">
        <w:trPr>
          <w:cantSplit/>
          <w:trHeight w:val="20"/>
        </w:trPr>
        <w:tc>
          <w:tcPr>
            <w:tcW w:w="480" w:type="pct"/>
            <w:tcBorders>
              <w:top w:val="dotted" w:sz="4" w:space="0" w:color="auto"/>
              <w:bottom w:val="dotted" w:sz="4" w:space="0" w:color="auto"/>
            </w:tcBorders>
            <w:vAlign w:val="center"/>
          </w:tcPr>
          <w:p w14:paraId="59F64D13"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58F7BC4D"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32FFAD1E" w14:textId="16B23FF3"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Në përcaktimin e rezultateve sipas paragrafit C.2.2.1 duhet të përmbushen parimet e mëposhtme për Bashkimin e Tregjeve në nivel </w:t>
            </w:r>
            <w:r w:rsidR="00CC0C85" w:rsidRPr="00C507C2">
              <w:rPr>
                <w:rFonts w:ascii="Garamond" w:eastAsiaTheme="minorHAnsi" w:hAnsi="Garamond"/>
                <w:kern w:val="2"/>
                <w:sz w:val="20"/>
                <w:szCs w:val="20"/>
                <w:lang w:val="sq-AL"/>
                <w14:ligatures w14:val="standardContextual"/>
              </w:rPr>
              <w:t>rajonal ose evropian</w:t>
            </w:r>
            <w:r w:rsidRPr="00C507C2">
              <w:rPr>
                <w:rFonts w:ascii="Garamond" w:eastAsiaTheme="minorHAnsi" w:hAnsi="Garamond"/>
                <w:kern w:val="2"/>
                <w:sz w:val="20"/>
                <w:szCs w:val="20"/>
                <w:lang w:val="sq-AL"/>
                <w14:ligatures w14:val="standardContextual"/>
              </w:rPr>
              <w:t xml:space="preserve">: </w:t>
            </w:r>
          </w:p>
        </w:tc>
      </w:tr>
      <w:tr w:rsidR="000918F6" w:rsidRPr="00C507C2" w14:paraId="7A2D0FEF" w14:textId="77777777" w:rsidTr="00912D7B">
        <w:trPr>
          <w:cantSplit/>
          <w:trHeight w:val="20"/>
        </w:trPr>
        <w:tc>
          <w:tcPr>
            <w:tcW w:w="480" w:type="pct"/>
            <w:tcBorders>
              <w:bottom w:val="dotted" w:sz="4" w:space="0" w:color="auto"/>
            </w:tcBorders>
            <w:vAlign w:val="center"/>
          </w:tcPr>
          <w:p w14:paraId="5FAB431F"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483AE35D"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C.2.2.2 (a) </w:t>
            </w:r>
          </w:p>
        </w:tc>
        <w:tc>
          <w:tcPr>
            <w:tcW w:w="3991" w:type="pct"/>
            <w:tcBorders>
              <w:bottom w:val="dotted" w:sz="4" w:space="0" w:color="auto"/>
            </w:tcBorders>
            <w:shd w:val="clear" w:color="auto" w:fill="auto"/>
            <w:vAlign w:val="center"/>
          </w:tcPr>
          <w:p w14:paraId="16313E3B" w14:textId="3225BC86"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Çmimi i Bashkimit të Tregjeve në anën e importit të një interkonektori do të jetë më i lartë ose i barabartë më çmimin e Bashkimit të Tregjeve në anën e eksportit të interkonektorit; dhe</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 </w:t>
            </w:r>
          </w:p>
        </w:tc>
      </w:tr>
      <w:tr w:rsidR="000918F6" w:rsidRPr="00C507C2" w14:paraId="02A85605" w14:textId="77777777" w:rsidTr="00912D7B">
        <w:trPr>
          <w:cantSplit/>
          <w:trHeight w:val="20"/>
        </w:trPr>
        <w:tc>
          <w:tcPr>
            <w:tcW w:w="480" w:type="pct"/>
            <w:tcBorders>
              <w:top w:val="dotted" w:sz="4" w:space="0" w:color="auto"/>
              <w:bottom w:val="dotted" w:sz="4" w:space="0" w:color="auto"/>
            </w:tcBorders>
            <w:vAlign w:val="center"/>
          </w:tcPr>
          <w:p w14:paraId="2DC92E00"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19F67850"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1F726563" w14:textId="54DB5FE6"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Çmimi </w:t>
            </w:r>
            <w:r w:rsidR="00CC0C85" w:rsidRPr="00C507C2">
              <w:rPr>
                <w:rFonts w:ascii="Garamond" w:eastAsiaTheme="minorHAnsi" w:hAnsi="Garamond"/>
                <w:kern w:val="2"/>
                <w:sz w:val="20"/>
                <w:szCs w:val="20"/>
                <w:lang w:val="sq-AL"/>
                <w14:ligatures w14:val="standardContextual"/>
              </w:rPr>
              <w:t>klerue</w:t>
            </w:r>
            <w:r w:rsidRPr="00C507C2">
              <w:rPr>
                <w:rFonts w:ascii="Garamond" w:eastAsiaTheme="minorHAnsi" w:hAnsi="Garamond"/>
                <w:kern w:val="2"/>
                <w:sz w:val="20"/>
                <w:szCs w:val="20"/>
                <w:lang w:val="sq-AL"/>
                <w14:ligatures w14:val="standardContextual"/>
              </w:rPr>
              <w:t xml:space="preserve">s i Bashkimit të Tregjeve në anën e </w:t>
            </w:r>
            <w:r w:rsidR="00CC0C85" w:rsidRPr="00C507C2">
              <w:rPr>
                <w:rFonts w:ascii="Garamond" w:eastAsiaTheme="minorHAnsi" w:hAnsi="Garamond"/>
                <w:kern w:val="2"/>
                <w:sz w:val="20"/>
                <w:szCs w:val="20"/>
                <w:lang w:val="sq-AL"/>
                <w14:ligatures w14:val="standardContextual"/>
              </w:rPr>
              <w:t xml:space="preserve">zonës së ofertimit të importit </w:t>
            </w:r>
            <w:r w:rsidRPr="00C507C2">
              <w:rPr>
                <w:rFonts w:ascii="Garamond" w:eastAsiaTheme="minorHAnsi" w:hAnsi="Garamond"/>
                <w:kern w:val="2"/>
                <w:sz w:val="20"/>
                <w:szCs w:val="20"/>
                <w:lang w:val="sq-AL"/>
                <w14:ligatures w14:val="standardContextual"/>
              </w:rPr>
              <w:t xml:space="preserve">të një interkonektori do të jetë më i lartë ose i barabartë më çmimin e Bashkimit të Tregjeve në anën </w:t>
            </w:r>
            <w:r w:rsidR="00CC0C85" w:rsidRPr="00C507C2">
              <w:rPr>
                <w:rFonts w:ascii="Garamond" w:eastAsiaTheme="minorHAnsi" w:hAnsi="Garamond"/>
                <w:kern w:val="2"/>
                <w:sz w:val="20"/>
                <w:szCs w:val="20"/>
                <w:lang w:val="sq-AL"/>
                <w14:ligatures w14:val="standardContextual"/>
              </w:rPr>
              <w:t xml:space="preserve">e zonës së ofertimit të eksportit </w:t>
            </w:r>
            <w:r w:rsidRPr="00C507C2">
              <w:rPr>
                <w:rFonts w:ascii="Garamond" w:eastAsiaTheme="minorHAnsi" w:hAnsi="Garamond"/>
                <w:kern w:val="2"/>
                <w:sz w:val="20"/>
                <w:szCs w:val="20"/>
                <w:lang w:val="sq-AL"/>
                <w14:ligatures w14:val="standardContextual"/>
              </w:rPr>
              <w:t>të interkonektorit pa humbjet; dhe</w:t>
            </w:r>
            <w:r w:rsidR="002B1A03">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 </w:t>
            </w:r>
          </w:p>
        </w:tc>
      </w:tr>
      <w:tr w:rsidR="000918F6" w:rsidRPr="00C507C2" w14:paraId="24778C1E" w14:textId="77777777" w:rsidTr="00912D7B">
        <w:trPr>
          <w:cantSplit/>
          <w:trHeight w:val="20"/>
        </w:trPr>
        <w:tc>
          <w:tcPr>
            <w:tcW w:w="480" w:type="pct"/>
            <w:tcBorders>
              <w:bottom w:val="dotted" w:sz="4" w:space="0" w:color="auto"/>
            </w:tcBorders>
            <w:vAlign w:val="center"/>
          </w:tcPr>
          <w:p w14:paraId="0EF8A322"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shd w:val="clear" w:color="auto" w:fill="auto"/>
            <w:vAlign w:val="center"/>
          </w:tcPr>
          <w:p w14:paraId="7397145C"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C.2.2.2 (b)</w:t>
            </w:r>
          </w:p>
        </w:tc>
        <w:tc>
          <w:tcPr>
            <w:tcW w:w="3991" w:type="pct"/>
            <w:tcBorders>
              <w:bottom w:val="dotted" w:sz="4" w:space="0" w:color="auto"/>
            </w:tcBorders>
            <w:shd w:val="clear" w:color="auto" w:fill="auto"/>
            <w:vAlign w:val="center"/>
          </w:tcPr>
          <w:p w14:paraId="05F5096F" w14:textId="786AF015"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 xml:space="preserve">kur eksporti ose importi është më i vogël se </w:t>
            </w:r>
            <w:r w:rsidR="00CC0C85" w:rsidRPr="00C507C2">
              <w:rPr>
                <w:rFonts w:ascii="Garamond" w:eastAsiaTheme="minorHAnsi" w:hAnsi="Garamond"/>
                <w:kern w:val="2"/>
                <w:sz w:val="20"/>
                <w:szCs w:val="20"/>
                <w:lang w:val="sq-AL"/>
                <w14:ligatures w14:val="standardContextual"/>
              </w:rPr>
              <w:t xml:space="preserve">kapaciteti ndërkufitar </w:t>
            </w:r>
            <w:r w:rsidRPr="00C507C2">
              <w:rPr>
                <w:rFonts w:ascii="Garamond" w:eastAsiaTheme="minorHAnsi" w:hAnsi="Garamond"/>
                <w:kern w:val="2"/>
                <w:sz w:val="20"/>
                <w:szCs w:val="20"/>
                <w:lang w:val="sq-AL"/>
                <w14:ligatures w14:val="standardContextual"/>
              </w:rPr>
              <w:t>i caktuar nga ose në emër të OST-ve përkatëse, çmimi i Bashkimit të Tregjeve në anën e importit të një interkonektori do të jetë i barabartë më çmimin e Bashkimit të Tregjeve.</w:t>
            </w:r>
            <w:r w:rsidR="002B1A03">
              <w:rPr>
                <w:rFonts w:ascii="Garamond" w:eastAsiaTheme="minorHAnsi" w:hAnsi="Garamond"/>
                <w:kern w:val="2"/>
                <w:sz w:val="20"/>
                <w:szCs w:val="20"/>
                <w:lang w:val="sq-AL"/>
                <w14:ligatures w14:val="standardContextual"/>
              </w:rPr>
              <w:t xml:space="preserve"> </w:t>
            </w:r>
          </w:p>
        </w:tc>
      </w:tr>
      <w:tr w:rsidR="000918F6" w:rsidRPr="00C507C2" w14:paraId="6A3D46BC" w14:textId="77777777" w:rsidTr="00912D7B">
        <w:trPr>
          <w:cantSplit/>
          <w:trHeight w:val="20"/>
        </w:trPr>
        <w:tc>
          <w:tcPr>
            <w:tcW w:w="480" w:type="pct"/>
            <w:tcBorders>
              <w:top w:val="dotted" w:sz="4" w:space="0" w:color="auto"/>
              <w:bottom w:val="dotted" w:sz="4" w:space="0" w:color="auto"/>
            </w:tcBorders>
            <w:vAlign w:val="center"/>
          </w:tcPr>
          <w:p w14:paraId="1947157F"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bottom w:val="dotted" w:sz="4" w:space="0" w:color="auto"/>
            </w:tcBorders>
            <w:shd w:val="clear" w:color="auto" w:fill="auto"/>
            <w:vAlign w:val="center"/>
          </w:tcPr>
          <w:p w14:paraId="57105E43"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29FD01DD" w14:textId="4077C988"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 xml:space="preserve">kur sasia e energjisë për eksport ose import është më i vogël se </w:t>
            </w:r>
            <w:r w:rsidR="00CC0C85" w:rsidRPr="00C507C2">
              <w:rPr>
                <w:rFonts w:ascii="Garamond" w:eastAsiaTheme="minorHAnsi" w:hAnsi="Garamond"/>
                <w:kern w:val="2"/>
                <w:sz w:val="20"/>
                <w:szCs w:val="20"/>
                <w:lang w:val="sq-AL"/>
                <w14:ligatures w14:val="standardContextual"/>
              </w:rPr>
              <w:t xml:space="preserve">kapaciteti ndërkufitar </w:t>
            </w:r>
            <w:r w:rsidRPr="00C507C2">
              <w:rPr>
                <w:rFonts w:ascii="Garamond" w:eastAsiaTheme="minorHAnsi" w:hAnsi="Garamond"/>
                <w:kern w:val="2"/>
                <w:sz w:val="20"/>
                <w:szCs w:val="20"/>
                <w:lang w:val="sq-AL"/>
                <w14:ligatures w14:val="standardContextual"/>
              </w:rPr>
              <w:t xml:space="preserve">i caktuar nga ose në emër të OST-ve përkatëse, </w:t>
            </w:r>
            <w:r w:rsidR="00CC0C85" w:rsidRPr="00C507C2">
              <w:rPr>
                <w:rFonts w:ascii="Garamond" w:eastAsiaTheme="minorHAnsi" w:hAnsi="Garamond"/>
                <w:kern w:val="2"/>
                <w:sz w:val="20"/>
                <w:szCs w:val="20"/>
                <w:lang w:val="sq-AL"/>
                <w14:ligatures w14:val="standardContextual"/>
              </w:rPr>
              <w:t xml:space="preserve">çmimi klerues </w:t>
            </w:r>
            <w:r w:rsidRPr="00C507C2">
              <w:rPr>
                <w:rFonts w:ascii="Garamond" w:eastAsiaTheme="minorHAnsi" w:hAnsi="Garamond"/>
                <w:kern w:val="2"/>
                <w:sz w:val="20"/>
                <w:szCs w:val="20"/>
                <w:lang w:val="sq-AL"/>
                <w14:ligatures w14:val="standardContextual"/>
              </w:rPr>
              <w:t xml:space="preserve">i Bashkimit të Tregjeve në anën e </w:t>
            </w:r>
            <w:r w:rsidR="00CC0C85" w:rsidRPr="00C507C2">
              <w:rPr>
                <w:rFonts w:ascii="Garamond" w:eastAsiaTheme="minorHAnsi" w:hAnsi="Garamond"/>
                <w:kern w:val="2"/>
                <w:sz w:val="20"/>
                <w:szCs w:val="20"/>
                <w:lang w:val="sq-AL"/>
                <w14:ligatures w14:val="standardContextual"/>
              </w:rPr>
              <w:t xml:space="preserve">zonës së ofertimit të </w:t>
            </w:r>
            <w:r w:rsidRPr="00C507C2">
              <w:rPr>
                <w:rFonts w:ascii="Garamond" w:eastAsiaTheme="minorHAnsi" w:hAnsi="Garamond"/>
                <w:kern w:val="2"/>
                <w:sz w:val="20"/>
                <w:szCs w:val="20"/>
                <w:lang w:val="sq-AL"/>
                <w14:ligatures w14:val="standardContextual"/>
              </w:rPr>
              <w:t xml:space="preserve">importit të një interkonektori do të jetë i barabartë më </w:t>
            </w:r>
            <w:r w:rsidR="00CC0C85" w:rsidRPr="00C507C2">
              <w:rPr>
                <w:rFonts w:ascii="Garamond" w:eastAsiaTheme="minorHAnsi" w:hAnsi="Garamond"/>
                <w:kern w:val="2"/>
                <w:sz w:val="20"/>
                <w:szCs w:val="20"/>
                <w:lang w:val="sq-AL"/>
                <w14:ligatures w14:val="standardContextual"/>
              </w:rPr>
              <w:t xml:space="preserve">çmimin klerues </w:t>
            </w:r>
            <w:r w:rsidRPr="00C507C2">
              <w:rPr>
                <w:rFonts w:ascii="Garamond" w:eastAsiaTheme="minorHAnsi" w:hAnsi="Garamond"/>
                <w:kern w:val="2"/>
                <w:sz w:val="20"/>
                <w:szCs w:val="20"/>
                <w:lang w:val="sq-AL"/>
                <w14:ligatures w14:val="standardContextual"/>
              </w:rPr>
              <w:t xml:space="preserve">të Bashkimit të Tregjeve në anën e </w:t>
            </w:r>
            <w:r w:rsidR="00CC0C85" w:rsidRPr="00C507C2">
              <w:rPr>
                <w:rFonts w:ascii="Garamond" w:eastAsiaTheme="minorHAnsi" w:hAnsi="Garamond"/>
                <w:kern w:val="2"/>
                <w:sz w:val="20"/>
                <w:szCs w:val="20"/>
                <w:lang w:val="sq-AL"/>
                <w14:ligatures w14:val="standardContextual"/>
              </w:rPr>
              <w:t xml:space="preserve">zonës së ofertimit </w:t>
            </w:r>
            <w:r w:rsidRPr="00C507C2">
              <w:rPr>
                <w:rFonts w:ascii="Garamond" w:eastAsiaTheme="minorHAnsi" w:hAnsi="Garamond"/>
                <w:kern w:val="2"/>
                <w:sz w:val="20"/>
                <w:szCs w:val="20"/>
                <w:lang w:val="sq-AL"/>
                <w14:ligatures w14:val="standardContextual"/>
              </w:rPr>
              <w:t xml:space="preserve">të eksportit të interkonektorit, pa humbjet. </w:t>
            </w:r>
          </w:p>
        </w:tc>
      </w:tr>
      <w:tr w:rsidR="000918F6" w:rsidRPr="00C507C2" w14:paraId="450526FA" w14:textId="77777777" w:rsidTr="00912D7B">
        <w:trPr>
          <w:cantSplit/>
          <w:trHeight w:val="20"/>
        </w:trPr>
        <w:tc>
          <w:tcPr>
            <w:tcW w:w="480" w:type="pct"/>
            <w:tcBorders>
              <w:bottom w:val="dotted" w:sz="4" w:space="0" w:color="auto"/>
            </w:tcBorders>
            <w:vAlign w:val="center"/>
          </w:tcPr>
          <w:p w14:paraId="4BCF9721"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75E597FD"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0404BE4C" w14:textId="77777777" w:rsidR="000918F6" w:rsidRPr="00C507C2" w:rsidRDefault="000918F6" w:rsidP="000A5D84">
            <w:pPr>
              <w:jc w:val="both"/>
              <w:rPr>
                <w:rFonts w:ascii="Garamond" w:hAnsi="Garamond"/>
                <w:sz w:val="20"/>
                <w:szCs w:val="20"/>
              </w:rPr>
            </w:pPr>
          </w:p>
        </w:tc>
      </w:tr>
      <w:tr w:rsidR="000918F6" w:rsidRPr="00C507C2" w14:paraId="30E6D43D" w14:textId="77777777" w:rsidTr="00912D7B">
        <w:trPr>
          <w:cantSplit/>
          <w:trHeight w:val="20"/>
        </w:trPr>
        <w:tc>
          <w:tcPr>
            <w:tcW w:w="480" w:type="pct"/>
            <w:tcBorders>
              <w:top w:val="dotted" w:sz="4" w:space="0" w:color="auto"/>
              <w:bottom w:val="dotted" w:sz="4" w:space="0" w:color="auto"/>
            </w:tcBorders>
            <w:vAlign w:val="center"/>
          </w:tcPr>
          <w:p w14:paraId="71B51597"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4B0A3AB7" w14:textId="77777777" w:rsidR="000918F6" w:rsidRPr="00C507C2" w:rsidRDefault="000918F6" w:rsidP="000A5D84">
            <w:pPr>
              <w:jc w:val="both"/>
              <w:rPr>
                <w:rFonts w:ascii="Garamond" w:hAnsi="Garamond"/>
                <w:sz w:val="20"/>
                <w:szCs w:val="20"/>
              </w:rPr>
            </w:pPr>
            <w:r w:rsidRPr="00C507C2">
              <w:rPr>
                <w:rFonts w:ascii="Garamond" w:hAnsi="Garamond"/>
                <w:b/>
                <w:bCs/>
                <w:sz w:val="20"/>
                <w:szCs w:val="20"/>
              </w:rPr>
              <w:t xml:space="preserve">C.2.2.2 (c) </w:t>
            </w:r>
          </w:p>
        </w:tc>
        <w:tc>
          <w:tcPr>
            <w:tcW w:w="3991" w:type="pct"/>
            <w:tcBorders>
              <w:top w:val="dotted" w:sz="4" w:space="0" w:color="auto"/>
              <w:bottom w:val="dotted" w:sz="4" w:space="0" w:color="auto"/>
            </w:tcBorders>
            <w:shd w:val="clear" w:color="auto" w:fill="auto"/>
            <w:vAlign w:val="center"/>
          </w:tcPr>
          <w:p w14:paraId="627B57DE" w14:textId="21EF74C2" w:rsidR="000918F6" w:rsidRPr="00C507C2" w:rsidRDefault="000918F6" w:rsidP="000A5D84">
            <w:pPr>
              <w:pStyle w:val="CERLEVEL4"/>
              <w:spacing w:before="0" w:after="0"/>
              <w:rPr>
                <w:rFonts w:ascii="Garamond" w:hAnsi="Garamond"/>
                <w:sz w:val="20"/>
                <w:szCs w:val="20"/>
                <w:lang w:val="sq-AL"/>
              </w:rPr>
            </w:pPr>
            <w:bookmarkStart w:id="21" w:name="_Ref173328640"/>
            <w:r w:rsidRPr="00C507C2">
              <w:rPr>
                <w:rFonts w:ascii="Garamond" w:eastAsiaTheme="minorHAnsi" w:hAnsi="Garamond"/>
                <w:kern w:val="2"/>
                <w:sz w:val="20"/>
                <w:szCs w:val="20"/>
                <w:lang w:val="sq-AL"/>
                <w14:ligatures w14:val="standardContextual"/>
              </w:rPr>
              <w:t xml:space="preserve">Në rast se sasia e energjisë për eksport ose import do të ishte më e madhe se sa </w:t>
            </w:r>
            <w:r w:rsidR="00CC0C85" w:rsidRPr="00C507C2">
              <w:rPr>
                <w:rFonts w:ascii="Garamond" w:eastAsiaTheme="minorHAnsi" w:hAnsi="Garamond"/>
                <w:kern w:val="2"/>
                <w:sz w:val="20"/>
                <w:szCs w:val="20"/>
                <w:lang w:val="sq-AL"/>
                <w14:ligatures w14:val="standardContextual"/>
              </w:rPr>
              <w:t xml:space="preserve">kapaciteti ndërkufitar </w:t>
            </w:r>
            <w:r w:rsidRPr="00C507C2">
              <w:rPr>
                <w:rFonts w:ascii="Garamond" w:eastAsiaTheme="minorHAnsi" w:hAnsi="Garamond"/>
                <w:kern w:val="2"/>
                <w:sz w:val="20"/>
                <w:szCs w:val="20"/>
                <w:lang w:val="sq-AL"/>
                <w14:ligatures w14:val="standardContextual"/>
              </w:rPr>
              <w:t xml:space="preserve">i vlefshëm i dorëzuar nga ose në emër të OST-ve përkatëse, </w:t>
            </w:r>
            <w:r w:rsidR="00CC0C85" w:rsidRPr="00C507C2">
              <w:rPr>
                <w:rFonts w:ascii="Garamond" w:eastAsiaTheme="minorHAnsi" w:hAnsi="Garamond"/>
                <w:kern w:val="2"/>
                <w:sz w:val="20"/>
                <w:szCs w:val="20"/>
                <w:lang w:val="sq-AL"/>
                <w14:ligatures w14:val="standardContextual"/>
              </w:rPr>
              <w:t xml:space="preserve">çmimi klerues </w:t>
            </w:r>
            <w:r w:rsidRPr="00C507C2">
              <w:rPr>
                <w:rFonts w:ascii="Garamond" w:eastAsiaTheme="minorHAnsi" w:hAnsi="Garamond"/>
                <w:kern w:val="2"/>
                <w:sz w:val="20"/>
                <w:szCs w:val="20"/>
                <w:lang w:val="sq-AL"/>
                <w14:ligatures w14:val="standardContextual"/>
              </w:rPr>
              <w:t xml:space="preserve">i Bashkimit të Tregjeve në anën e </w:t>
            </w:r>
            <w:r w:rsidR="00CC0C85" w:rsidRPr="00C507C2">
              <w:rPr>
                <w:rFonts w:ascii="Garamond" w:eastAsiaTheme="minorHAnsi" w:hAnsi="Garamond"/>
                <w:kern w:val="2"/>
                <w:sz w:val="20"/>
                <w:szCs w:val="20"/>
                <w:lang w:val="sq-AL"/>
                <w14:ligatures w14:val="standardContextual"/>
              </w:rPr>
              <w:t xml:space="preserve">zonës së ofertimit </w:t>
            </w:r>
            <w:r w:rsidRPr="00C507C2">
              <w:rPr>
                <w:rFonts w:ascii="Garamond" w:eastAsiaTheme="minorHAnsi" w:hAnsi="Garamond"/>
                <w:kern w:val="2"/>
                <w:sz w:val="20"/>
                <w:szCs w:val="20"/>
                <w:lang w:val="sq-AL"/>
                <w14:ligatures w14:val="standardContextual"/>
              </w:rPr>
              <w:t xml:space="preserve">të eksportit të interkonektorit do të jetë më i ulët se </w:t>
            </w:r>
            <w:r w:rsidR="00CC0C85" w:rsidRPr="00C507C2">
              <w:rPr>
                <w:rFonts w:ascii="Garamond" w:eastAsiaTheme="minorHAnsi" w:hAnsi="Garamond"/>
                <w:kern w:val="2"/>
                <w:sz w:val="20"/>
                <w:szCs w:val="20"/>
                <w:lang w:val="sq-AL"/>
                <w14:ligatures w14:val="standardContextual"/>
              </w:rPr>
              <w:t>çmimi klerues n</w:t>
            </w:r>
            <w:r w:rsidRPr="00C507C2">
              <w:rPr>
                <w:rFonts w:ascii="Garamond" w:eastAsiaTheme="minorHAnsi" w:hAnsi="Garamond"/>
                <w:kern w:val="2"/>
                <w:sz w:val="20"/>
                <w:szCs w:val="20"/>
                <w:lang w:val="sq-AL"/>
                <w14:ligatures w14:val="standardContextual"/>
              </w:rPr>
              <w:t xml:space="preserve">ë Bashkimin e Tregjeve në anën e </w:t>
            </w:r>
            <w:r w:rsidR="00CC0C85" w:rsidRPr="00C507C2">
              <w:rPr>
                <w:rFonts w:ascii="Garamond" w:eastAsiaTheme="minorHAnsi" w:hAnsi="Garamond"/>
                <w:kern w:val="2"/>
                <w:sz w:val="20"/>
                <w:szCs w:val="20"/>
                <w:lang w:val="sq-AL"/>
                <w14:ligatures w14:val="standardContextual"/>
              </w:rPr>
              <w:t xml:space="preserve">zonës së ofertimit </w:t>
            </w:r>
            <w:r w:rsidRPr="00C507C2">
              <w:rPr>
                <w:rFonts w:ascii="Garamond" w:eastAsiaTheme="minorHAnsi" w:hAnsi="Garamond"/>
                <w:kern w:val="2"/>
                <w:sz w:val="20"/>
                <w:szCs w:val="20"/>
                <w:lang w:val="sq-AL"/>
                <w14:ligatures w14:val="standardContextual"/>
              </w:rPr>
              <w:t>të importit të interkonektorit, pa humbjet.</w:t>
            </w:r>
            <w:bookmarkEnd w:id="21"/>
          </w:p>
        </w:tc>
      </w:tr>
      <w:tr w:rsidR="000918F6" w:rsidRPr="00C507C2" w14:paraId="630B5B6D" w14:textId="77777777" w:rsidTr="00912D7B">
        <w:trPr>
          <w:cantSplit/>
          <w:trHeight w:val="20"/>
        </w:trPr>
        <w:tc>
          <w:tcPr>
            <w:tcW w:w="480" w:type="pct"/>
            <w:tcBorders>
              <w:top w:val="dotted" w:sz="4" w:space="0" w:color="auto"/>
            </w:tcBorders>
            <w:vAlign w:val="center"/>
          </w:tcPr>
          <w:p w14:paraId="2268F3EA" w14:textId="77777777" w:rsidR="000918F6" w:rsidRPr="00C507C2" w:rsidRDefault="000918F6" w:rsidP="000A5D84">
            <w:pPr>
              <w:jc w:val="both"/>
              <w:rPr>
                <w:rFonts w:ascii="Garamond" w:hAnsi="Garamond"/>
                <w:i/>
                <w:iCs/>
                <w:sz w:val="20"/>
                <w:szCs w:val="20"/>
              </w:rPr>
            </w:pPr>
          </w:p>
        </w:tc>
        <w:tc>
          <w:tcPr>
            <w:tcW w:w="4520" w:type="pct"/>
            <w:gridSpan w:val="2"/>
            <w:tcBorders>
              <w:top w:val="dotted" w:sz="4" w:space="0" w:color="auto"/>
            </w:tcBorders>
            <w:shd w:val="clear" w:color="auto" w:fill="auto"/>
            <w:vAlign w:val="center"/>
          </w:tcPr>
          <w:p w14:paraId="2F6223FD"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00771D36" w14:textId="77777777" w:rsidTr="00912D7B">
        <w:trPr>
          <w:cantSplit/>
          <w:trHeight w:val="20"/>
        </w:trPr>
        <w:tc>
          <w:tcPr>
            <w:tcW w:w="480" w:type="pct"/>
            <w:tcBorders>
              <w:bottom w:val="dotted" w:sz="4" w:space="0" w:color="auto"/>
            </w:tcBorders>
            <w:vAlign w:val="center"/>
          </w:tcPr>
          <w:p w14:paraId="45BF5F7B"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59BEC753"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06F1AC99" w14:textId="77777777" w:rsidR="000918F6" w:rsidRPr="00C507C2" w:rsidRDefault="000918F6" w:rsidP="000A5D84">
            <w:pPr>
              <w:jc w:val="both"/>
              <w:rPr>
                <w:rFonts w:ascii="Garamond" w:hAnsi="Garamond"/>
                <w:sz w:val="20"/>
                <w:szCs w:val="20"/>
              </w:rPr>
            </w:pPr>
          </w:p>
        </w:tc>
      </w:tr>
      <w:tr w:rsidR="000918F6" w:rsidRPr="00C507C2" w14:paraId="0EA34BB7" w14:textId="77777777" w:rsidTr="00912D7B">
        <w:trPr>
          <w:cantSplit/>
          <w:trHeight w:val="20"/>
        </w:trPr>
        <w:tc>
          <w:tcPr>
            <w:tcW w:w="480" w:type="pct"/>
            <w:tcBorders>
              <w:top w:val="dotted" w:sz="4" w:space="0" w:color="auto"/>
              <w:bottom w:val="dotted" w:sz="4" w:space="0" w:color="auto"/>
            </w:tcBorders>
            <w:vAlign w:val="center"/>
          </w:tcPr>
          <w:p w14:paraId="74A859DC"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798C446E"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C.2.2.2 (d)</w:t>
            </w:r>
          </w:p>
        </w:tc>
        <w:tc>
          <w:tcPr>
            <w:tcW w:w="3991" w:type="pct"/>
            <w:tcBorders>
              <w:top w:val="dotted" w:sz="4" w:space="0" w:color="auto"/>
              <w:bottom w:val="dotted" w:sz="4" w:space="0" w:color="auto"/>
            </w:tcBorders>
            <w:shd w:val="clear" w:color="auto" w:fill="auto"/>
            <w:vAlign w:val="center"/>
          </w:tcPr>
          <w:p w14:paraId="152A30EA" w14:textId="655B165D"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Në rastin e (c), gjenerohen të ardhura nga kongjestioni. Këto të ardhura do të mblidhen nga </w:t>
            </w:r>
            <w:r w:rsidR="00CC0C85" w:rsidRPr="00C507C2">
              <w:rPr>
                <w:rFonts w:ascii="Garamond" w:eastAsiaTheme="minorHAnsi" w:hAnsi="Garamond"/>
                <w:kern w:val="2"/>
                <w:sz w:val="20"/>
                <w:szCs w:val="20"/>
                <w:lang w:val="sq-AL"/>
                <w14:ligatures w14:val="standardContextual"/>
              </w:rPr>
              <w:t xml:space="preserve">agjenti </w:t>
            </w:r>
            <w:r w:rsidRPr="00C507C2">
              <w:rPr>
                <w:rFonts w:ascii="Garamond" w:eastAsiaTheme="minorHAnsi" w:hAnsi="Garamond"/>
                <w:kern w:val="2"/>
                <w:sz w:val="20"/>
                <w:szCs w:val="20"/>
                <w:lang w:val="sq-AL"/>
                <w14:ligatures w14:val="standardContextual"/>
              </w:rPr>
              <w:t xml:space="preserve">i </w:t>
            </w:r>
            <w:r w:rsidR="00CC0C85" w:rsidRPr="00C507C2">
              <w:rPr>
                <w:rFonts w:ascii="Garamond" w:eastAsiaTheme="minorHAnsi" w:hAnsi="Garamond"/>
                <w:kern w:val="2"/>
                <w:sz w:val="20"/>
                <w:szCs w:val="20"/>
                <w:lang w:val="sq-AL"/>
                <w14:ligatures w14:val="standardContextual"/>
              </w:rPr>
              <w:t xml:space="preserve">transferimit </w:t>
            </w:r>
            <w:r w:rsidRPr="00C507C2">
              <w:rPr>
                <w:rFonts w:ascii="Garamond" w:eastAsiaTheme="minorHAnsi" w:hAnsi="Garamond"/>
                <w:kern w:val="2"/>
                <w:sz w:val="20"/>
                <w:szCs w:val="20"/>
                <w:lang w:val="sq-AL"/>
                <w14:ligatures w14:val="standardContextual"/>
              </w:rPr>
              <w:t xml:space="preserve">dhe do të shpërndahen tek OST-të nga </w:t>
            </w:r>
            <w:r w:rsidR="00CC0C85" w:rsidRPr="00C507C2">
              <w:rPr>
                <w:rFonts w:ascii="Garamond" w:eastAsiaTheme="minorHAnsi" w:hAnsi="Garamond"/>
                <w:kern w:val="2"/>
                <w:sz w:val="20"/>
                <w:szCs w:val="20"/>
                <w:lang w:val="sq-AL"/>
                <w14:ligatures w14:val="standardContextual"/>
              </w:rPr>
              <w:t xml:space="preserve">shpërndarësi </w:t>
            </w:r>
            <w:r w:rsidRPr="00C507C2">
              <w:rPr>
                <w:rFonts w:ascii="Garamond" w:eastAsiaTheme="minorHAnsi" w:hAnsi="Garamond"/>
                <w:kern w:val="2"/>
                <w:sz w:val="20"/>
                <w:szCs w:val="20"/>
                <w:lang w:val="sq-AL"/>
                <w14:ligatures w14:val="standardContextual"/>
              </w:rPr>
              <w:t xml:space="preserve">i </w:t>
            </w:r>
            <w:r w:rsidR="00CC0C85" w:rsidRPr="00C507C2">
              <w:rPr>
                <w:rFonts w:ascii="Garamond" w:eastAsiaTheme="minorHAnsi" w:hAnsi="Garamond"/>
                <w:kern w:val="2"/>
                <w:sz w:val="20"/>
                <w:szCs w:val="20"/>
                <w:lang w:val="sq-AL"/>
                <w14:ligatures w14:val="standardContextual"/>
              </w:rPr>
              <w:t>kongjestioneve</w:t>
            </w:r>
            <w:r w:rsidRPr="00C507C2">
              <w:rPr>
                <w:rFonts w:ascii="Garamond" w:eastAsiaTheme="minorHAnsi" w:hAnsi="Garamond"/>
                <w:kern w:val="2"/>
                <w:sz w:val="20"/>
                <w:szCs w:val="20"/>
                <w:lang w:val="sq-AL"/>
                <w14:ligatures w14:val="standardContextual"/>
              </w:rPr>
              <w:t>.</w:t>
            </w:r>
            <w:r w:rsidR="002B1A03">
              <w:rPr>
                <w:rFonts w:ascii="Garamond" w:eastAsiaTheme="minorHAnsi" w:hAnsi="Garamond"/>
                <w:kern w:val="2"/>
                <w:sz w:val="20"/>
                <w:szCs w:val="20"/>
                <w:lang w:val="sq-AL"/>
                <w14:ligatures w14:val="standardContextual"/>
              </w:rPr>
              <w:t xml:space="preserve"> </w:t>
            </w:r>
          </w:p>
        </w:tc>
      </w:tr>
      <w:tr w:rsidR="000918F6" w:rsidRPr="00C507C2" w14:paraId="30FB40E2" w14:textId="77777777" w:rsidTr="00912D7B">
        <w:trPr>
          <w:cantSplit/>
          <w:trHeight w:val="20"/>
        </w:trPr>
        <w:tc>
          <w:tcPr>
            <w:tcW w:w="480" w:type="pct"/>
            <w:tcBorders>
              <w:top w:val="dotted" w:sz="4" w:space="0" w:color="auto"/>
            </w:tcBorders>
            <w:vAlign w:val="center"/>
          </w:tcPr>
          <w:p w14:paraId="299C62A1"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6F808856"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7019C625" w14:textId="77777777" w:rsidTr="00912D7B">
        <w:trPr>
          <w:cantSplit/>
          <w:trHeight w:val="20"/>
        </w:trPr>
        <w:tc>
          <w:tcPr>
            <w:tcW w:w="480" w:type="pct"/>
            <w:tcBorders>
              <w:bottom w:val="dotted" w:sz="4" w:space="0" w:color="auto"/>
            </w:tcBorders>
            <w:vAlign w:val="center"/>
          </w:tcPr>
          <w:p w14:paraId="31F4D879"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1921608B"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30816C05" w14:textId="77777777" w:rsidR="000918F6" w:rsidRPr="00C507C2" w:rsidRDefault="000918F6" w:rsidP="000A5D84">
            <w:pPr>
              <w:jc w:val="both"/>
              <w:rPr>
                <w:rFonts w:ascii="Garamond" w:hAnsi="Garamond"/>
                <w:sz w:val="20"/>
                <w:szCs w:val="20"/>
              </w:rPr>
            </w:pPr>
          </w:p>
        </w:tc>
      </w:tr>
      <w:tr w:rsidR="000918F6" w:rsidRPr="00C507C2" w14:paraId="659A9983" w14:textId="77777777" w:rsidTr="00912D7B">
        <w:trPr>
          <w:cantSplit/>
          <w:trHeight w:val="20"/>
        </w:trPr>
        <w:tc>
          <w:tcPr>
            <w:tcW w:w="480" w:type="pct"/>
            <w:tcBorders>
              <w:top w:val="dotted" w:sz="4" w:space="0" w:color="auto"/>
              <w:bottom w:val="dotted" w:sz="4" w:space="0" w:color="auto"/>
            </w:tcBorders>
            <w:vAlign w:val="center"/>
          </w:tcPr>
          <w:p w14:paraId="27D35A7A"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7242B67C"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C.3.1.4</w:t>
            </w:r>
          </w:p>
        </w:tc>
        <w:tc>
          <w:tcPr>
            <w:tcW w:w="3991" w:type="pct"/>
            <w:tcBorders>
              <w:top w:val="dotted" w:sz="4" w:space="0" w:color="auto"/>
              <w:bottom w:val="dotted" w:sz="4" w:space="0" w:color="auto"/>
            </w:tcBorders>
            <w:shd w:val="clear" w:color="auto" w:fill="auto"/>
            <w:vAlign w:val="center"/>
          </w:tcPr>
          <w:p w14:paraId="045FADC9" w14:textId="3794EC22"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Rezultatet e Bashkimit të Tregut të Ankandit Brenda së Njëjtës Ditë përbëhen nga </w:t>
            </w:r>
            <w:r w:rsidR="00CC0C85" w:rsidRPr="00C507C2">
              <w:rPr>
                <w:rFonts w:ascii="Garamond" w:eastAsiaTheme="minorHAnsi" w:hAnsi="Garamond"/>
                <w:kern w:val="2"/>
                <w:sz w:val="20"/>
                <w:szCs w:val="20"/>
                <w:lang w:val="sq-AL"/>
                <w14:ligatures w14:val="standardContextual"/>
              </w:rPr>
              <w:t>ç</w:t>
            </w:r>
            <w:r w:rsidR="00CC0C85">
              <w:rPr>
                <w:rFonts w:ascii="Garamond" w:eastAsiaTheme="minorHAnsi" w:hAnsi="Garamond"/>
                <w:kern w:val="2"/>
                <w:sz w:val="20"/>
                <w:szCs w:val="20"/>
                <w:lang w:val="sq-AL"/>
                <w14:ligatures w14:val="standardContextual"/>
              </w:rPr>
              <w:t>e</w:t>
            </w:r>
            <w:r w:rsidR="00CC0C85" w:rsidRPr="00C507C2">
              <w:rPr>
                <w:rFonts w:ascii="Garamond" w:eastAsiaTheme="minorHAnsi" w:hAnsi="Garamond"/>
                <w:kern w:val="2"/>
                <w:sz w:val="20"/>
                <w:szCs w:val="20"/>
                <w:lang w:val="sq-AL"/>
                <w14:ligatures w14:val="standardContextual"/>
              </w:rPr>
              <w:t xml:space="preserve"> </w:t>
            </w:r>
            <w:r w:rsidRPr="00C507C2">
              <w:rPr>
                <w:rFonts w:ascii="Garamond" w:eastAsiaTheme="minorHAnsi" w:hAnsi="Garamond"/>
                <w:kern w:val="2"/>
                <w:sz w:val="20"/>
                <w:szCs w:val="20"/>
                <w:lang w:val="sq-AL"/>
                <w14:ligatures w14:val="standardContextual"/>
              </w:rPr>
              <w:t xml:space="preserve">të </w:t>
            </w:r>
            <w:r w:rsidR="00CC0C85" w:rsidRPr="00C507C2">
              <w:rPr>
                <w:rFonts w:ascii="Garamond" w:eastAsiaTheme="minorHAnsi" w:hAnsi="Garamond"/>
                <w:kern w:val="2"/>
                <w:sz w:val="20"/>
                <w:szCs w:val="20"/>
                <w:lang w:val="sq-AL"/>
                <w14:ligatures w14:val="standardContextual"/>
              </w:rPr>
              <w:t xml:space="preserve">tregut </w:t>
            </w:r>
            <w:r w:rsidRPr="00C507C2">
              <w:rPr>
                <w:rFonts w:ascii="Garamond" w:eastAsiaTheme="minorHAnsi" w:hAnsi="Garamond"/>
                <w:kern w:val="2"/>
                <w:sz w:val="20"/>
                <w:szCs w:val="20"/>
                <w:lang w:val="sq-AL"/>
                <w14:ligatures w14:val="standardContextual"/>
              </w:rPr>
              <w:t xml:space="preserve">për çdo </w:t>
            </w:r>
            <w:r w:rsidR="00CC0C85" w:rsidRPr="00C507C2">
              <w:rPr>
                <w:rFonts w:ascii="Garamond" w:eastAsiaTheme="minorHAnsi" w:hAnsi="Garamond"/>
                <w:kern w:val="2"/>
                <w:sz w:val="20"/>
                <w:szCs w:val="20"/>
                <w:lang w:val="sq-AL"/>
                <w14:ligatures w14:val="standardContextual"/>
              </w:rPr>
              <w:t xml:space="preserve">njësi kohore të tregut për ditën e livrimit </w:t>
            </w:r>
            <w:r w:rsidRPr="00C507C2">
              <w:rPr>
                <w:rFonts w:ascii="Garamond" w:eastAsiaTheme="minorHAnsi" w:hAnsi="Garamond"/>
                <w:kern w:val="2"/>
                <w:sz w:val="20"/>
                <w:szCs w:val="20"/>
                <w:lang w:val="sq-AL"/>
                <w14:ligatures w14:val="standardContextual"/>
              </w:rPr>
              <w:t xml:space="preserve">D për secilën </w:t>
            </w:r>
            <w:r w:rsidR="00CC0C85" w:rsidRPr="00C507C2">
              <w:rPr>
                <w:rFonts w:ascii="Garamond" w:eastAsiaTheme="minorHAnsi" w:hAnsi="Garamond"/>
                <w:kern w:val="2"/>
                <w:sz w:val="20"/>
                <w:szCs w:val="20"/>
                <w:lang w:val="sq-AL"/>
                <w14:ligatures w14:val="standardContextual"/>
              </w:rPr>
              <w:t>zonë ofertimi</w:t>
            </w:r>
            <w:r w:rsidRPr="00C507C2">
              <w:rPr>
                <w:rFonts w:ascii="Garamond" w:eastAsiaTheme="minorHAnsi" w:hAnsi="Garamond"/>
                <w:kern w:val="2"/>
                <w:sz w:val="20"/>
                <w:szCs w:val="20"/>
                <w:lang w:val="sq-AL"/>
                <w14:ligatures w14:val="standardContextual"/>
              </w:rPr>
              <w:t xml:space="preserve">, </w:t>
            </w:r>
            <w:r w:rsidR="00CC0C85" w:rsidRPr="00C507C2">
              <w:rPr>
                <w:rFonts w:ascii="Garamond" w:eastAsiaTheme="minorHAnsi" w:hAnsi="Garamond"/>
                <w:kern w:val="2"/>
                <w:sz w:val="20"/>
                <w:szCs w:val="20"/>
                <w:lang w:val="sq-AL"/>
                <w14:ligatures w14:val="standardContextual"/>
              </w:rPr>
              <w:t xml:space="preserve">pozicioni neto i livrimit </w:t>
            </w:r>
            <w:r w:rsidRPr="00C507C2">
              <w:rPr>
                <w:rFonts w:ascii="Garamond" w:eastAsiaTheme="minorHAnsi" w:hAnsi="Garamond"/>
                <w:kern w:val="2"/>
                <w:sz w:val="20"/>
                <w:szCs w:val="20"/>
                <w:lang w:val="sq-AL"/>
                <w14:ligatures w14:val="standardContextual"/>
              </w:rPr>
              <w:t xml:space="preserve">për secilën </w:t>
            </w:r>
            <w:r w:rsidR="00CC0C85" w:rsidRPr="00C507C2">
              <w:rPr>
                <w:rFonts w:ascii="Garamond" w:eastAsiaTheme="minorHAnsi" w:hAnsi="Garamond"/>
                <w:kern w:val="2"/>
                <w:sz w:val="20"/>
                <w:szCs w:val="20"/>
                <w:lang w:val="sq-AL"/>
                <w14:ligatures w14:val="standardContextual"/>
              </w:rPr>
              <w:t>zonë ofertimi</w:t>
            </w:r>
            <w:r w:rsidRPr="00C507C2">
              <w:rPr>
                <w:rFonts w:ascii="Garamond" w:eastAsiaTheme="minorHAnsi" w:hAnsi="Garamond"/>
                <w:kern w:val="2"/>
                <w:sz w:val="20"/>
                <w:szCs w:val="20"/>
                <w:lang w:val="sq-AL"/>
                <w14:ligatures w14:val="standardContextual"/>
              </w:rPr>
              <w:t>.</w:t>
            </w:r>
          </w:p>
        </w:tc>
      </w:tr>
      <w:tr w:rsidR="000918F6" w:rsidRPr="00C507C2" w14:paraId="5E4F9C7D" w14:textId="77777777" w:rsidTr="00912D7B">
        <w:trPr>
          <w:cantSplit/>
          <w:trHeight w:val="20"/>
        </w:trPr>
        <w:tc>
          <w:tcPr>
            <w:tcW w:w="480" w:type="pct"/>
            <w:tcBorders>
              <w:top w:val="dotted" w:sz="4" w:space="0" w:color="auto"/>
            </w:tcBorders>
            <w:vAlign w:val="center"/>
          </w:tcPr>
          <w:p w14:paraId="770017D8"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599FB0D4"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28FB29A6" w14:textId="77777777" w:rsidTr="00912D7B">
        <w:trPr>
          <w:cantSplit/>
          <w:trHeight w:val="20"/>
        </w:trPr>
        <w:tc>
          <w:tcPr>
            <w:tcW w:w="480" w:type="pct"/>
            <w:tcBorders>
              <w:bottom w:val="dotted" w:sz="4" w:space="0" w:color="auto"/>
            </w:tcBorders>
            <w:vAlign w:val="center"/>
          </w:tcPr>
          <w:p w14:paraId="2F3361B2"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6137ADEC"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301822C8" w14:textId="77777777" w:rsidR="000918F6" w:rsidRPr="00C507C2" w:rsidRDefault="000918F6" w:rsidP="000A5D84">
            <w:pPr>
              <w:jc w:val="both"/>
              <w:rPr>
                <w:rFonts w:ascii="Garamond" w:hAnsi="Garamond"/>
                <w:sz w:val="20"/>
                <w:szCs w:val="20"/>
              </w:rPr>
            </w:pPr>
          </w:p>
        </w:tc>
      </w:tr>
      <w:tr w:rsidR="000918F6" w:rsidRPr="00C507C2" w14:paraId="5FCAC35C" w14:textId="77777777" w:rsidTr="00912D7B">
        <w:trPr>
          <w:cantSplit/>
          <w:trHeight w:val="20"/>
        </w:trPr>
        <w:tc>
          <w:tcPr>
            <w:tcW w:w="480" w:type="pct"/>
            <w:tcBorders>
              <w:top w:val="dotted" w:sz="4" w:space="0" w:color="auto"/>
              <w:bottom w:val="dotted" w:sz="4" w:space="0" w:color="auto"/>
            </w:tcBorders>
            <w:vAlign w:val="center"/>
          </w:tcPr>
          <w:p w14:paraId="46799AB9"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lastRenderedPageBreak/>
              <w:t>bëhet</w:t>
            </w:r>
          </w:p>
        </w:tc>
        <w:tc>
          <w:tcPr>
            <w:tcW w:w="529" w:type="pct"/>
            <w:tcBorders>
              <w:top w:val="dotted" w:sz="4" w:space="0" w:color="auto"/>
              <w:bottom w:val="dotted" w:sz="4" w:space="0" w:color="auto"/>
            </w:tcBorders>
            <w:shd w:val="clear" w:color="auto" w:fill="auto"/>
            <w:vAlign w:val="center"/>
          </w:tcPr>
          <w:p w14:paraId="423187BE"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C.3.1.5</w:t>
            </w:r>
          </w:p>
        </w:tc>
        <w:tc>
          <w:tcPr>
            <w:tcW w:w="3991" w:type="pct"/>
            <w:tcBorders>
              <w:top w:val="dotted" w:sz="4" w:space="0" w:color="auto"/>
              <w:bottom w:val="dotted" w:sz="4" w:space="0" w:color="auto"/>
            </w:tcBorders>
            <w:shd w:val="clear" w:color="auto" w:fill="auto"/>
            <w:vAlign w:val="center"/>
          </w:tcPr>
          <w:p w14:paraId="01316A61" w14:textId="0EF3667E" w:rsidR="000918F6" w:rsidRPr="00C507C2" w:rsidRDefault="000918F6" w:rsidP="000A5D84">
            <w:pPr>
              <w:pStyle w:val="CERLEVEL4"/>
              <w:spacing w:before="0" w:after="0"/>
              <w:rPr>
                <w:rFonts w:ascii="Garamond" w:eastAsiaTheme="minorHAnsi" w:hAnsi="Garamond"/>
                <w:kern w:val="2"/>
                <w:sz w:val="20"/>
                <w:szCs w:val="20"/>
                <w:lang w:val="sq-AL"/>
                <w14:ligatures w14:val="standardContextual"/>
              </w:rPr>
            </w:pPr>
            <w:r w:rsidRPr="00C507C2">
              <w:rPr>
                <w:rFonts w:ascii="Garamond" w:eastAsiaTheme="minorHAnsi" w:hAnsi="Garamond"/>
                <w:kern w:val="2"/>
                <w:sz w:val="20"/>
                <w:szCs w:val="20"/>
                <w:lang w:val="sq-AL"/>
                <w14:ligatures w14:val="standardContextual"/>
              </w:rPr>
              <w:t xml:space="preserve">Pas përfundimit të ekzekutimit të </w:t>
            </w:r>
            <w:r w:rsidR="00CC0C85" w:rsidRPr="00C507C2">
              <w:rPr>
                <w:rFonts w:ascii="Garamond" w:eastAsiaTheme="minorHAnsi" w:hAnsi="Garamond"/>
                <w:kern w:val="2"/>
                <w:sz w:val="20"/>
                <w:szCs w:val="20"/>
                <w:lang w:val="sq-AL"/>
                <w14:ligatures w14:val="standardContextual"/>
              </w:rPr>
              <w:t xml:space="preserve">algoritmit </w:t>
            </w:r>
            <w:r w:rsidRPr="00C507C2">
              <w:rPr>
                <w:rFonts w:ascii="Garamond" w:eastAsiaTheme="minorHAnsi" w:hAnsi="Garamond"/>
                <w:kern w:val="2"/>
                <w:sz w:val="20"/>
                <w:szCs w:val="20"/>
                <w:lang w:val="sq-AL"/>
                <w14:ligatures w14:val="standardContextual"/>
              </w:rPr>
              <w:t xml:space="preserve">të Bashkimit të Çmimeve, </w:t>
            </w:r>
            <w:r w:rsidR="00CC0C85" w:rsidRPr="00C507C2">
              <w:rPr>
                <w:rFonts w:ascii="Garamond" w:eastAsiaTheme="minorHAnsi" w:hAnsi="Garamond"/>
                <w:kern w:val="2"/>
                <w:sz w:val="20"/>
                <w:szCs w:val="20"/>
                <w:lang w:val="sq-AL"/>
                <w14:ligatures w14:val="standardContextual"/>
              </w:rPr>
              <w:t xml:space="preserve">operatori </w:t>
            </w:r>
            <w:r w:rsidRPr="00C507C2">
              <w:rPr>
                <w:rFonts w:ascii="Garamond" w:eastAsiaTheme="minorHAnsi" w:hAnsi="Garamond"/>
                <w:kern w:val="2"/>
                <w:sz w:val="20"/>
                <w:szCs w:val="20"/>
                <w:lang w:val="sq-AL"/>
                <w14:ligatures w14:val="standardContextual"/>
              </w:rPr>
              <w:t xml:space="preserve">i Bashkimit të Tregjeve do t’i dorëzojë ALPEX-it </w:t>
            </w:r>
            <w:r w:rsidR="00CC0C85" w:rsidRPr="00C507C2">
              <w:rPr>
                <w:rFonts w:ascii="Garamond" w:eastAsiaTheme="minorHAnsi" w:hAnsi="Garamond"/>
                <w:kern w:val="2"/>
                <w:sz w:val="20"/>
                <w:szCs w:val="20"/>
                <w:lang w:val="sq-AL"/>
                <w14:ligatures w14:val="standardContextual"/>
              </w:rPr>
              <w:t>rezultatet paraprake të bashkimit të tregut të ankandit brenda së njëjtës ditë.</w:t>
            </w:r>
          </w:p>
        </w:tc>
      </w:tr>
      <w:tr w:rsidR="000918F6" w:rsidRPr="00C507C2" w14:paraId="2D2A25F6" w14:textId="77777777" w:rsidTr="00912D7B">
        <w:trPr>
          <w:cantSplit/>
          <w:trHeight w:val="20"/>
        </w:trPr>
        <w:tc>
          <w:tcPr>
            <w:tcW w:w="480" w:type="pct"/>
            <w:tcBorders>
              <w:top w:val="dotted" w:sz="4" w:space="0" w:color="auto"/>
            </w:tcBorders>
            <w:vAlign w:val="center"/>
          </w:tcPr>
          <w:p w14:paraId="00B57C24"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4D68163E"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5C72185B" w14:textId="77777777" w:rsidTr="00912D7B">
        <w:trPr>
          <w:cantSplit/>
          <w:trHeight w:val="20"/>
        </w:trPr>
        <w:tc>
          <w:tcPr>
            <w:tcW w:w="480" w:type="pct"/>
            <w:tcBorders>
              <w:bottom w:val="dotted" w:sz="4" w:space="0" w:color="auto"/>
            </w:tcBorders>
            <w:vAlign w:val="center"/>
          </w:tcPr>
          <w:p w14:paraId="44FF20B7"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0A96D7DD"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57E3E26B" w14:textId="77777777" w:rsidR="000918F6" w:rsidRPr="00C507C2" w:rsidRDefault="000918F6" w:rsidP="000A5D84">
            <w:pPr>
              <w:jc w:val="both"/>
              <w:rPr>
                <w:rFonts w:ascii="Garamond" w:hAnsi="Garamond"/>
                <w:sz w:val="20"/>
                <w:szCs w:val="20"/>
              </w:rPr>
            </w:pPr>
          </w:p>
        </w:tc>
      </w:tr>
    </w:tbl>
    <w:p w14:paraId="390548F9" w14:textId="1ACD5B97" w:rsidR="000918F6" w:rsidRPr="00C507C2" w:rsidRDefault="000918F6" w:rsidP="000A5D84">
      <w:pPr>
        <w:tabs>
          <w:tab w:val="left" w:pos="1735"/>
        </w:tabs>
        <w:jc w:val="both"/>
        <w:rPr>
          <w:rFonts w:ascii="Garamond" w:hAnsi="Garamond"/>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70"/>
        <w:gridCol w:w="959"/>
        <w:gridCol w:w="7232"/>
      </w:tblGrid>
      <w:tr w:rsidR="000918F6" w:rsidRPr="00C507C2" w14:paraId="0E3CF8DC" w14:textId="77777777" w:rsidTr="00912D7B">
        <w:trPr>
          <w:cantSplit/>
          <w:trHeight w:val="20"/>
        </w:trPr>
        <w:tc>
          <w:tcPr>
            <w:tcW w:w="480" w:type="pct"/>
            <w:tcBorders>
              <w:top w:val="dotted" w:sz="4" w:space="0" w:color="auto"/>
              <w:bottom w:val="dotted" w:sz="4" w:space="0" w:color="auto"/>
            </w:tcBorders>
            <w:vAlign w:val="center"/>
          </w:tcPr>
          <w:p w14:paraId="5A72E6D1"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050DB905" w14:textId="77777777" w:rsidR="000918F6" w:rsidRPr="00C507C2" w:rsidRDefault="000918F6" w:rsidP="000A5D84">
            <w:pPr>
              <w:jc w:val="both"/>
              <w:rPr>
                <w:rFonts w:ascii="Garamond" w:hAnsi="Garamond"/>
                <w:sz w:val="20"/>
                <w:szCs w:val="20"/>
              </w:rPr>
            </w:pPr>
            <w:r w:rsidRPr="00C507C2">
              <w:rPr>
                <w:rFonts w:ascii="Garamond" w:hAnsi="Garamond"/>
                <w:b/>
                <w:bCs/>
                <w:sz w:val="20"/>
                <w:szCs w:val="20"/>
              </w:rPr>
              <w:t>C.3.1.6</w:t>
            </w:r>
          </w:p>
        </w:tc>
        <w:tc>
          <w:tcPr>
            <w:tcW w:w="3991" w:type="pct"/>
            <w:tcBorders>
              <w:top w:val="dotted" w:sz="4" w:space="0" w:color="auto"/>
              <w:bottom w:val="dotted" w:sz="4" w:space="0" w:color="auto"/>
            </w:tcBorders>
            <w:shd w:val="clear" w:color="auto" w:fill="auto"/>
            <w:vAlign w:val="center"/>
          </w:tcPr>
          <w:p w14:paraId="7A7FA72A" w14:textId="591E57E1"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ALPEX</w:t>
            </w:r>
            <w:r w:rsidR="00CC0C85">
              <w:rPr>
                <w:rFonts w:ascii="Garamond" w:eastAsiaTheme="minorHAnsi" w:hAnsi="Garamond"/>
                <w:kern w:val="2"/>
                <w:sz w:val="20"/>
                <w:szCs w:val="20"/>
                <w:lang w:val="sq-AL"/>
                <w14:ligatures w14:val="standardContextual"/>
              </w:rPr>
              <w:t>-i</w:t>
            </w:r>
            <w:r w:rsidRPr="00C507C2">
              <w:rPr>
                <w:rFonts w:ascii="Garamond" w:eastAsiaTheme="minorHAnsi" w:hAnsi="Garamond"/>
                <w:kern w:val="2"/>
                <w:sz w:val="20"/>
                <w:szCs w:val="20"/>
                <w:lang w:val="sq-AL"/>
                <w14:ligatures w14:val="standardContextual"/>
              </w:rPr>
              <w:t xml:space="preserve"> do të konfirmojë </w:t>
            </w:r>
            <w:r w:rsidR="005561A0" w:rsidRPr="00C507C2">
              <w:rPr>
                <w:rFonts w:ascii="Garamond" w:eastAsiaTheme="minorHAnsi" w:hAnsi="Garamond"/>
                <w:kern w:val="2"/>
                <w:sz w:val="20"/>
                <w:szCs w:val="20"/>
                <w:lang w:val="sq-AL"/>
                <w14:ligatures w14:val="standardContextual"/>
              </w:rPr>
              <w:t xml:space="preserve">që rezultatet paraprake </w:t>
            </w:r>
            <w:r w:rsidRPr="00C507C2">
              <w:rPr>
                <w:rFonts w:ascii="Garamond" w:eastAsiaTheme="minorHAnsi" w:hAnsi="Garamond"/>
                <w:kern w:val="2"/>
                <w:sz w:val="20"/>
                <w:szCs w:val="20"/>
                <w:lang w:val="sq-AL"/>
                <w14:ligatures w14:val="standardContextual"/>
              </w:rPr>
              <w:t xml:space="preserve">të Bashkimit të Tregut të Ankandit Brenda së Njëjtës Ditë janë llogaritur sipas </w:t>
            </w:r>
            <w:r w:rsidR="005561A0" w:rsidRPr="00C507C2">
              <w:rPr>
                <w:rFonts w:ascii="Garamond" w:eastAsiaTheme="minorHAnsi" w:hAnsi="Garamond"/>
                <w:kern w:val="2"/>
                <w:sz w:val="20"/>
                <w:szCs w:val="20"/>
                <w:lang w:val="sq-AL"/>
                <w14:ligatures w14:val="standardContextual"/>
              </w:rPr>
              <w:t>urdhërporo</w:t>
            </w:r>
            <w:r w:rsidRPr="00C507C2">
              <w:rPr>
                <w:rFonts w:ascii="Garamond" w:eastAsiaTheme="minorHAnsi" w:hAnsi="Garamond"/>
                <w:kern w:val="2"/>
                <w:sz w:val="20"/>
                <w:szCs w:val="20"/>
                <w:lang w:val="sq-AL"/>
                <w14:ligatures w14:val="standardContextual"/>
              </w:rPr>
              <w:t xml:space="preserve">sive të dorëzuara dhe në përputhje me </w:t>
            </w:r>
            <w:r w:rsidR="005561A0" w:rsidRPr="00C507C2">
              <w:rPr>
                <w:rFonts w:ascii="Garamond" w:eastAsiaTheme="minorHAnsi" w:hAnsi="Garamond"/>
                <w:kern w:val="2"/>
                <w:sz w:val="20"/>
                <w:szCs w:val="20"/>
                <w:lang w:val="sq-AL"/>
                <w14:ligatures w14:val="standardContextual"/>
              </w:rPr>
              <w:t xml:space="preserve">kapacitetin ndërkufitar dhe kufizimet </w:t>
            </w:r>
            <w:r w:rsidRPr="00C507C2">
              <w:rPr>
                <w:rFonts w:ascii="Garamond" w:eastAsiaTheme="minorHAnsi" w:hAnsi="Garamond"/>
                <w:kern w:val="2"/>
                <w:sz w:val="20"/>
                <w:szCs w:val="20"/>
                <w:lang w:val="sq-AL"/>
                <w14:ligatures w14:val="standardContextual"/>
              </w:rPr>
              <w:t xml:space="preserve">në alokim të vlerësuara dhe do të dërgojë konfirmimin pozitiv të </w:t>
            </w:r>
            <w:r w:rsidR="005561A0" w:rsidRPr="00C507C2">
              <w:rPr>
                <w:rFonts w:ascii="Garamond" w:eastAsiaTheme="minorHAnsi" w:hAnsi="Garamond"/>
                <w:kern w:val="2"/>
                <w:sz w:val="20"/>
                <w:szCs w:val="20"/>
                <w:lang w:val="sq-AL"/>
                <w14:ligatures w14:val="standardContextual"/>
              </w:rPr>
              <w:t>rezultateve paraprake të operatori i bashkimit të tregjeve</w:t>
            </w:r>
            <w:r w:rsidRPr="00C507C2">
              <w:rPr>
                <w:rFonts w:ascii="Garamond" w:eastAsiaTheme="minorHAnsi" w:hAnsi="Garamond"/>
                <w:kern w:val="2"/>
                <w:sz w:val="20"/>
                <w:szCs w:val="20"/>
                <w:lang w:val="sq-AL"/>
                <w14:ligatures w14:val="standardContextual"/>
              </w:rPr>
              <w:t>.</w:t>
            </w:r>
          </w:p>
        </w:tc>
      </w:tr>
      <w:tr w:rsidR="000918F6" w:rsidRPr="00C507C2" w14:paraId="40FCAC49" w14:textId="77777777" w:rsidTr="00912D7B">
        <w:trPr>
          <w:cantSplit/>
          <w:trHeight w:val="20"/>
        </w:trPr>
        <w:tc>
          <w:tcPr>
            <w:tcW w:w="480" w:type="pct"/>
            <w:tcBorders>
              <w:top w:val="dotted" w:sz="4" w:space="0" w:color="auto"/>
            </w:tcBorders>
            <w:vAlign w:val="center"/>
          </w:tcPr>
          <w:p w14:paraId="5423DA7A" w14:textId="77777777" w:rsidR="000918F6" w:rsidRPr="00C507C2" w:rsidRDefault="000918F6" w:rsidP="000A5D84">
            <w:pPr>
              <w:jc w:val="both"/>
              <w:rPr>
                <w:rFonts w:ascii="Garamond" w:hAnsi="Garamond"/>
                <w:i/>
                <w:iCs/>
                <w:sz w:val="20"/>
                <w:szCs w:val="20"/>
              </w:rPr>
            </w:pPr>
          </w:p>
        </w:tc>
        <w:tc>
          <w:tcPr>
            <w:tcW w:w="4520" w:type="pct"/>
            <w:gridSpan w:val="2"/>
            <w:tcBorders>
              <w:top w:val="dotted" w:sz="4" w:space="0" w:color="auto"/>
            </w:tcBorders>
            <w:shd w:val="clear" w:color="auto" w:fill="auto"/>
            <w:vAlign w:val="center"/>
          </w:tcPr>
          <w:p w14:paraId="7E8149E4"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56557CFB" w14:textId="77777777" w:rsidTr="00912D7B">
        <w:trPr>
          <w:cantSplit/>
          <w:trHeight w:val="20"/>
        </w:trPr>
        <w:tc>
          <w:tcPr>
            <w:tcW w:w="480" w:type="pct"/>
            <w:tcBorders>
              <w:bottom w:val="dotted" w:sz="4" w:space="0" w:color="auto"/>
            </w:tcBorders>
            <w:vAlign w:val="center"/>
          </w:tcPr>
          <w:p w14:paraId="386A3B1F"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5E6ADC7E"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4499AB82" w14:textId="77777777" w:rsidR="000918F6" w:rsidRPr="00C507C2" w:rsidRDefault="000918F6" w:rsidP="000A5D84">
            <w:pPr>
              <w:jc w:val="both"/>
              <w:rPr>
                <w:rFonts w:ascii="Garamond" w:hAnsi="Garamond"/>
                <w:sz w:val="20"/>
                <w:szCs w:val="20"/>
              </w:rPr>
            </w:pPr>
          </w:p>
        </w:tc>
      </w:tr>
      <w:tr w:rsidR="000918F6" w:rsidRPr="00C507C2" w14:paraId="352F047D" w14:textId="77777777" w:rsidTr="00912D7B">
        <w:trPr>
          <w:cantSplit/>
          <w:trHeight w:val="20"/>
        </w:trPr>
        <w:tc>
          <w:tcPr>
            <w:tcW w:w="480" w:type="pct"/>
            <w:tcBorders>
              <w:top w:val="dotted" w:sz="4" w:space="0" w:color="auto"/>
              <w:bottom w:val="dotted" w:sz="4" w:space="0" w:color="auto"/>
            </w:tcBorders>
            <w:vAlign w:val="center"/>
          </w:tcPr>
          <w:p w14:paraId="28A89276"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66077435"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C.3.1.7</w:t>
            </w:r>
          </w:p>
        </w:tc>
        <w:tc>
          <w:tcPr>
            <w:tcW w:w="3991" w:type="pct"/>
            <w:tcBorders>
              <w:top w:val="dotted" w:sz="4" w:space="0" w:color="auto"/>
              <w:bottom w:val="dotted" w:sz="4" w:space="0" w:color="auto"/>
            </w:tcBorders>
            <w:shd w:val="clear" w:color="auto" w:fill="auto"/>
            <w:vAlign w:val="center"/>
          </w:tcPr>
          <w:p w14:paraId="47021010" w14:textId="6F5B50E1" w:rsidR="000918F6" w:rsidRPr="00C507C2" w:rsidRDefault="000918F6" w:rsidP="000A5D84">
            <w:pPr>
              <w:pStyle w:val="CERLEVEL4"/>
              <w:spacing w:before="0" w:after="0"/>
              <w:rPr>
                <w:rFonts w:ascii="Garamond" w:hAnsi="Garamond"/>
                <w:sz w:val="20"/>
                <w:szCs w:val="20"/>
                <w:lang w:val="sq-AL"/>
              </w:rPr>
            </w:pPr>
            <w:r w:rsidRPr="00C507C2">
              <w:rPr>
                <w:rFonts w:ascii="Garamond" w:eastAsiaTheme="minorHAnsi" w:hAnsi="Garamond"/>
                <w:kern w:val="2"/>
                <w:sz w:val="20"/>
                <w:szCs w:val="20"/>
                <w:lang w:val="sq-AL"/>
                <w14:ligatures w14:val="standardContextual"/>
              </w:rPr>
              <w:t xml:space="preserve">Nëse asnjë NEMO i Tregjeve të Bashkuara ose Operator i Sistemit të Transmetimit nuk refuzon </w:t>
            </w:r>
            <w:r w:rsidR="00E64C82" w:rsidRPr="00C507C2">
              <w:rPr>
                <w:rFonts w:ascii="Garamond" w:eastAsiaTheme="minorHAnsi" w:hAnsi="Garamond"/>
                <w:kern w:val="2"/>
                <w:sz w:val="20"/>
                <w:szCs w:val="20"/>
                <w:lang w:val="sq-AL"/>
                <w14:ligatures w14:val="standardContextual"/>
              </w:rPr>
              <w:t xml:space="preserve">rezultatet paraprake </w:t>
            </w:r>
            <w:r w:rsidRPr="00C507C2">
              <w:rPr>
                <w:rFonts w:ascii="Garamond" w:eastAsiaTheme="minorHAnsi" w:hAnsi="Garamond"/>
                <w:kern w:val="2"/>
                <w:sz w:val="20"/>
                <w:szCs w:val="20"/>
                <w:lang w:val="sq-AL"/>
                <w14:ligatures w14:val="standardContextual"/>
              </w:rPr>
              <w:t xml:space="preserve">të Bashkimit të Tregut të </w:t>
            </w:r>
            <w:r w:rsidR="00E64C82" w:rsidRPr="00C507C2">
              <w:rPr>
                <w:rFonts w:ascii="Garamond" w:eastAsiaTheme="minorHAnsi" w:hAnsi="Garamond"/>
                <w:kern w:val="2"/>
                <w:sz w:val="20"/>
                <w:szCs w:val="20"/>
                <w:lang w:val="sq-AL"/>
                <w14:ligatures w14:val="standardContextual"/>
              </w:rPr>
              <w:t>ankandit brenda së njëjtës ditë</w:t>
            </w:r>
            <w:r w:rsidRPr="00C507C2">
              <w:rPr>
                <w:rFonts w:ascii="Garamond" w:eastAsiaTheme="minorHAnsi" w:hAnsi="Garamond"/>
                <w:kern w:val="2"/>
                <w:sz w:val="20"/>
                <w:szCs w:val="20"/>
                <w:lang w:val="sq-AL"/>
                <w14:ligatures w14:val="standardContextual"/>
              </w:rPr>
              <w:t xml:space="preserve">, Operatori i Bashkimit të Tregjeve do të dërgojë </w:t>
            </w:r>
            <w:r w:rsidR="00E64C82" w:rsidRPr="00C507C2">
              <w:rPr>
                <w:rFonts w:ascii="Garamond" w:eastAsiaTheme="minorHAnsi" w:hAnsi="Garamond"/>
                <w:kern w:val="2"/>
                <w:sz w:val="20"/>
                <w:szCs w:val="20"/>
                <w:lang w:val="sq-AL"/>
                <w14:ligatures w14:val="standardContextual"/>
              </w:rPr>
              <w:t>konfirmimin e rezultateve përfundimtare globale</w:t>
            </w:r>
            <w:r w:rsidRPr="00C507C2">
              <w:rPr>
                <w:rFonts w:ascii="Garamond" w:eastAsiaTheme="minorHAnsi" w:hAnsi="Garamond"/>
                <w:kern w:val="2"/>
                <w:sz w:val="20"/>
                <w:szCs w:val="20"/>
                <w:lang w:val="sq-AL"/>
                <w14:ligatures w14:val="standardContextual"/>
              </w:rPr>
              <w:t xml:space="preserve"> te</w:t>
            </w:r>
            <w:r w:rsidR="00E64C82">
              <w:rPr>
                <w:rFonts w:ascii="Garamond" w:eastAsiaTheme="minorHAnsi" w:hAnsi="Garamond"/>
                <w:kern w:val="2"/>
                <w:sz w:val="20"/>
                <w:szCs w:val="20"/>
                <w:lang w:val="sq-AL"/>
                <w14:ligatures w14:val="standardContextual"/>
              </w:rPr>
              <w:t>k</w:t>
            </w:r>
            <w:r w:rsidRPr="00C507C2">
              <w:rPr>
                <w:rFonts w:ascii="Garamond" w:eastAsiaTheme="minorHAnsi" w:hAnsi="Garamond"/>
                <w:kern w:val="2"/>
                <w:sz w:val="20"/>
                <w:szCs w:val="20"/>
                <w:lang w:val="sq-AL"/>
                <w14:ligatures w14:val="standardContextual"/>
              </w:rPr>
              <w:t xml:space="preserve"> ALPEX-i</w:t>
            </w:r>
            <w:r w:rsidR="00187A5C">
              <w:rPr>
                <w:rFonts w:ascii="Garamond" w:eastAsiaTheme="minorHAnsi" w:hAnsi="Garamond"/>
                <w:kern w:val="2"/>
                <w:sz w:val="20"/>
                <w:szCs w:val="20"/>
                <w:lang w:val="sq-AL"/>
                <w14:ligatures w14:val="standardContextual"/>
              </w:rPr>
              <w:t>.</w:t>
            </w:r>
          </w:p>
        </w:tc>
      </w:tr>
      <w:tr w:rsidR="000918F6" w:rsidRPr="00C507C2" w14:paraId="738D53A6" w14:textId="77777777" w:rsidTr="00912D7B">
        <w:trPr>
          <w:cantSplit/>
          <w:trHeight w:val="20"/>
        </w:trPr>
        <w:tc>
          <w:tcPr>
            <w:tcW w:w="480" w:type="pct"/>
            <w:tcBorders>
              <w:top w:val="dotted" w:sz="4" w:space="0" w:color="auto"/>
            </w:tcBorders>
            <w:vAlign w:val="center"/>
          </w:tcPr>
          <w:p w14:paraId="67CBFE9B"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17F3804A"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7B8E2D57" w14:textId="77777777" w:rsidTr="00912D7B">
        <w:trPr>
          <w:cantSplit/>
          <w:trHeight w:val="20"/>
        </w:trPr>
        <w:tc>
          <w:tcPr>
            <w:tcW w:w="480" w:type="pct"/>
            <w:tcBorders>
              <w:bottom w:val="dotted" w:sz="4" w:space="0" w:color="auto"/>
            </w:tcBorders>
            <w:vAlign w:val="center"/>
          </w:tcPr>
          <w:p w14:paraId="0FCEED10"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106925B4"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C.3.2.2 (b) </w:t>
            </w:r>
          </w:p>
        </w:tc>
        <w:tc>
          <w:tcPr>
            <w:tcW w:w="3991" w:type="pct"/>
            <w:tcBorders>
              <w:bottom w:val="dotted" w:sz="4" w:space="0" w:color="auto"/>
            </w:tcBorders>
            <w:shd w:val="clear" w:color="auto" w:fill="auto"/>
            <w:vAlign w:val="center"/>
          </w:tcPr>
          <w:p w14:paraId="2CD82848" w14:textId="7DDE60FA" w:rsidR="000918F6" w:rsidRPr="00C507C2" w:rsidRDefault="000918F6" w:rsidP="000A5D84">
            <w:pPr>
              <w:jc w:val="both"/>
              <w:rPr>
                <w:rFonts w:ascii="Garamond" w:hAnsi="Garamond"/>
                <w:sz w:val="20"/>
                <w:szCs w:val="20"/>
              </w:rPr>
            </w:pPr>
            <w:r w:rsidRPr="00C507C2">
              <w:rPr>
                <w:rFonts w:ascii="Garamond" w:hAnsi="Garamond"/>
                <w:sz w:val="20"/>
                <w:szCs w:val="20"/>
              </w:rPr>
              <w:t xml:space="preserve">Statistikat për numrin total të </w:t>
            </w:r>
            <w:r w:rsidR="00E64C82" w:rsidRPr="00C507C2">
              <w:rPr>
                <w:rFonts w:ascii="Garamond" w:hAnsi="Garamond"/>
                <w:sz w:val="20"/>
                <w:szCs w:val="20"/>
              </w:rPr>
              <w:t>urdhërpor</w:t>
            </w:r>
            <w:r w:rsidRPr="00C507C2">
              <w:rPr>
                <w:rFonts w:ascii="Garamond" w:hAnsi="Garamond"/>
                <w:sz w:val="20"/>
                <w:szCs w:val="20"/>
              </w:rPr>
              <w:t xml:space="preserve">osive në Bllok të paraqitura dhe pranuara së bashku me totalin e sasisë së energjisë elektrike </w:t>
            </w:r>
            <w:r w:rsidR="00E64C82" w:rsidRPr="00C507C2">
              <w:rPr>
                <w:rFonts w:ascii="Garamond" w:hAnsi="Garamond"/>
                <w:sz w:val="20"/>
                <w:szCs w:val="20"/>
              </w:rPr>
              <w:t xml:space="preserve">të urdhërporosive </w:t>
            </w:r>
            <w:r w:rsidRPr="00C507C2">
              <w:rPr>
                <w:rFonts w:ascii="Garamond" w:hAnsi="Garamond"/>
                <w:sz w:val="20"/>
                <w:szCs w:val="20"/>
              </w:rPr>
              <w:t xml:space="preserve">në Bllok të ofruar dhe pranuar për </w:t>
            </w:r>
            <w:r w:rsidR="00E64C82" w:rsidRPr="00C507C2">
              <w:rPr>
                <w:rFonts w:ascii="Garamond" w:hAnsi="Garamond"/>
                <w:sz w:val="20"/>
                <w:szCs w:val="20"/>
              </w:rPr>
              <w:t>njësi kohore tregu</w:t>
            </w:r>
            <w:r w:rsidRPr="00C507C2">
              <w:rPr>
                <w:rFonts w:ascii="Garamond" w:hAnsi="Garamond"/>
                <w:sz w:val="20"/>
                <w:szCs w:val="20"/>
              </w:rPr>
              <w:t>;</w:t>
            </w:r>
          </w:p>
        </w:tc>
      </w:tr>
      <w:tr w:rsidR="000918F6" w:rsidRPr="00C507C2" w14:paraId="11C8F787" w14:textId="77777777" w:rsidTr="00912D7B">
        <w:trPr>
          <w:cantSplit/>
          <w:trHeight w:val="20"/>
        </w:trPr>
        <w:tc>
          <w:tcPr>
            <w:tcW w:w="480" w:type="pct"/>
            <w:tcBorders>
              <w:top w:val="dotted" w:sz="4" w:space="0" w:color="auto"/>
              <w:bottom w:val="dotted" w:sz="4" w:space="0" w:color="auto"/>
            </w:tcBorders>
            <w:vAlign w:val="center"/>
          </w:tcPr>
          <w:p w14:paraId="186E64FC"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5E24CD1E"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44DDF33B" w14:textId="77777777" w:rsidR="000918F6" w:rsidRPr="00C507C2" w:rsidRDefault="000918F6" w:rsidP="000A5D84">
            <w:pPr>
              <w:jc w:val="both"/>
              <w:rPr>
                <w:rFonts w:ascii="Garamond" w:hAnsi="Garamond"/>
                <w:b/>
                <w:bCs/>
                <w:i/>
                <w:iCs/>
                <w:sz w:val="20"/>
                <w:szCs w:val="20"/>
              </w:rPr>
            </w:pPr>
            <w:r w:rsidRPr="00C507C2">
              <w:rPr>
                <w:rFonts w:ascii="Garamond" w:hAnsi="Garamond"/>
                <w:b/>
                <w:bCs/>
                <w:i/>
                <w:iCs/>
                <w:sz w:val="20"/>
                <w:szCs w:val="20"/>
              </w:rPr>
              <w:t>Shfuqizohet</w:t>
            </w:r>
          </w:p>
        </w:tc>
      </w:tr>
      <w:tr w:rsidR="000918F6" w:rsidRPr="00C507C2" w14:paraId="7AC2C04E" w14:textId="77777777" w:rsidTr="00912D7B">
        <w:trPr>
          <w:cantSplit/>
          <w:trHeight w:val="20"/>
        </w:trPr>
        <w:tc>
          <w:tcPr>
            <w:tcW w:w="480" w:type="pct"/>
            <w:tcBorders>
              <w:bottom w:val="dotted" w:sz="4" w:space="0" w:color="auto"/>
            </w:tcBorders>
            <w:vAlign w:val="center"/>
          </w:tcPr>
          <w:p w14:paraId="65CCA865"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776506ED"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79C7A2F0" w14:textId="77777777" w:rsidR="000918F6" w:rsidRPr="00C507C2" w:rsidRDefault="000918F6" w:rsidP="000A5D84">
            <w:pPr>
              <w:jc w:val="both"/>
              <w:rPr>
                <w:rFonts w:ascii="Garamond" w:hAnsi="Garamond"/>
                <w:sz w:val="20"/>
                <w:szCs w:val="20"/>
              </w:rPr>
            </w:pPr>
          </w:p>
        </w:tc>
      </w:tr>
      <w:tr w:rsidR="000918F6" w:rsidRPr="00C507C2" w14:paraId="0473674E" w14:textId="77777777" w:rsidTr="00912D7B">
        <w:trPr>
          <w:cantSplit/>
          <w:trHeight w:val="20"/>
        </w:trPr>
        <w:tc>
          <w:tcPr>
            <w:tcW w:w="480" w:type="pct"/>
            <w:tcBorders>
              <w:top w:val="dotted" w:sz="4" w:space="0" w:color="auto"/>
              <w:bottom w:val="dotted" w:sz="4" w:space="0" w:color="auto"/>
            </w:tcBorders>
            <w:vAlign w:val="center"/>
          </w:tcPr>
          <w:p w14:paraId="1C585890"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044A5945"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D.1.1.1</w:t>
            </w:r>
          </w:p>
        </w:tc>
        <w:tc>
          <w:tcPr>
            <w:tcW w:w="3991" w:type="pct"/>
            <w:tcBorders>
              <w:top w:val="dotted" w:sz="4" w:space="0" w:color="auto"/>
              <w:bottom w:val="dotted" w:sz="4" w:space="0" w:color="auto"/>
            </w:tcBorders>
            <w:shd w:val="clear" w:color="auto" w:fill="auto"/>
            <w:vAlign w:val="center"/>
          </w:tcPr>
          <w:p w14:paraId="334F4E16" w14:textId="0AB1DEDB" w:rsidR="000918F6" w:rsidRPr="00C507C2" w:rsidRDefault="000918F6" w:rsidP="000A5D84">
            <w:pPr>
              <w:jc w:val="both"/>
              <w:rPr>
                <w:rFonts w:ascii="Garamond" w:hAnsi="Garamond"/>
                <w:sz w:val="20"/>
                <w:szCs w:val="20"/>
              </w:rPr>
            </w:pPr>
            <w:r w:rsidRPr="00C507C2">
              <w:rPr>
                <w:rFonts w:ascii="Garamond" w:hAnsi="Garamond"/>
                <w:sz w:val="20"/>
                <w:szCs w:val="20"/>
              </w:rPr>
              <w:t xml:space="preserve">Në </w:t>
            </w:r>
            <w:r w:rsidR="00187A5C" w:rsidRPr="00C507C2">
              <w:rPr>
                <w:rFonts w:ascii="Garamond" w:hAnsi="Garamond"/>
                <w:sz w:val="20"/>
                <w:szCs w:val="20"/>
              </w:rPr>
              <w:t xml:space="preserve">tregtimin e vazhdueshëm brenda </w:t>
            </w:r>
            <w:r w:rsidR="00187A5C">
              <w:rPr>
                <w:rFonts w:ascii="Garamond" w:hAnsi="Garamond"/>
                <w:sz w:val="20"/>
                <w:szCs w:val="20"/>
              </w:rPr>
              <w:t>s</w:t>
            </w:r>
            <w:r w:rsidR="00187A5C" w:rsidRPr="00C507C2">
              <w:rPr>
                <w:rFonts w:ascii="Garamond" w:hAnsi="Garamond"/>
                <w:sz w:val="20"/>
                <w:szCs w:val="20"/>
              </w:rPr>
              <w:t xml:space="preserve">ë njëjtës ditë, anëtarët </w:t>
            </w:r>
            <w:r w:rsidRPr="00C507C2">
              <w:rPr>
                <w:rFonts w:ascii="Garamond" w:hAnsi="Garamond"/>
                <w:sz w:val="20"/>
                <w:szCs w:val="20"/>
              </w:rPr>
              <w:t xml:space="preserve">e Bursës mund të dorëzojnë </w:t>
            </w:r>
            <w:r w:rsidR="00187A5C" w:rsidRPr="00C507C2">
              <w:rPr>
                <w:rFonts w:ascii="Garamond" w:hAnsi="Garamond"/>
                <w:sz w:val="20"/>
                <w:szCs w:val="20"/>
              </w:rPr>
              <w:t xml:space="preserve">urdhërporosi blerjeje dhe shitjeje për njësitë kohore të ditës së livrimit </w:t>
            </w:r>
            <w:r w:rsidRPr="00C507C2">
              <w:rPr>
                <w:rFonts w:ascii="Garamond" w:hAnsi="Garamond"/>
                <w:sz w:val="20"/>
                <w:szCs w:val="20"/>
              </w:rPr>
              <w:t>D në ETSS.</w:t>
            </w:r>
          </w:p>
        </w:tc>
      </w:tr>
      <w:tr w:rsidR="000918F6" w:rsidRPr="00C507C2" w14:paraId="2A0E3734" w14:textId="77777777" w:rsidTr="00912D7B">
        <w:trPr>
          <w:cantSplit/>
          <w:trHeight w:val="20"/>
        </w:trPr>
        <w:tc>
          <w:tcPr>
            <w:tcW w:w="480" w:type="pct"/>
            <w:tcBorders>
              <w:top w:val="dotted" w:sz="4" w:space="0" w:color="auto"/>
            </w:tcBorders>
            <w:vAlign w:val="center"/>
          </w:tcPr>
          <w:p w14:paraId="5A4ECF7C"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1C7AB213"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0B58FBF4" w14:textId="77777777" w:rsidTr="00912D7B">
        <w:trPr>
          <w:cantSplit/>
          <w:trHeight w:val="20"/>
        </w:trPr>
        <w:tc>
          <w:tcPr>
            <w:tcW w:w="480" w:type="pct"/>
            <w:tcBorders>
              <w:bottom w:val="dotted" w:sz="4" w:space="0" w:color="auto"/>
            </w:tcBorders>
            <w:vAlign w:val="center"/>
          </w:tcPr>
          <w:p w14:paraId="7E68977C"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0D8868D6"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452A85BA" w14:textId="77777777" w:rsidR="000918F6" w:rsidRPr="00C507C2" w:rsidRDefault="000918F6" w:rsidP="000A5D84">
            <w:pPr>
              <w:jc w:val="both"/>
              <w:rPr>
                <w:rFonts w:ascii="Garamond" w:hAnsi="Garamond"/>
                <w:sz w:val="20"/>
                <w:szCs w:val="20"/>
              </w:rPr>
            </w:pPr>
          </w:p>
        </w:tc>
      </w:tr>
      <w:tr w:rsidR="000918F6" w:rsidRPr="00C507C2" w14:paraId="1193AF35" w14:textId="77777777" w:rsidTr="00912D7B">
        <w:trPr>
          <w:cantSplit/>
          <w:trHeight w:val="20"/>
        </w:trPr>
        <w:tc>
          <w:tcPr>
            <w:tcW w:w="480" w:type="pct"/>
            <w:tcBorders>
              <w:top w:val="dotted" w:sz="4" w:space="0" w:color="auto"/>
              <w:bottom w:val="dotted" w:sz="4" w:space="0" w:color="auto"/>
            </w:tcBorders>
            <w:vAlign w:val="center"/>
          </w:tcPr>
          <w:p w14:paraId="6FC668C6"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29AE696B"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D.1.1.2</w:t>
            </w:r>
          </w:p>
        </w:tc>
        <w:tc>
          <w:tcPr>
            <w:tcW w:w="3991" w:type="pct"/>
            <w:tcBorders>
              <w:top w:val="dotted" w:sz="4" w:space="0" w:color="auto"/>
              <w:bottom w:val="dotted" w:sz="4" w:space="0" w:color="auto"/>
            </w:tcBorders>
            <w:shd w:val="clear" w:color="auto" w:fill="auto"/>
            <w:vAlign w:val="center"/>
          </w:tcPr>
          <w:p w14:paraId="230F0085" w14:textId="31C782C9" w:rsidR="000918F6" w:rsidRPr="00C507C2" w:rsidRDefault="000918F6" w:rsidP="000A5D84">
            <w:pPr>
              <w:jc w:val="both"/>
              <w:rPr>
                <w:rFonts w:ascii="Garamond" w:hAnsi="Garamond"/>
                <w:sz w:val="20"/>
                <w:szCs w:val="20"/>
              </w:rPr>
            </w:pPr>
            <w:r w:rsidRPr="00C507C2">
              <w:rPr>
                <w:rFonts w:ascii="Garamond" w:hAnsi="Garamond"/>
                <w:sz w:val="20"/>
                <w:szCs w:val="20"/>
              </w:rPr>
              <w:t xml:space="preserve">Anëtarët e Bursës mund të </w:t>
            </w:r>
            <w:r w:rsidR="00187A5C" w:rsidRPr="00C507C2">
              <w:rPr>
                <w:rFonts w:ascii="Garamond" w:hAnsi="Garamond"/>
                <w:sz w:val="20"/>
                <w:szCs w:val="20"/>
              </w:rPr>
              <w:t xml:space="preserve">dorëzojnë urdhërporosi blerjeje dhe shitjeje nga koha e hapjes së portës së dorëzimit dhe deri në kohën përkatëse të mbylljes së portës së dorëzimit për tregtimin e vazhdueshëm brenda </w:t>
            </w:r>
            <w:r w:rsidR="00187A5C">
              <w:rPr>
                <w:rFonts w:ascii="Garamond" w:hAnsi="Garamond"/>
                <w:sz w:val="20"/>
                <w:szCs w:val="20"/>
              </w:rPr>
              <w:t>s</w:t>
            </w:r>
            <w:r w:rsidR="00187A5C" w:rsidRPr="00C507C2">
              <w:rPr>
                <w:rFonts w:ascii="Garamond" w:hAnsi="Garamond"/>
                <w:sz w:val="20"/>
                <w:szCs w:val="20"/>
              </w:rPr>
              <w:t xml:space="preserve">ë njëjtës ditë për një kontratë të </w:t>
            </w:r>
            <w:r w:rsidRPr="00C507C2">
              <w:rPr>
                <w:rFonts w:ascii="Garamond" w:hAnsi="Garamond"/>
                <w:sz w:val="20"/>
                <w:szCs w:val="20"/>
              </w:rPr>
              <w:t>veçantë.</w:t>
            </w:r>
          </w:p>
        </w:tc>
      </w:tr>
      <w:tr w:rsidR="000918F6" w:rsidRPr="00C507C2" w14:paraId="312310DD" w14:textId="77777777" w:rsidTr="00912D7B">
        <w:trPr>
          <w:cantSplit/>
          <w:trHeight w:val="20"/>
        </w:trPr>
        <w:tc>
          <w:tcPr>
            <w:tcW w:w="480" w:type="pct"/>
            <w:tcBorders>
              <w:top w:val="dotted" w:sz="4" w:space="0" w:color="auto"/>
            </w:tcBorders>
            <w:vAlign w:val="center"/>
          </w:tcPr>
          <w:p w14:paraId="69B54344"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69E27EB0"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3E70014B" w14:textId="77777777" w:rsidTr="00912D7B">
        <w:trPr>
          <w:cantSplit/>
          <w:trHeight w:val="20"/>
        </w:trPr>
        <w:tc>
          <w:tcPr>
            <w:tcW w:w="480" w:type="pct"/>
            <w:tcBorders>
              <w:bottom w:val="dotted" w:sz="4" w:space="0" w:color="auto"/>
            </w:tcBorders>
            <w:vAlign w:val="center"/>
          </w:tcPr>
          <w:p w14:paraId="294AA97B"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30549A31"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38AC20B8" w14:textId="77777777" w:rsidR="000918F6" w:rsidRPr="00C507C2" w:rsidRDefault="000918F6" w:rsidP="000A5D84">
            <w:pPr>
              <w:jc w:val="both"/>
              <w:rPr>
                <w:rFonts w:ascii="Garamond" w:hAnsi="Garamond"/>
                <w:sz w:val="20"/>
                <w:szCs w:val="20"/>
              </w:rPr>
            </w:pPr>
          </w:p>
        </w:tc>
      </w:tr>
      <w:tr w:rsidR="000918F6" w:rsidRPr="00C507C2" w14:paraId="14C9327C" w14:textId="77777777" w:rsidTr="00912D7B">
        <w:trPr>
          <w:cantSplit/>
          <w:trHeight w:val="20"/>
        </w:trPr>
        <w:tc>
          <w:tcPr>
            <w:tcW w:w="480" w:type="pct"/>
            <w:tcBorders>
              <w:top w:val="dotted" w:sz="4" w:space="0" w:color="auto"/>
              <w:bottom w:val="dotted" w:sz="4" w:space="0" w:color="auto"/>
            </w:tcBorders>
            <w:vAlign w:val="center"/>
          </w:tcPr>
          <w:p w14:paraId="69EE7AE7"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7CEDD5E4"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E.1.1.3</w:t>
            </w:r>
          </w:p>
        </w:tc>
        <w:tc>
          <w:tcPr>
            <w:tcW w:w="3991" w:type="pct"/>
            <w:tcBorders>
              <w:top w:val="dotted" w:sz="4" w:space="0" w:color="auto"/>
              <w:bottom w:val="dotted" w:sz="4" w:space="0" w:color="auto"/>
            </w:tcBorders>
            <w:shd w:val="clear" w:color="auto" w:fill="auto"/>
            <w:vAlign w:val="center"/>
          </w:tcPr>
          <w:p w14:paraId="4B339432" w14:textId="3A16FE05" w:rsidR="000918F6" w:rsidRPr="00C507C2" w:rsidRDefault="000918F6" w:rsidP="000A5D84">
            <w:pPr>
              <w:jc w:val="both"/>
              <w:rPr>
                <w:rFonts w:ascii="Garamond" w:hAnsi="Garamond"/>
                <w:sz w:val="20"/>
                <w:szCs w:val="20"/>
              </w:rPr>
            </w:pPr>
            <w:r w:rsidRPr="00C507C2">
              <w:rPr>
                <w:rFonts w:ascii="Garamond" w:hAnsi="Garamond"/>
                <w:sz w:val="20"/>
                <w:szCs w:val="20"/>
              </w:rPr>
              <w:t>ALPEX</w:t>
            </w:r>
            <w:r w:rsidR="00BF69A9">
              <w:rPr>
                <w:rFonts w:ascii="Garamond" w:hAnsi="Garamond"/>
                <w:sz w:val="20"/>
                <w:szCs w:val="20"/>
              </w:rPr>
              <w:t>-i</w:t>
            </w:r>
            <w:r w:rsidRPr="00C507C2">
              <w:rPr>
                <w:rFonts w:ascii="Garamond" w:hAnsi="Garamond"/>
                <w:sz w:val="20"/>
                <w:szCs w:val="20"/>
              </w:rPr>
              <w:t xml:space="preserve"> shpall aktivizimin e </w:t>
            </w:r>
            <w:r w:rsidR="00BF69A9" w:rsidRPr="00C507C2">
              <w:rPr>
                <w:rFonts w:ascii="Garamond" w:hAnsi="Garamond"/>
                <w:sz w:val="20"/>
                <w:szCs w:val="20"/>
              </w:rPr>
              <w:t xml:space="preserve">procedurës alternative </w:t>
            </w:r>
            <w:r w:rsidRPr="00C507C2">
              <w:rPr>
                <w:rFonts w:ascii="Garamond" w:hAnsi="Garamond"/>
                <w:sz w:val="20"/>
                <w:szCs w:val="20"/>
              </w:rPr>
              <w:t xml:space="preserve">të Tregut të Ditës në Avancë dhe/ose segmentin e Tregut të Ankandeve Brenda së Njëjtës Ditë përmes çdo mjeti të disponueshëm, duke përfshirë komunikimin elektronik me </w:t>
            </w:r>
            <w:r w:rsidR="00BF69A9">
              <w:rPr>
                <w:rFonts w:ascii="Garamond" w:hAnsi="Garamond"/>
                <w:sz w:val="20"/>
                <w:szCs w:val="20"/>
              </w:rPr>
              <w:t>a</w:t>
            </w:r>
            <w:r w:rsidRPr="00C507C2">
              <w:rPr>
                <w:rFonts w:ascii="Garamond" w:hAnsi="Garamond"/>
                <w:sz w:val="20"/>
                <w:szCs w:val="20"/>
              </w:rPr>
              <w:t>nëtarët e Bursës ose publikimin në faqen e saj të internetit. Njoftimi specifikon arsyen e aktivizimit dhe kohën e parashikuar të zgjidhjes. ALPEX</w:t>
            </w:r>
            <w:r w:rsidR="00BF69A9">
              <w:rPr>
                <w:rFonts w:ascii="Garamond" w:hAnsi="Garamond"/>
                <w:sz w:val="20"/>
                <w:szCs w:val="20"/>
              </w:rPr>
              <w:t>-i</w:t>
            </w:r>
            <w:r w:rsidRPr="00C507C2">
              <w:rPr>
                <w:rFonts w:ascii="Garamond" w:hAnsi="Garamond"/>
                <w:sz w:val="20"/>
                <w:szCs w:val="20"/>
              </w:rPr>
              <w:t xml:space="preserve"> informon Autoritet</w:t>
            </w:r>
            <w:r w:rsidR="00E60ADF">
              <w:rPr>
                <w:rFonts w:ascii="Garamond" w:hAnsi="Garamond"/>
                <w:sz w:val="20"/>
                <w:szCs w:val="20"/>
              </w:rPr>
              <w:t>et</w:t>
            </w:r>
            <w:r w:rsidRPr="00C507C2">
              <w:rPr>
                <w:rFonts w:ascii="Garamond" w:hAnsi="Garamond"/>
                <w:sz w:val="20"/>
                <w:szCs w:val="20"/>
              </w:rPr>
              <w:t xml:space="preserve"> R</w:t>
            </w:r>
            <w:r w:rsidR="00E60ADF">
              <w:rPr>
                <w:rFonts w:ascii="Garamond" w:hAnsi="Garamond"/>
                <w:sz w:val="20"/>
                <w:szCs w:val="20"/>
              </w:rPr>
              <w:t>r</w:t>
            </w:r>
            <w:r w:rsidRPr="00C507C2">
              <w:rPr>
                <w:rFonts w:ascii="Garamond" w:hAnsi="Garamond"/>
                <w:sz w:val="20"/>
                <w:szCs w:val="20"/>
              </w:rPr>
              <w:t>egullatore, OST-në dhe/ose entitetet të tjera ligjore nëse është rasti.</w:t>
            </w:r>
          </w:p>
        </w:tc>
      </w:tr>
      <w:tr w:rsidR="000918F6" w:rsidRPr="00C507C2" w14:paraId="5A3C8C73" w14:textId="77777777" w:rsidTr="00912D7B">
        <w:trPr>
          <w:cantSplit/>
          <w:trHeight w:val="20"/>
        </w:trPr>
        <w:tc>
          <w:tcPr>
            <w:tcW w:w="480" w:type="pct"/>
            <w:tcBorders>
              <w:top w:val="dotted" w:sz="4" w:space="0" w:color="auto"/>
            </w:tcBorders>
            <w:vAlign w:val="center"/>
          </w:tcPr>
          <w:p w14:paraId="05A27D3E"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arsyeja</w:t>
            </w:r>
          </w:p>
        </w:tc>
        <w:tc>
          <w:tcPr>
            <w:tcW w:w="4520" w:type="pct"/>
            <w:gridSpan w:val="2"/>
            <w:tcBorders>
              <w:top w:val="dotted" w:sz="4" w:space="0" w:color="auto"/>
            </w:tcBorders>
            <w:shd w:val="clear" w:color="auto" w:fill="auto"/>
            <w:vAlign w:val="center"/>
          </w:tcPr>
          <w:p w14:paraId="45AB5DDC"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3DF26D7F" w14:textId="77777777" w:rsidTr="00912D7B">
        <w:trPr>
          <w:cantSplit/>
          <w:trHeight w:val="20"/>
        </w:trPr>
        <w:tc>
          <w:tcPr>
            <w:tcW w:w="480" w:type="pct"/>
            <w:tcBorders>
              <w:bottom w:val="dotted" w:sz="4" w:space="0" w:color="auto"/>
            </w:tcBorders>
            <w:vAlign w:val="center"/>
          </w:tcPr>
          <w:p w14:paraId="5FE4F536"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6DA005DC"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2F0DC2AF" w14:textId="77777777" w:rsidR="000918F6" w:rsidRPr="00C507C2" w:rsidRDefault="000918F6" w:rsidP="000A5D84">
            <w:pPr>
              <w:jc w:val="both"/>
              <w:rPr>
                <w:rFonts w:ascii="Garamond" w:hAnsi="Garamond"/>
                <w:sz w:val="20"/>
                <w:szCs w:val="20"/>
              </w:rPr>
            </w:pPr>
          </w:p>
        </w:tc>
      </w:tr>
      <w:tr w:rsidR="000918F6" w:rsidRPr="00C507C2" w14:paraId="14D9050C" w14:textId="77777777" w:rsidTr="00912D7B">
        <w:trPr>
          <w:cantSplit/>
          <w:trHeight w:val="20"/>
        </w:trPr>
        <w:tc>
          <w:tcPr>
            <w:tcW w:w="480" w:type="pct"/>
            <w:tcBorders>
              <w:top w:val="dotted" w:sz="4" w:space="0" w:color="auto"/>
              <w:bottom w:val="dotted" w:sz="4" w:space="0" w:color="auto"/>
            </w:tcBorders>
            <w:vAlign w:val="center"/>
          </w:tcPr>
          <w:p w14:paraId="185F6446"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1E96A1AE" w14:textId="77777777" w:rsidR="000918F6" w:rsidRPr="00C507C2" w:rsidRDefault="000918F6" w:rsidP="000A5D84">
            <w:pPr>
              <w:jc w:val="both"/>
              <w:rPr>
                <w:rFonts w:ascii="Garamond" w:hAnsi="Garamond"/>
                <w:sz w:val="20"/>
                <w:szCs w:val="20"/>
              </w:rPr>
            </w:pPr>
            <w:r w:rsidRPr="00C507C2">
              <w:rPr>
                <w:rFonts w:ascii="Garamond" w:hAnsi="Garamond"/>
                <w:b/>
                <w:bCs/>
                <w:sz w:val="20"/>
                <w:szCs w:val="20"/>
              </w:rPr>
              <w:t>E.1.1.4</w:t>
            </w:r>
          </w:p>
        </w:tc>
        <w:tc>
          <w:tcPr>
            <w:tcW w:w="3991" w:type="pct"/>
            <w:tcBorders>
              <w:top w:val="dotted" w:sz="4" w:space="0" w:color="auto"/>
              <w:bottom w:val="dotted" w:sz="4" w:space="0" w:color="auto"/>
            </w:tcBorders>
            <w:shd w:val="clear" w:color="auto" w:fill="auto"/>
            <w:vAlign w:val="center"/>
          </w:tcPr>
          <w:p w14:paraId="13C5584C" w14:textId="2FC8B719" w:rsidR="000918F6" w:rsidRPr="00C507C2" w:rsidRDefault="000918F6" w:rsidP="000A5D84">
            <w:pPr>
              <w:jc w:val="both"/>
              <w:rPr>
                <w:rFonts w:ascii="Garamond" w:hAnsi="Garamond"/>
                <w:sz w:val="20"/>
                <w:szCs w:val="20"/>
              </w:rPr>
            </w:pPr>
            <w:r w:rsidRPr="00C507C2">
              <w:rPr>
                <w:rFonts w:ascii="Garamond" w:hAnsi="Garamond"/>
                <w:sz w:val="20"/>
                <w:szCs w:val="20"/>
              </w:rPr>
              <w:t xml:space="preserve">Anëtarët e Bursës duhet të ndjekin udhëzimet dhe veprimet përkatëse të ALPEX-it, pavarësisht çdo kundërshtimi specifik që ata mund të ngrenë gjatë aktivizimit në </w:t>
            </w:r>
            <w:r w:rsidR="005561A0" w:rsidRPr="00C507C2">
              <w:rPr>
                <w:rFonts w:ascii="Garamond" w:hAnsi="Garamond"/>
                <w:sz w:val="20"/>
                <w:szCs w:val="20"/>
              </w:rPr>
              <w:t xml:space="preserve">procedurën alternative të </w:t>
            </w:r>
            <w:r w:rsidRPr="00C507C2">
              <w:rPr>
                <w:rFonts w:ascii="Garamond" w:hAnsi="Garamond"/>
                <w:sz w:val="20"/>
                <w:szCs w:val="20"/>
              </w:rPr>
              <w:t>Tregut të Ditës në Avancë dhe/ose segmentin e Tregut të Ankandeve Brenda së Njëjtës Ditë.</w:t>
            </w:r>
          </w:p>
        </w:tc>
      </w:tr>
      <w:tr w:rsidR="000918F6" w:rsidRPr="00C507C2" w14:paraId="0F63BBDD" w14:textId="77777777" w:rsidTr="00912D7B">
        <w:trPr>
          <w:cantSplit/>
          <w:trHeight w:val="20"/>
        </w:trPr>
        <w:tc>
          <w:tcPr>
            <w:tcW w:w="480" w:type="pct"/>
            <w:tcBorders>
              <w:top w:val="dotted" w:sz="4" w:space="0" w:color="auto"/>
              <w:bottom w:val="single" w:sz="4" w:space="0" w:color="auto"/>
            </w:tcBorders>
            <w:vAlign w:val="center"/>
          </w:tcPr>
          <w:p w14:paraId="64A361FE" w14:textId="77777777" w:rsidR="000918F6" w:rsidRPr="00C507C2" w:rsidRDefault="000918F6" w:rsidP="000A5D84">
            <w:pPr>
              <w:jc w:val="both"/>
              <w:rPr>
                <w:rFonts w:ascii="Garamond" w:hAnsi="Garamond"/>
                <w:i/>
                <w:iCs/>
                <w:sz w:val="20"/>
                <w:szCs w:val="20"/>
              </w:rPr>
            </w:pPr>
          </w:p>
        </w:tc>
        <w:tc>
          <w:tcPr>
            <w:tcW w:w="4520" w:type="pct"/>
            <w:gridSpan w:val="2"/>
            <w:tcBorders>
              <w:top w:val="dotted" w:sz="4" w:space="0" w:color="auto"/>
            </w:tcBorders>
            <w:shd w:val="clear" w:color="auto" w:fill="auto"/>
            <w:vAlign w:val="center"/>
          </w:tcPr>
          <w:p w14:paraId="6AF335CC"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58CA5F4B" w14:textId="77777777" w:rsidTr="00912D7B">
        <w:trPr>
          <w:cantSplit/>
          <w:trHeight w:val="20"/>
        </w:trPr>
        <w:tc>
          <w:tcPr>
            <w:tcW w:w="480" w:type="pct"/>
            <w:tcBorders>
              <w:top w:val="single" w:sz="4" w:space="0" w:color="auto"/>
              <w:bottom w:val="dotted" w:sz="4" w:space="0" w:color="auto"/>
            </w:tcBorders>
            <w:vAlign w:val="center"/>
          </w:tcPr>
          <w:p w14:paraId="002ABE5E"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top w:val="dotted" w:sz="4" w:space="0" w:color="auto"/>
              <w:bottom w:val="dotted" w:sz="4" w:space="0" w:color="auto"/>
            </w:tcBorders>
            <w:shd w:val="clear" w:color="auto" w:fill="auto"/>
            <w:vAlign w:val="center"/>
          </w:tcPr>
          <w:p w14:paraId="02D5CEA7"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5F65A07A" w14:textId="77777777" w:rsidR="000918F6" w:rsidRPr="00C507C2" w:rsidRDefault="000918F6" w:rsidP="000A5D84">
            <w:pPr>
              <w:jc w:val="both"/>
              <w:rPr>
                <w:rFonts w:ascii="Garamond" w:hAnsi="Garamond"/>
                <w:sz w:val="20"/>
                <w:szCs w:val="20"/>
              </w:rPr>
            </w:pPr>
          </w:p>
        </w:tc>
      </w:tr>
      <w:tr w:rsidR="000918F6" w:rsidRPr="00C507C2" w14:paraId="7B852C76" w14:textId="77777777" w:rsidTr="00912D7B">
        <w:trPr>
          <w:cantSplit/>
          <w:trHeight w:val="20"/>
        </w:trPr>
        <w:tc>
          <w:tcPr>
            <w:tcW w:w="480" w:type="pct"/>
            <w:tcBorders>
              <w:top w:val="dotted" w:sz="4" w:space="0" w:color="auto"/>
              <w:bottom w:val="dotted" w:sz="4" w:space="0" w:color="auto"/>
            </w:tcBorders>
            <w:vAlign w:val="center"/>
          </w:tcPr>
          <w:p w14:paraId="66B6AB3E"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08D4520D"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E.1.1.5</w:t>
            </w:r>
          </w:p>
        </w:tc>
        <w:tc>
          <w:tcPr>
            <w:tcW w:w="3991" w:type="pct"/>
            <w:tcBorders>
              <w:top w:val="dotted" w:sz="4" w:space="0" w:color="auto"/>
              <w:bottom w:val="dotted" w:sz="4" w:space="0" w:color="auto"/>
            </w:tcBorders>
            <w:shd w:val="clear" w:color="auto" w:fill="auto"/>
            <w:vAlign w:val="center"/>
          </w:tcPr>
          <w:p w14:paraId="545C7F1C" w14:textId="09439A05" w:rsidR="000918F6" w:rsidRPr="00C507C2" w:rsidRDefault="000918F6" w:rsidP="000A5D84">
            <w:pPr>
              <w:jc w:val="both"/>
              <w:rPr>
                <w:rFonts w:ascii="Garamond" w:hAnsi="Garamond"/>
                <w:sz w:val="20"/>
                <w:szCs w:val="20"/>
              </w:rPr>
            </w:pPr>
            <w:r w:rsidRPr="00C507C2">
              <w:rPr>
                <w:rFonts w:ascii="Garamond" w:hAnsi="Garamond"/>
                <w:sz w:val="20"/>
                <w:szCs w:val="20"/>
              </w:rPr>
              <w:t xml:space="preserve">Menjëherë pas trajtimit të ngjarjes që shkaktoi aktivizimin e </w:t>
            </w:r>
            <w:r w:rsidR="00384A2B" w:rsidRPr="00C507C2">
              <w:rPr>
                <w:rFonts w:ascii="Garamond" w:hAnsi="Garamond"/>
                <w:sz w:val="20"/>
                <w:szCs w:val="20"/>
              </w:rPr>
              <w:t>procedurës alternative</w:t>
            </w:r>
            <w:r w:rsidRPr="00C507C2">
              <w:rPr>
                <w:rFonts w:ascii="Garamond" w:hAnsi="Garamond"/>
                <w:sz w:val="20"/>
                <w:szCs w:val="20"/>
              </w:rPr>
              <w:t>, ALPEX</w:t>
            </w:r>
            <w:r w:rsidR="00BF69A9">
              <w:rPr>
                <w:rFonts w:ascii="Garamond" w:hAnsi="Garamond"/>
                <w:sz w:val="20"/>
                <w:szCs w:val="20"/>
              </w:rPr>
              <w:t>-i</w:t>
            </w:r>
            <w:r w:rsidRPr="00C507C2">
              <w:rPr>
                <w:rFonts w:ascii="Garamond" w:hAnsi="Garamond"/>
                <w:sz w:val="20"/>
                <w:szCs w:val="20"/>
              </w:rPr>
              <w:t xml:space="preserve"> do të publikojë një </w:t>
            </w:r>
            <w:r w:rsidR="00BF69A9">
              <w:rPr>
                <w:rFonts w:ascii="Garamond" w:hAnsi="Garamond"/>
                <w:sz w:val="20"/>
                <w:szCs w:val="20"/>
              </w:rPr>
              <w:t>n</w:t>
            </w:r>
            <w:r w:rsidRPr="00C507C2">
              <w:rPr>
                <w:rFonts w:ascii="Garamond" w:hAnsi="Garamond"/>
                <w:sz w:val="20"/>
                <w:szCs w:val="20"/>
              </w:rPr>
              <w:t>joftim për rikthimin e operimit të Tregut të Ditës në Avancë dhe/ose segmentin e Tregut të Ankandeve Brenda së Njëjtës Ditë.</w:t>
            </w:r>
          </w:p>
        </w:tc>
      </w:tr>
      <w:tr w:rsidR="000918F6" w:rsidRPr="00C507C2" w14:paraId="3FD7D7C4" w14:textId="77777777" w:rsidTr="00912D7B">
        <w:trPr>
          <w:cantSplit/>
          <w:trHeight w:val="20"/>
        </w:trPr>
        <w:tc>
          <w:tcPr>
            <w:tcW w:w="480" w:type="pct"/>
            <w:tcBorders>
              <w:top w:val="dotted" w:sz="4" w:space="0" w:color="auto"/>
            </w:tcBorders>
            <w:vAlign w:val="center"/>
          </w:tcPr>
          <w:p w14:paraId="3F079C29"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21FE9CF3"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19C9FE45" w14:textId="77777777" w:rsidTr="00912D7B">
        <w:trPr>
          <w:cantSplit/>
          <w:trHeight w:val="20"/>
        </w:trPr>
        <w:tc>
          <w:tcPr>
            <w:tcW w:w="480" w:type="pct"/>
            <w:tcBorders>
              <w:bottom w:val="dotted" w:sz="4" w:space="0" w:color="auto"/>
            </w:tcBorders>
            <w:vAlign w:val="center"/>
          </w:tcPr>
          <w:p w14:paraId="567D4A9A"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1FA3CBF7"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E.2.1.1</w:t>
            </w:r>
          </w:p>
        </w:tc>
        <w:tc>
          <w:tcPr>
            <w:tcW w:w="3991" w:type="pct"/>
            <w:tcBorders>
              <w:bottom w:val="dotted" w:sz="4" w:space="0" w:color="auto"/>
            </w:tcBorders>
            <w:shd w:val="clear" w:color="auto" w:fill="auto"/>
            <w:vAlign w:val="center"/>
          </w:tcPr>
          <w:p w14:paraId="69D48A49" w14:textId="03E0F3C4" w:rsidR="000918F6" w:rsidRPr="00C507C2" w:rsidRDefault="000918F6" w:rsidP="000A5D84">
            <w:pPr>
              <w:jc w:val="both"/>
              <w:rPr>
                <w:rFonts w:ascii="Garamond" w:hAnsi="Garamond"/>
                <w:sz w:val="20"/>
                <w:szCs w:val="20"/>
              </w:rPr>
            </w:pPr>
            <w:r w:rsidRPr="00C507C2">
              <w:rPr>
                <w:rFonts w:ascii="Garamond" w:hAnsi="Garamond"/>
                <w:sz w:val="20"/>
                <w:szCs w:val="20"/>
              </w:rPr>
              <w:t xml:space="preserve">Në këtë seksion E.2.1.1 Zonat e </w:t>
            </w:r>
            <w:r w:rsidR="00BF69A9">
              <w:rPr>
                <w:rFonts w:ascii="Garamond" w:hAnsi="Garamond"/>
                <w:sz w:val="20"/>
                <w:szCs w:val="20"/>
              </w:rPr>
              <w:t>o</w:t>
            </w:r>
            <w:r w:rsidRPr="00C507C2">
              <w:rPr>
                <w:rFonts w:ascii="Garamond" w:hAnsi="Garamond"/>
                <w:sz w:val="20"/>
                <w:szCs w:val="20"/>
              </w:rPr>
              <w:t xml:space="preserve">fertimit AL-KS konsiderohen si </w:t>
            </w:r>
            <w:r w:rsidR="00242E6E">
              <w:rPr>
                <w:rFonts w:ascii="Garamond" w:hAnsi="Garamond"/>
                <w:sz w:val="20"/>
                <w:szCs w:val="20"/>
              </w:rPr>
              <w:t>“</w:t>
            </w:r>
            <w:r w:rsidRPr="00C507C2">
              <w:rPr>
                <w:rFonts w:ascii="Garamond" w:hAnsi="Garamond"/>
                <w:sz w:val="20"/>
                <w:szCs w:val="20"/>
              </w:rPr>
              <w:t>ndarje e plotë e Bashkimit të Tregjeve</w:t>
            </w:r>
            <w:r w:rsidR="00242E6E">
              <w:rPr>
                <w:rFonts w:ascii="Garamond" w:hAnsi="Garamond"/>
                <w:sz w:val="20"/>
                <w:szCs w:val="20"/>
              </w:rPr>
              <w:t>”</w:t>
            </w:r>
            <w:r w:rsidRPr="00C507C2">
              <w:rPr>
                <w:rFonts w:ascii="Garamond" w:hAnsi="Garamond"/>
                <w:sz w:val="20"/>
                <w:szCs w:val="20"/>
              </w:rPr>
              <w:t xml:space="preserve"> kur ALPEX-i deklaron ndarjen e Bashkimit të Tregjeve në rrethana që identifikohen në paragrafin E.2.1.2 sipas procedurës së qeverisjes së Bashkimit të Tregjeve të Zonave të Ofertimit AL-KS. </w:t>
            </w:r>
          </w:p>
        </w:tc>
      </w:tr>
    </w:tbl>
    <w:p w14:paraId="5F56AA7F" w14:textId="1AD7B357" w:rsidR="000918F6" w:rsidRPr="00C507C2" w:rsidRDefault="000918F6" w:rsidP="000A5D84">
      <w:pPr>
        <w:tabs>
          <w:tab w:val="left" w:pos="1735"/>
        </w:tabs>
        <w:jc w:val="both"/>
        <w:rPr>
          <w:rFonts w:ascii="Garamond" w:hAnsi="Garamond"/>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70"/>
        <w:gridCol w:w="959"/>
        <w:gridCol w:w="7232"/>
      </w:tblGrid>
      <w:tr w:rsidR="000918F6" w:rsidRPr="00C507C2" w14:paraId="3CF2A7F1" w14:textId="77777777" w:rsidTr="00912D7B">
        <w:trPr>
          <w:cantSplit/>
          <w:trHeight w:val="20"/>
        </w:trPr>
        <w:tc>
          <w:tcPr>
            <w:tcW w:w="480" w:type="pct"/>
            <w:tcBorders>
              <w:top w:val="dotted" w:sz="4" w:space="0" w:color="auto"/>
              <w:bottom w:val="dotted" w:sz="4" w:space="0" w:color="auto"/>
            </w:tcBorders>
            <w:vAlign w:val="center"/>
          </w:tcPr>
          <w:p w14:paraId="692A1A99"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0F4B44E3" w14:textId="77777777" w:rsidR="000918F6" w:rsidRPr="00C507C2" w:rsidRDefault="000918F6" w:rsidP="000A5D84">
            <w:pPr>
              <w:jc w:val="both"/>
              <w:rPr>
                <w:rFonts w:ascii="Garamond" w:hAnsi="Garamond"/>
                <w:sz w:val="20"/>
                <w:szCs w:val="20"/>
              </w:rPr>
            </w:pPr>
          </w:p>
        </w:tc>
        <w:tc>
          <w:tcPr>
            <w:tcW w:w="3991" w:type="pct"/>
            <w:tcBorders>
              <w:top w:val="dotted" w:sz="4" w:space="0" w:color="auto"/>
              <w:bottom w:val="dotted" w:sz="4" w:space="0" w:color="auto"/>
            </w:tcBorders>
            <w:shd w:val="clear" w:color="auto" w:fill="auto"/>
            <w:vAlign w:val="center"/>
          </w:tcPr>
          <w:p w14:paraId="559E821E" w14:textId="7F5304F1" w:rsidR="000918F6" w:rsidRPr="00C507C2" w:rsidRDefault="000918F6" w:rsidP="000A5D84">
            <w:pPr>
              <w:jc w:val="both"/>
              <w:rPr>
                <w:rFonts w:ascii="Garamond" w:hAnsi="Garamond"/>
                <w:sz w:val="20"/>
                <w:szCs w:val="20"/>
              </w:rPr>
            </w:pPr>
            <w:r w:rsidRPr="00C507C2">
              <w:rPr>
                <w:rFonts w:ascii="Garamond" w:hAnsi="Garamond"/>
                <w:sz w:val="20"/>
                <w:szCs w:val="20"/>
              </w:rPr>
              <w:t xml:space="preserve">Në këtë seksion E.2.1.1 </w:t>
            </w:r>
            <w:r w:rsidR="00E32328" w:rsidRPr="00C507C2">
              <w:rPr>
                <w:rFonts w:ascii="Garamond" w:hAnsi="Garamond"/>
                <w:sz w:val="20"/>
                <w:szCs w:val="20"/>
              </w:rPr>
              <w:t xml:space="preserve">zonat e ofertimit </w:t>
            </w:r>
            <w:r w:rsidRPr="00C507C2">
              <w:rPr>
                <w:rFonts w:ascii="Garamond" w:hAnsi="Garamond"/>
                <w:sz w:val="20"/>
                <w:szCs w:val="20"/>
              </w:rPr>
              <w:t xml:space="preserve">AL-KS konsiderohen si </w:t>
            </w:r>
            <w:r w:rsidR="00242E6E">
              <w:rPr>
                <w:rFonts w:ascii="Garamond" w:hAnsi="Garamond"/>
                <w:sz w:val="20"/>
                <w:szCs w:val="20"/>
              </w:rPr>
              <w:t>“</w:t>
            </w:r>
            <w:r w:rsidRPr="00C507C2">
              <w:rPr>
                <w:rFonts w:ascii="Garamond" w:hAnsi="Garamond"/>
                <w:sz w:val="20"/>
                <w:szCs w:val="20"/>
              </w:rPr>
              <w:t xml:space="preserve">Ndarje e </w:t>
            </w:r>
            <w:r w:rsidR="00E32328">
              <w:rPr>
                <w:rFonts w:ascii="Garamond" w:hAnsi="Garamond"/>
                <w:sz w:val="20"/>
                <w:szCs w:val="20"/>
              </w:rPr>
              <w:t>p</w:t>
            </w:r>
            <w:r w:rsidRPr="00C507C2">
              <w:rPr>
                <w:rFonts w:ascii="Garamond" w:hAnsi="Garamond"/>
                <w:sz w:val="20"/>
                <w:szCs w:val="20"/>
              </w:rPr>
              <w:t>lotë e Bashkimit të Tregjeve</w:t>
            </w:r>
            <w:r w:rsidR="00242E6E">
              <w:rPr>
                <w:rFonts w:ascii="Garamond" w:hAnsi="Garamond"/>
                <w:sz w:val="20"/>
                <w:szCs w:val="20"/>
              </w:rPr>
              <w:t>”</w:t>
            </w:r>
            <w:r w:rsidRPr="00C507C2">
              <w:rPr>
                <w:rFonts w:ascii="Garamond" w:hAnsi="Garamond"/>
                <w:sz w:val="20"/>
                <w:szCs w:val="20"/>
              </w:rPr>
              <w:t xml:space="preserve"> kur Komiteti </w:t>
            </w:r>
            <w:r w:rsidR="00E32328">
              <w:rPr>
                <w:rFonts w:ascii="Garamond" w:hAnsi="Garamond"/>
                <w:sz w:val="20"/>
                <w:szCs w:val="20"/>
              </w:rPr>
              <w:t xml:space="preserve">i </w:t>
            </w:r>
            <w:r w:rsidRPr="00C507C2">
              <w:rPr>
                <w:rFonts w:ascii="Garamond" w:hAnsi="Garamond"/>
                <w:sz w:val="20"/>
                <w:szCs w:val="20"/>
              </w:rPr>
              <w:t xml:space="preserve">Incidencës deklaron ndarjen e Bashkimit të Tregjeve në rrethana që identifikohen në paragrafin E.2.1.2, sipas procedurës së qeverisjes së Bashkimit të Tregjeve të Zonave të Ofertimit AL-KS. </w:t>
            </w:r>
          </w:p>
        </w:tc>
      </w:tr>
      <w:tr w:rsidR="000918F6" w:rsidRPr="00C507C2" w14:paraId="3D563B6D" w14:textId="77777777" w:rsidTr="00912D7B">
        <w:trPr>
          <w:cantSplit/>
          <w:trHeight w:val="20"/>
        </w:trPr>
        <w:tc>
          <w:tcPr>
            <w:tcW w:w="480" w:type="pct"/>
            <w:tcBorders>
              <w:bottom w:val="dotted" w:sz="4" w:space="0" w:color="auto"/>
            </w:tcBorders>
            <w:vAlign w:val="center"/>
          </w:tcPr>
          <w:p w14:paraId="4421A9BC"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lastRenderedPageBreak/>
              <w:t>është</w:t>
            </w:r>
          </w:p>
        </w:tc>
        <w:tc>
          <w:tcPr>
            <w:tcW w:w="529" w:type="pct"/>
            <w:vMerge w:val="restart"/>
            <w:shd w:val="clear" w:color="auto" w:fill="auto"/>
            <w:vAlign w:val="center"/>
          </w:tcPr>
          <w:p w14:paraId="5A795B53"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E.2.2.1</w:t>
            </w:r>
          </w:p>
        </w:tc>
        <w:tc>
          <w:tcPr>
            <w:tcW w:w="3991" w:type="pct"/>
            <w:tcBorders>
              <w:bottom w:val="dotted" w:sz="4" w:space="0" w:color="auto"/>
            </w:tcBorders>
            <w:shd w:val="clear" w:color="auto" w:fill="auto"/>
            <w:vAlign w:val="center"/>
          </w:tcPr>
          <w:p w14:paraId="7CB16AAC" w14:textId="28011776" w:rsidR="000918F6" w:rsidRPr="00C507C2" w:rsidRDefault="000918F6" w:rsidP="000A5D84">
            <w:pPr>
              <w:jc w:val="both"/>
              <w:rPr>
                <w:rFonts w:ascii="Garamond" w:hAnsi="Garamond"/>
                <w:sz w:val="20"/>
                <w:szCs w:val="20"/>
              </w:rPr>
            </w:pPr>
            <w:r w:rsidRPr="00C507C2">
              <w:rPr>
                <w:rFonts w:ascii="Garamond" w:hAnsi="Garamond"/>
                <w:sz w:val="20"/>
                <w:szCs w:val="20"/>
              </w:rPr>
              <w:t xml:space="preserve">Sipas procedurës qeverisëse të Bashkimit të Tregjeve AL-KS, nëse </w:t>
            </w:r>
            <w:r w:rsidR="00384A2B" w:rsidRPr="00C507C2">
              <w:rPr>
                <w:rFonts w:ascii="Garamond" w:hAnsi="Garamond"/>
                <w:sz w:val="20"/>
                <w:szCs w:val="20"/>
              </w:rPr>
              <w:t xml:space="preserve">ofruesi i shërbimit </w:t>
            </w:r>
            <w:r w:rsidRPr="00C507C2">
              <w:rPr>
                <w:rFonts w:ascii="Garamond" w:hAnsi="Garamond"/>
                <w:sz w:val="20"/>
                <w:szCs w:val="20"/>
              </w:rPr>
              <w:t xml:space="preserve">të Bashkimit të Tregjeve nuk është i aftë të përcaktojë rezultatet e një procesi të Bashkimit të Tregjeve AL-KS në lidhje me </w:t>
            </w:r>
            <w:r w:rsidR="00D012C5" w:rsidRPr="00C507C2">
              <w:rPr>
                <w:rFonts w:ascii="Garamond" w:hAnsi="Garamond"/>
                <w:sz w:val="20"/>
                <w:szCs w:val="20"/>
              </w:rPr>
              <w:t xml:space="preserve">ankandin e ditës </w:t>
            </w:r>
            <w:r w:rsidRPr="00C507C2">
              <w:rPr>
                <w:rFonts w:ascii="Garamond" w:hAnsi="Garamond"/>
                <w:sz w:val="20"/>
                <w:szCs w:val="20"/>
              </w:rPr>
              <w:t>në Avancë deri në orën</w:t>
            </w:r>
            <w:r w:rsidR="00E32328">
              <w:rPr>
                <w:rFonts w:ascii="Garamond" w:hAnsi="Garamond"/>
                <w:sz w:val="20"/>
                <w:szCs w:val="20"/>
              </w:rPr>
              <w:t xml:space="preserve"> </w:t>
            </w:r>
            <w:r w:rsidRPr="00C507C2">
              <w:rPr>
                <w:rFonts w:ascii="Garamond" w:hAnsi="Garamond"/>
                <w:sz w:val="20"/>
                <w:szCs w:val="20"/>
              </w:rPr>
              <w:t xml:space="preserve">13:00 (CET) në ditën përpara </w:t>
            </w:r>
            <w:r w:rsidR="00D012C5" w:rsidRPr="00C507C2">
              <w:rPr>
                <w:rFonts w:ascii="Garamond" w:hAnsi="Garamond"/>
                <w:sz w:val="20"/>
                <w:szCs w:val="20"/>
              </w:rPr>
              <w:t xml:space="preserve">ditës </w:t>
            </w:r>
            <w:r w:rsidRPr="00C507C2">
              <w:rPr>
                <w:rFonts w:ascii="Garamond" w:hAnsi="Garamond"/>
                <w:sz w:val="20"/>
                <w:szCs w:val="20"/>
              </w:rPr>
              <w:t xml:space="preserve">përkatëse të </w:t>
            </w:r>
            <w:r w:rsidR="00D012C5" w:rsidRPr="00C507C2">
              <w:rPr>
                <w:rFonts w:ascii="Garamond" w:hAnsi="Garamond"/>
                <w:sz w:val="20"/>
                <w:szCs w:val="20"/>
              </w:rPr>
              <w:t>livr</w:t>
            </w:r>
            <w:r w:rsidRPr="00C507C2">
              <w:rPr>
                <w:rFonts w:ascii="Garamond" w:hAnsi="Garamond"/>
                <w:sz w:val="20"/>
                <w:szCs w:val="20"/>
              </w:rPr>
              <w:t xml:space="preserve">imit D, ALPEX-i do të deklarojë ndarjen e plotë të Bashkimit të Tregjeve AL-KS për </w:t>
            </w:r>
            <w:r w:rsidR="00E32328" w:rsidRPr="00C507C2">
              <w:rPr>
                <w:rFonts w:ascii="Garamond" w:hAnsi="Garamond"/>
                <w:sz w:val="20"/>
                <w:szCs w:val="20"/>
              </w:rPr>
              <w:t xml:space="preserve">ditën përkatëse të livrimit </w:t>
            </w:r>
            <w:r w:rsidRPr="00C507C2">
              <w:rPr>
                <w:rFonts w:ascii="Garamond" w:hAnsi="Garamond"/>
                <w:sz w:val="20"/>
                <w:szCs w:val="20"/>
              </w:rPr>
              <w:t>D.</w:t>
            </w:r>
          </w:p>
        </w:tc>
      </w:tr>
      <w:tr w:rsidR="000918F6" w:rsidRPr="00C507C2" w14:paraId="4A682E7A" w14:textId="77777777" w:rsidTr="00912D7B">
        <w:trPr>
          <w:cantSplit/>
          <w:trHeight w:val="20"/>
        </w:trPr>
        <w:tc>
          <w:tcPr>
            <w:tcW w:w="480" w:type="pct"/>
            <w:tcBorders>
              <w:top w:val="dotted" w:sz="4" w:space="0" w:color="auto"/>
            </w:tcBorders>
            <w:vAlign w:val="center"/>
          </w:tcPr>
          <w:p w14:paraId="303290A7"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shd w:val="clear" w:color="auto" w:fill="auto"/>
            <w:vAlign w:val="center"/>
          </w:tcPr>
          <w:p w14:paraId="1EE41828"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2F7F86EE" w14:textId="113E8AA0" w:rsidR="000918F6" w:rsidRPr="00C507C2" w:rsidRDefault="000918F6" w:rsidP="000A5D84">
            <w:pPr>
              <w:jc w:val="both"/>
              <w:rPr>
                <w:rFonts w:ascii="Garamond" w:hAnsi="Garamond"/>
                <w:sz w:val="20"/>
                <w:szCs w:val="20"/>
              </w:rPr>
            </w:pPr>
            <w:r w:rsidRPr="00C507C2">
              <w:rPr>
                <w:rFonts w:ascii="Garamond" w:hAnsi="Garamond"/>
                <w:sz w:val="20"/>
                <w:szCs w:val="20"/>
              </w:rPr>
              <w:t xml:space="preserve">Sipas procedurës qeverisëse të Bashkimit të Tregjeve AL-KS, nëse </w:t>
            </w:r>
            <w:r w:rsidR="00384A2B" w:rsidRPr="00C507C2">
              <w:rPr>
                <w:rFonts w:ascii="Garamond" w:hAnsi="Garamond"/>
                <w:sz w:val="20"/>
                <w:szCs w:val="20"/>
              </w:rPr>
              <w:t xml:space="preserve">ofruesi i shërbimit </w:t>
            </w:r>
            <w:r w:rsidRPr="00C507C2">
              <w:rPr>
                <w:rFonts w:ascii="Garamond" w:hAnsi="Garamond"/>
                <w:sz w:val="20"/>
                <w:szCs w:val="20"/>
              </w:rPr>
              <w:t xml:space="preserve">të Bashkimit të Tregjeve nuk është i aftë të përcaktojë rezultatet e një procesi të Bashkimit të Tregjeve AL-KS në lidhje me </w:t>
            </w:r>
            <w:r w:rsidR="00D012C5" w:rsidRPr="00C507C2">
              <w:rPr>
                <w:rFonts w:ascii="Garamond" w:hAnsi="Garamond"/>
                <w:sz w:val="20"/>
                <w:szCs w:val="20"/>
              </w:rPr>
              <w:t xml:space="preserve">ankandin e ditës në avancë deri </w:t>
            </w:r>
            <w:r w:rsidRPr="00C507C2">
              <w:rPr>
                <w:rFonts w:ascii="Garamond" w:hAnsi="Garamond"/>
                <w:sz w:val="20"/>
                <w:szCs w:val="20"/>
              </w:rPr>
              <w:t>në orën</w:t>
            </w:r>
            <w:r w:rsidR="003146E4">
              <w:rPr>
                <w:rFonts w:ascii="Garamond" w:hAnsi="Garamond"/>
                <w:sz w:val="20"/>
                <w:szCs w:val="20"/>
              </w:rPr>
              <w:t xml:space="preserve"> </w:t>
            </w:r>
            <w:r w:rsidRPr="00C507C2">
              <w:rPr>
                <w:rFonts w:ascii="Garamond" w:hAnsi="Garamond"/>
                <w:sz w:val="20"/>
                <w:szCs w:val="20"/>
              </w:rPr>
              <w:t xml:space="preserve">13:00 (CET) në ditën përpara </w:t>
            </w:r>
            <w:r w:rsidR="00330DA2" w:rsidRPr="00C507C2">
              <w:rPr>
                <w:rFonts w:ascii="Garamond" w:hAnsi="Garamond"/>
                <w:sz w:val="20"/>
                <w:szCs w:val="20"/>
              </w:rPr>
              <w:t xml:space="preserve">ditës përkatëse të livrimit </w:t>
            </w:r>
            <w:r w:rsidRPr="00C507C2">
              <w:rPr>
                <w:rFonts w:ascii="Garamond" w:hAnsi="Garamond"/>
                <w:sz w:val="20"/>
                <w:szCs w:val="20"/>
              </w:rPr>
              <w:t xml:space="preserve">D, Komiteti </w:t>
            </w:r>
            <w:r w:rsidR="00D012C5">
              <w:rPr>
                <w:rFonts w:ascii="Garamond" w:hAnsi="Garamond"/>
                <w:sz w:val="20"/>
                <w:szCs w:val="20"/>
              </w:rPr>
              <w:t xml:space="preserve">i </w:t>
            </w:r>
            <w:r w:rsidRPr="00C507C2">
              <w:rPr>
                <w:rFonts w:ascii="Garamond" w:hAnsi="Garamond"/>
                <w:sz w:val="20"/>
                <w:szCs w:val="20"/>
              </w:rPr>
              <w:t xml:space="preserve">Incidencës do të deklarojë </w:t>
            </w:r>
            <w:r w:rsidR="00D012C5" w:rsidRPr="00C507C2">
              <w:rPr>
                <w:rFonts w:ascii="Garamond" w:hAnsi="Garamond"/>
                <w:sz w:val="20"/>
                <w:szCs w:val="20"/>
              </w:rPr>
              <w:t xml:space="preserve">ndarjen e plotë </w:t>
            </w:r>
            <w:r w:rsidRPr="00C507C2">
              <w:rPr>
                <w:rFonts w:ascii="Garamond" w:hAnsi="Garamond"/>
                <w:sz w:val="20"/>
                <w:szCs w:val="20"/>
              </w:rPr>
              <w:t xml:space="preserve">të Bashkimit të Tregjeve AL-KS për </w:t>
            </w:r>
            <w:r w:rsidR="001915AF" w:rsidRPr="00C507C2">
              <w:rPr>
                <w:rFonts w:ascii="Garamond" w:hAnsi="Garamond"/>
                <w:sz w:val="20"/>
                <w:szCs w:val="20"/>
              </w:rPr>
              <w:t xml:space="preserve">ditën përkatëse të livrimit </w:t>
            </w:r>
            <w:r w:rsidRPr="00C507C2">
              <w:rPr>
                <w:rFonts w:ascii="Garamond" w:hAnsi="Garamond"/>
                <w:sz w:val="20"/>
                <w:szCs w:val="20"/>
              </w:rPr>
              <w:t>D sipas afateve të përcaktuar në procedurat qeverisëse të Bashkimit të Tregjeve AL-KS.</w:t>
            </w:r>
            <w:r w:rsidR="002B1A03">
              <w:rPr>
                <w:rFonts w:ascii="Garamond" w:hAnsi="Garamond"/>
                <w:sz w:val="20"/>
                <w:szCs w:val="20"/>
              </w:rPr>
              <w:t xml:space="preserve">   </w:t>
            </w:r>
          </w:p>
        </w:tc>
      </w:tr>
      <w:tr w:rsidR="000918F6" w:rsidRPr="00C507C2" w14:paraId="21B772BF" w14:textId="77777777" w:rsidTr="00912D7B">
        <w:trPr>
          <w:cantSplit/>
          <w:trHeight w:val="593"/>
        </w:trPr>
        <w:tc>
          <w:tcPr>
            <w:tcW w:w="480" w:type="pct"/>
            <w:tcBorders>
              <w:bottom w:val="dotted" w:sz="4" w:space="0" w:color="auto"/>
            </w:tcBorders>
            <w:vAlign w:val="center"/>
          </w:tcPr>
          <w:p w14:paraId="19CBEC3E"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3F32CBE8"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E.2.2.3</w:t>
            </w:r>
          </w:p>
        </w:tc>
        <w:tc>
          <w:tcPr>
            <w:tcW w:w="3991" w:type="pct"/>
            <w:tcBorders>
              <w:bottom w:val="dotted" w:sz="4" w:space="0" w:color="auto"/>
            </w:tcBorders>
            <w:shd w:val="clear" w:color="auto" w:fill="auto"/>
            <w:vAlign w:val="center"/>
          </w:tcPr>
          <w:p w14:paraId="1AC564C4" w14:textId="2EA0CF1A" w:rsidR="000918F6" w:rsidRPr="00C507C2" w:rsidRDefault="000918F6" w:rsidP="000A5D84">
            <w:pPr>
              <w:jc w:val="both"/>
              <w:rPr>
                <w:rFonts w:ascii="Garamond" w:hAnsi="Garamond"/>
                <w:sz w:val="20"/>
                <w:szCs w:val="20"/>
              </w:rPr>
            </w:pPr>
            <w:r w:rsidRPr="00C507C2">
              <w:rPr>
                <w:rFonts w:ascii="Garamond" w:hAnsi="Garamond"/>
                <w:sz w:val="20"/>
                <w:szCs w:val="20"/>
              </w:rPr>
              <w:t xml:space="preserve">ALPEX-i do të mundësojë rezultatet e </w:t>
            </w:r>
            <w:r w:rsidR="00330DA2" w:rsidRPr="00C507C2">
              <w:rPr>
                <w:rFonts w:ascii="Garamond" w:hAnsi="Garamond"/>
                <w:sz w:val="20"/>
                <w:szCs w:val="20"/>
              </w:rPr>
              <w:t xml:space="preserve">ankandit të ditës në avancë </w:t>
            </w:r>
            <w:r w:rsidRPr="00C507C2">
              <w:rPr>
                <w:rFonts w:ascii="Garamond" w:hAnsi="Garamond"/>
                <w:sz w:val="20"/>
                <w:szCs w:val="20"/>
              </w:rPr>
              <w:t xml:space="preserve">të zhvilluara si </w:t>
            </w:r>
            <w:r w:rsidR="00330DA2" w:rsidRPr="00C507C2">
              <w:rPr>
                <w:rFonts w:ascii="Garamond" w:hAnsi="Garamond"/>
                <w:sz w:val="20"/>
                <w:szCs w:val="20"/>
              </w:rPr>
              <w:t xml:space="preserve">ankand lokal </w:t>
            </w:r>
            <w:r w:rsidRPr="00C507C2">
              <w:rPr>
                <w:rFonts w:ascii="Garamond" w:hAnsi="Garamond"/>
                <w:sz w:val="20"/>
                <w:szCs w:val="20"/>
              </w:rPr>
              <w:t>sipas paragrafit E.2.2.2 (b),</w:t>
            </w:r>
            <w:r w:rsidR="002B1A03">
              <w:rPr>
                <w:rFonts w:ascii="Garamond" w:hAnsi="Garamond"/>
                <w:sz w:val="20"/>
                <w:szCs w:val="20"/>
              </w:rPr>
              <w:t xml:space="preserve"> </w:t>
            </w:r>
            <w:r w:rsidR="00330DA2">
              <w:rPr>
                <w:rFonts w:ascii="Garamond" w:hAnsi="Garamond"/>
                <w:sz w:val="20"/>
                <w:szCs w:val="20"/>
              </w:rPr>
              <w:t>a</w:t>
            </w:r>
            <w:r w:rsidRPr="00C507C2">
              <w:rPr>
                <w:rFonts w:ascii="Garamond" w:hAnsi="Garamond"/>
                <w:sz w:val="20"/>
                <w:szCs w:val="20"/>
              </w:rPr>
              <w:t xml:space="preserve">nëtarëve të Bursës sapo ato të bëhen të disponueshme nga ora 13:25 (CET) në ditën para </w:t>
            </w:r>
            <w:r w:rsidR="00330DA2" w:rsidRPr="00C507C2">
              <w:rPr>
                <w:rFonts w:ascii="Garamond" w:hAnsi="Garamond"/>
                <w:sz w:val="20"/>
                <w:szCs w:val="20"/>
              </w:rPr>
              <w:t>ditës përkatës</w:t>
            </w:r>
            <w:r w:rsidR="002103D8">
              <w:rPr>
                <w:rFonts w:ascii="Garamond" w:hAnsi="Garamond"/>
                <w:sz w:val="20"/>
                <w:szCs w:val="20"/>
              </w:rPr>
              <w:t>e</w:t>
            </w:r>
            <w:r w:rsidR="00330DA2" w:rsidRPr="00C507C2">
              <w:rPr>
                <w:rFonts w:ascii="Garamond" w:hAnsi="Garamond"/>
                <w:sz w:val="20"/>
                <w:szCs w:val="20"/>
              </w:rPr>
              <w:t xml:space="preserve"> të livrimit </w:t>
            </w:r>
            <w:r w:rsidRPr="00C507C2">
              <w:rPr>
                <w:rFonts w:ascii="Garamond" w:hAnsi="Garamond"/>
                <w:sz w:val="20"/>
                <w:szCs w:val="20"/>
              </w:rPr>
              <w:t xml:space="preserve">(D) dhe jo në përputhje me afatet e përcaktuara </w:t>
            </w:r>
            <w:r w:rsidR="00330DA2">
              <w:rPr>
                <w:rFonts w:ascii="Garamond" w:hAnsi="Garamond"/>
                <w:sz w:val="20"/>
                <w:szCs w:val="20"/>
              </w:rPr>
              <w:t>në tabelën A.1 të shtojcës A</w:t>
            </w:r>
            <w:r w:rsidRPr="00C507C2">
              <w:rPr>
                <w:rFonts w:ascii="Garamond" w:hAnsi="Garamond"/>
                <w:sz w:val="20"/>
                <w:szCs w:val="20"/>
              </w:rPr>
              <w:t>.</w:t>
            </w:r>
            <w:r w:rsidR="002B1A03">
              <w:rPr>
                <w:rFonts w:ascii="Garamond" w:hAnsi="Garamond"/>
                <w:sz w:val="20"/>
                <w:szCs w:val="20"/>
              </w:rPr>
              <w:t xml:space="preserve"> </w:t>
            </w:r>
          </w:p>
        </w:tc>
      </w:tr>
      <w:tr w:rsidR="000918F6" w:rsidRPr="00C507C2" w14:paraId="1946972A" w14:textId="77777777" w:rsidTr="00912D7B">
        <w:trPr>
          <w:cantSplit/>
          <w:trHeight w:val="593"/>
        </w:trPr>
        <w:tc>
          <w:tcPr>
            <w:tcW w:w="480" w:type="pct"/>
            <w:tcBorders>
              <w:top w:val="dotted" w:sz="4" w:space="0" w:color="auto"/>
              <w:bottom w:val="dotted" w:sz="4" w:space="0" w:color="auto"/>
            </w:tcBorders>
            <w:vAlign w:val="center"/>
          </w:tcPr>
          <w:p w14:paraId="15B9BE10"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11BD39E4"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23629DA5" w14:textId="320CF2A9" w:rsidR="000918F6" w:rsidRPr="00C507C2" w:rsidRDefault="000918F6" w:rsidP="000A5D84">
            <w:pPr>
              <w:jc w:val="both"/>
              <w:rPr>
                <w:rFonts w:ascii="Garamond" w:hAnsi="Garamond"/>
                <w:sz w:val="20"/>
                <w:szCs w:val="20"/>
              </w:rPr>
            </w:pPr>
            <w:r w:rsidRPr="00C507C2">
              <w:rPr>
                <w:rFonts w:ascii="Garamond" w:hAnsi="Garamond"/>
                <w:sz w:val="20"/>
                <w:szCs w:val="20"/>
              </w:rPr>
              <w:t xml:space="preserve">ALPEX-i do të mundësojë rezultatet e </w:t>
            </w:r>
            <w:r w:rsidR="00D012C5" w:rsidRPr="00C507C2">
              <w:rPr>
                <w:rFonts w:ascii="Garamond" w:hAnsi="Garamond"/>
                <w:sz w:val="20"/>
                <w:szCs w:val="20"/>
              </w:rPr>
              <w:t xml:space="preserve">ankandit të ditës në avancë të zhvilluara </w:t>
            </w:r>
            <w:r w:rsidR="00330DA2" w:rsidRPr="00C507C2">
              <w:rPr>
                <w:rFonts w:ascii="Garamond" w:hAnsi="Garamond"/>
                <w:sz w:val="20"/>
                <w:szCs w:val="20"/>
              </w:rPr>
              <w:t>si ankand lokal sipas parag</w:t>
            </w:r>
            <w:r w:rsidRPr="00C507C2">
              <w:rPr>
                <w:rFonts w:ascii="Garamond" w:hAnsi="Garamond"/>
                <w:sz w:val="20"/>
                <w:szCs w:val="20"/>
              </w:rPr>
              <w:t xml:space="preserve">rafit E.2.2.2 (b) </w:t>
            </w:r>
            <w:r w:rsidR="00D012C5" w:rsidRPr="00C507C2">
              <w:rPr>
                <w:rFonts w:ascii="Garamond" w:hAnsi="Garamond"/>
                <w:sz w:val="20"/>
                <w:szCs w:val="20"/>
              </w:rPr>
              <w:t xml:space="preserve">anëtarëve </w:t>
            </w:r>
            <w:r w:rsidRPr="00C507C2">
              <w:rPr>
                <w:rFonts w:ascii="Garamond" w:hAnsi="Garamond"/>
                <w:sz w:val="20"/>
                <w:szCs w:val="20"/>
              </w:rPr>
              <w:t xml:space="preserve">të Bursës sapo ato të bëhen të disponueshme prej orës 14:25 (CET) në ditën para </w:t>
            </w:r>
            <w:r w:rsidR="00D012C5" w:rsidRPr="00C507C2">
              <w:rPr>
                <w:rFonts w:ascii="Garamond" w:hAnsi="Garamond"/>
                <w:sz w:val="20"/>
                <w:szCs w:val="20"/>
              </w:rPr>
              <w:t>ditës përkatës</w:t>
            </w:r>
            <w:r w:rsidR="002103D8">
              <w:rPr>
                <w:rFonts w:ascii="Garamond" w:hAnsi="Garamond"/>
                <w:sz w:val="20"/>
                <w:szCs w:val="20"/>
              </w:rPr>
              <w:t>e</w:t>
            </w:r>
            <w:r w:rsidR="00D012C5" w:rsidRPr="00C507C2">
              <w:rPr>
                <w:rFonts w:ascii="Garamond" w:hAnsi="Garamond"/>
                <w:sz w:val="20"/>
                <w:szCs w:val="20"/>
              </w:rPr>
              <w:t xml:space="preserve"> të livrimit </w:t>
            </w:r>
            <w:r w:rsidRPr="00C507C2">
              <w:rPr>
                <w:rFonts w:ascii="Garamond" w:hAnsi="Garamond"/>
                <w:sz w:val="20"/>
                <w:szCs w:val="20"/>
              </w:rPr>
              <w:t xml:space="preserve">(D) dhe jo në përputhje me afatet e përcaktuara </w:t>
            </w:r>
            <w:r w:rsidR="00330DA2">
              <w:rPr>
                <w:rFonts w:ascii="Garamond" w:hAnsi="Garamond"/>
                <w:sz w:val="20"/>
                <w:szCs w:val="20"/>
              </w:rPr>
              <w:t>në tabelën A.1 të shtojcës A</w:t>
            </w:r>
            <w:r w:rsidRPr="00C507C2">
              <w:rPr>
                <w:rFonts w:ascii="Garamond" w:hAnsi="Garamond"/>
                <w:sz w:val="20"/>
                <w:szCs w:val="20"/>
              </w:rPr>
              <w:t>.</w:t>
            </w:r>
            <w:r w:rsidR="002B1A03">
              <w:rPr>
                <w:rFonts w:ascii="Garamond" w:hAnsi="Garamond"/>
                <w:sz w:val="20"/>
                <w:szCs w:val="20"/>
              </w:rPr>
              <w:t xml:space="preserve"> </w:t>
            </w:r>
          </w:p>
        </w:tc>
      </w:tr>
      <w:tr w:rsidR="000918F6" w:rsidRPr="00C507C2" w14:paraId="77EFAD4D" w14:textId="77777777" w:rsidTr="00912D7B">
        <w:trPr>
          <w:cantSplit/>
          <w:trHeight w:val="20"/>
        </w:trPr>
        <w:tc>
          <w:tcPr>
            <w:tcW w:w="480" w:type="pct"/>
            <w:tcBorders>
              <w:bottom w:val="dotted" w:sz="4" w:space="0" w:color="auto"/>
            </w:tcBorders>
            <w:vAlign w:val="center"/>
          </w:tcPr>
          <w:p w14:paraId="4421E007"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shd w:val="clear" w:color="auto" w:fill="auto"/>
            <w:vAlign w:val="center"/>
          </w:tcPr>
          <w:p w14:paraId="629C481B"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E.2.3.1</w:t>
            </w:r>
          </w:p>
        </w:tc>
        <w:tc>
          <w:tcPr>
            <w:tcW w:w="3991" w:type="pct"/>
            <w:tcBorders>
              <w:bottom w:val="dotted" w:sz="4" w:space="0" w:color="auto"/>
            </w:tcBorders>
            <w:shd w:val="clear" w:color="auto" w:fill="auto"/>
            <w:vAlign w:val="center"/>
          </w:tcPr>
          <w:p w14:paraId="20870C4D" w14:textId="6291CE3D" w:rsidR="000918F6" w:rsidRPr="00C507C2" w:rsidRDefault="000918F6" w:rsidP="000A5D84">
            <w:pPr>
              <w:jc w:val="both"/>
              <w:rPr>
                <w:rFonts w:ascii="Garamond" w:hAnsi="Garamond"/>
                <w:sz w:val="20"/>
                <w:szCs w:val="20"/>
              </w:rPr>
            </w:pPr>
            <w:r w:rsidRPr="00C507C2">
              <w:rPr>
                <w:rFonts w:ascii="Garamond" w:hAnsi="Garamond"/>
                <w:sz w:val="20"/>
                <w:szCs w:val="20"/>
              </w:rPr>
              <w:t xml:space="preserve">Sipas procedurës qeverisëse të Bashkimit të Tregjeve AL-KS, nëse </w:t>
            </w:r>
            <w:r w:rsidR="001915AF" w:rsidRPr="00C507C2">
              <w:rPr>
                <w:rFonts w:ascii="Garamond" w:hAnsi="Garamond"/>
                <w:sz w:val="20"/>
                <w:szCs w:val="20"/>
              </w:rPr>
              <w:t>kapaciteti ndërkufitar në lidhje me ankandin e ditës në avancë</w:t>
            </w:r>
            <w:r w:rsidRPr="00C507C2">
              <w:rPr>
                <w:rFonts w:ascii="Garamond" w:hAnsi="Garamond"/>
                <w:sz w:val="20"/>
                <w:szCs w:val="20"/>
              </w:rPr>
              <w:t>, në përputhje me kohët e synuara të aplikueshme të vendosura në tabelën në paragrafin E.2.1.2</w:t>
            </w:r>
            <w:r w:rsidR="002B1A03">
              <w:rPr>
                <w:rFonts w:ascii="Garamond" w:hAnsi="Garamond"/>
                <w:sz w:val="20"/>
                <w:szCs w:val="20"/>
              </w:rPr>
              <w:t xml:space="preserve"> </w:t>
            </w:r>
            <w:r w:rsidRPr="00C507C2">
              <w:rPr>
                <w:rFonts w:ascii="Garamond" w:hAnsi="Garamond"/>
                <w:sz w:val="20"/>
                <w:szCs w:val="20"/>
              </w:rPr>
              <w:t>nuk janë dorëzuar tek ALPEX-i,</w:t>
            </w:r>
            <w:r w:rsidR="002B1A03">
              <w:rPr>
                <w:rFonts w:ascii="Garamond" w:hAnsi="Garamond"/>
                <w:sz w:val="20"/>
                <w:szCs w:val="20"/>
              </w:rPr>
              <w:t xml:space="preserve"> </w:t>
            </w:r>
            <w:r w:rsidRPr="00C507C2">
              <w:rPr>
                <w:rFonts w:ascii="Garamond" w:hAnsi="Garamond"/>
                <w:sz w:val="20"/>
                <w:szCs w:val="20"/>
              </w:rPr>
              <w:t xml:space="preserve">ALPEX-i mund të deklarojë ndarjen e plotë të Bashkimit të Tregjeve AL-KS për </w:t>
            </w:r>
            <w:r w:rsidR="001915AF" w:rsidRPr="00C507C2">
              <w:rPr>
                <w:rFonts w:ascii="Garamond" w:hAnsi="Garamond"/>
                <w:sz w:val="20"/>
                <w:szCs w:val="20"/>
              </w:rPr>
              <w:t>ditën përkatëse të livrimit</w:t>
            </w:r>
            <w:r w:rsidRPr="00C507C2">
              <w:rPr>
                <w:rFonts w:ascii="Garamond" w:hAnsi="Garamond"/>
                <w:sz w:val="20"/>
                <w:szCs w:val="20"/>
              </w:rPr>
              <w:t xml:space="preserve"> (D).</w:t>
            </w:r>
            <w:r w:rsidR="002B1A03">
              <w:rPr>
                <w:rFonts w:ascii="Garamond" w:hAnsi="Garamond"/>
                <w:sz w:val="20"/>
                <w:szCs w:val="20"/>
              </w:rPr>
              <w:t xml:space="preserve"> </w:t>
            </w:r>
          </w:p>
        </w:tc>
      </w:tr>
      <w:tr w:rsidR="000918F6" w:rsidRPr="00C507C2" w14:paraId="6C533542" w14:textId="77777777" w:rsidTr="00912D7B">
        <w:trPr>
          <w:cantSplit/>
          <w:trHeight w:val="20"/>
        </w:trPr>
        <w:tc>
          <w:tcPr>
            <w:tcW w:w="480" w:type="pct"/>
            <w:tcBorders>
              <w:top w:val="dotted" w:sz="4" w:space="0" w:color="auto"/>
              <w:bottom w:val="dotted" w:sz="4" w:space="0" w:color="auto"/>
            </w:tcBorders>
            <w:vAlign w:val="center"/>
          </w:tcPr>
          <w:p w14:paraId="40D8602E"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vMerge/>
            <w:tcBorders>
              <w:bottom w:val="dotted" w:sz="4" w:space="0" w:color="auto"/>
            </w:tcBorders>
            <w:shd w:val="clear" w:color="auto" w:fill="auto"/>
            <w:vAlign w:val="center"/>
          </w:tcPr>
          <w:p w14:paraId="47EE8C44" w14:textId="77777777" w:rsidR="000918F6" w:rsidRPr="00C507C2" w:rsidRDefault="000918F6" w:rsidP="000A5D84">
            <w:pPr>
              <w:jc w:val="both"/>
              <w:rPr>
                <w:rFonts w:ascii="Garamond" w:hAnsi="Garamond"/>
                <w:sz w:val="20"/>
                <w:szCs w:val="20"/>
              </w:rPr>
            </w:pPr>
          </w:p>
        </w:tc>
        <w:tc>
          <w:tcPr>
            <w:tcW w:w="3991" w:type="pct"/>
            <w:tcBorders>
              <w:top w:val="dotted" w:sz="4" w:space="0" w:color="auto"/>
              <w:bottom w:val="dotted" w:sz="4" w:space="0" w:color="auto"/>
            </w:tcBorders>
            <w:shd w:val="clear" w:color="auto" w:fill="auto"/>
            <w:vAlign w:val="center"/>
          </w:tcPr>
          <w:p w14:paraId="2587F874" w14:textId="6499511C" w:rsidR="000918F6" w:rsidRPr="00C507C2" w:rsidRDefault="000918F6" w:rsidP="000A5D84">
            <w:pPr>
              <w:jc w:val="both"/>
              <w:rPr>
                <w:rFonts w:ascii="Garamond" w:hAnsi="Garamond"/>
                <w:sz w:val="20"/>
                <w:szCs w:val="20"/>
              </w:rPr>
            </w:pPr>
            <w:r w:rsidRPr="00C507C2">
              <w:rPr>
                <w:rFonts w:ascii="Garamond" w:hAnsi="Garamond"/>
                <w:sz w:val="20"/>
                <w:szCs w:val="20"/>
              </w:rPr>
              <w:t xml:space="preserve">Sipas procedurës qeverisëse të Bashkimit të Tregjeve AL-KS, nëse </w:t>
            </w:r>
            <w:r w:rsidR="001915AF" w:rsidRPr="00C507C2">
              <w:rPr>
                <w:rFonts w:ascii="Garamond" w:hAnsi="Garamond"/>
                <w:sz w:val="20"/>
                <w:szCs w:val="20"/>
              </w:rPr>
              <w:t>kapaciteti ndërkufitar në lidhje me ankandin e ditës në avancë</w:t>
            </w:r>
            <w:r w:rsidRPr="00C507C2">
              <w:rPr>
                <w:rFonts w:ascii="Garamond" w:hAnsi="Garamond"/>
                <w:sz w:val="20"/>
                <w:szCs w:val="20"/>
              </w:rPr>
              <w:t>, në përputhje me kohët e synuara të aplikueshme të vendosura në tabelën në paragrafin E.2.1.2,</w:t>
            </w:r>
            <w:r w:rsidR="002B1A03">
              <w:rPr>
                <w:rFonts w:ascii="Garamond" w:hAnsi="Garamond"/>
                <w:sz w:val="20"/>
                <w:szCs w:val="20"/>
              </w:rPr>
              <w:t xml:space="preserve"> </w:t>
            </w:r>
            <w:r w:rsidRPr="00C507C2">
              <w:rPr>
                <w:rFonts w:ascii="Garamond" w:hAnsi="Garamond"/>
                <w:sz w:val="20"/>
                <w:szCs w:val="20"/>
              </w:rPr>
              <w:t xml:space="preserve">nuk janë dorëzuar tek ALPEX-i, Komiteti </w:t>
            </w:r>
            <w:r w:rsidR="00D012C5">
              <w:rPr>
                <w:rFonts w:ascii="Garamond" w:hAnsi="Garamond"/>
                <w:sz w:val="20"/>
                <w:szCs w:val="20"/>
              </w:rPr>
              <w:t xml:space="preserve">i </w:t>
            </w:r>
            <w:r w:rsidRPr="00C507C2">
              <w:rPr>
                <w:rFonts w:ascii="Garamond" w:hAnsi="Garamond"/>
                <w:sz w:val="20"/>
                <w:szCs w:val="20"/>
              </w:rPr>
              <w:t xml:space="preserve">Incidencës mund të deklarojë ndarjen e plotë të Bashkimit të Tregjeve AL-KS për </w:t>
            </w:r>
            <w:r w:rsidR="001915AF" w:rsidRPr="00C507C2">
              <w:rPr>
                <w:rFonts w:ascii="Garamond" w:hAnsi="Garamond"/>
                <w:sz w:val="20"/>
                <w:szCs w:val="20"/>
              </w:rPr>
              <w:t xml:space="preserve">ditën përkatëse të livrimit </w:t>
            </w:r>
            <w:r w:rsidRPr="00C507C2">
              <w:rPr>
                <w:rFonts w:ascii="Garamond" w:hAnsi="Garamond"/>
                <w:sz w:val="20"/>
                <w:szCs w:val="20"/>
              </w:rPr>
              <w:t>(D) sipas afateve të përcaktuar në procedurat qeverisëse të Bashkimit të Tregjeve AL-KS.</w:t>
            </w:r>
            <w:r w:rsidR="002B1A03">
              <w:rPr>
                <w:rFonts w:ascii="Garamond" w:hAnsi="Garamond"/>
                <w:sz w:val="20"/>
                <w:szCs w:val="20"/>
              </w:rPr>
              <w:t xml:space="preserve"> </w:t>
            </w:r>
          </w:p>
        </w:tc>
      </w:tr>
      <w:tr w:rsidR="000918F6" w:rsidRPr="00C507C2" w14:paraId="7E6CEE53" w14:textId="77777777" w:rsidTr="00912D7B">
        <w:trPr>
          <w:cantSplit/>
          <w:trHeight w:val="20"/>
        </w:trPr>
        <w:tc>
          <w:tcPr>
            <w:tcW w:w="480" w:type="pct"/>
            <w:tcBorders>
              <w:bottom w:val="dotted" w:sz="4" w:space="0" w:color="auto"/>
            </w:tcBorders>
            <w:vAlign w:val="center"/>
          </w:tcPr>
          <w:p w14:paraId="4F2F0AE1"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5AC134C6"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E.2.4.1</w:t>
            </w:r>
          </w:p>
        </w:tc>
        <w:tc>
          <w:tcPr>
            <w:tcW w:w="3991" w:type="pct"/>
            <w:tcBorders>
              <w:bottom w:val="dotted" w:sz="4" w:space="0" w:color="auto"/>
            </w:tcBorders>
            <w:shd w:val="clear" w:color="auto" w:fill="auto"/>
            <w:vAlign w:val="center"/>
          </w:tcPr>
          <w:p w14:paraId="4112845E" w14:textId="23804CA0" w:rsidR="000918F6" w:rsidRPr="00C507C2" w:rsidRDefault="000918F6" w:rsidP="000A5D84">
            <w:pPr>
              <w:jc w:val="both"/>
              <w:rPr>
                <w:rFonts w:ascii="Garamond" w:hAnsi="Garamond"/>
                <w:sz w:val="20"/>
                <w:szCs w:val="20"/>
              </w:rPr>
            </w:pPr>
            <w:r w:rsidRPr="00C507C2">
              <w:rPr>
                <w:rFonts w:ascii="Garamond" w:hAnsi="Garamond"/>
                <w:sz w:val="20"/>
                <w:szCs w:val="20"/>
              </w:rPr>
              <w:t xml:space="preserve">Sipas procedurës qeverisëse të Bashkimit të Tregjeve AL-KS, nëse Bursa është prekur nga një ndarje e plotë e Bashkimit të Tregjeve në lidhje me </w:t>
            </w:r>
            <w:r w:rsidR="001915AF" w:rsidRPr="00C507C2">
              <w:rPr>
                <w:rFonts w:ascii="Garamond" w:hAnsi="Garamond"/>
                <w:sz w:val="20"/>
                <w:szCs w:val="20"/>
              </w:rPr>
              <w:t xml:space="preserve">ditën e livrimit </w:t>
            </w:r>
            <w:r w:rsidRPr="00C507C2">
              <w:rPr>
                <w:rFonts w:ascii="Garamond" w:hAnsi="Garamond"/>
                <w:sz w:val="20"/>
                <w:szCs w:val="20"/>
              </w:rPr>
              <w:t xml:space="preserve">(D), dhe prej orës 09:30 (CET) në ditën përpara </w:t>
            </w:r>
            <w:r w:rsidR="001915AF" w:rsidRPr="00C507C2">
              <w:rPr>
                <w:rFonts w:ascii="Garamond" w:hAnsi="Garamond"/>
                <w:sz w:val="20"/>
                <w:szCs w:val="20"/>
              </w:rPr>
              <w:t xml:space="preserve">ditës përkatëse të livrimit </w:t>
            </w:r>
            <w:r w:rsidRPr="00C507C2">
              <w:rPr>
                <w:rFonts w:ascii="Garamond" w:hAnsi="Garamond"/>
                <w:sz w:val="20"/>
                <w:szCs w:val="20"/>
              </w:rPr>
              <w:t>(D) ALPEX</w:t>
            </w:r>
            <w:r w:rsidR="00BF69A9">
              <w:rPr>
                <w:rFonts w:ascii="Garamond" w:hAnsi="Garamond"/>
                <w:sz w:val="20"/>
                <w:szCs w:val="20"/>
              </w:rPr>
              <w:t>-i</w:t>
            </w:r>
            <w:r w:rsidRPr="00C507C2">
              <w:rPr>
                <w:rFonts w:ascii="Garamond" w:hAnsi="Garamond"/>
                <w:sz w:val="20"/>
                <w:szCs w:val="20"/>
              </w:rPr>
              <w:t xml:space="preserve"> është i bindur që </w:t>
            </w:r>
            <w:r w:rsidR="001915AF" w:rsidRPr="00C507C2">
              <w:rPr>
                <w:rFonts w:ascii="Garamond" w:hAnsi="Garamond"/>
                <w:sz w:val="20"/>
                <w:szCs w:val="20"/>
              </w:rPr>
              <w:t>çështjet</w:t>
            </w:r>
            <w:r w:rsidRPr="00C507C2">
              <w:rPr>
                <w:rFonts w:ascii="Garamond" w:hAnsi="Garamond"/>
                <w:sz w:val="20"/>
                <w:szCs w:val="20"/>
              </w:rPr>
              <w:t xml:space="preserve"> teknike që shkaktuan ndarjen e plotë të Bashkimit të Tregjeve nuk mund të zgjidhen, ALPEX-i mund të deklarojë ndarjen e plotë të Bashkimin të Tregjeve AL-KS për </w:t>
            </w:r>
            <w:r w:rsidR="00992360" w:rsidRPr="00C507C2">
              <w:rPr>
                <w:rFonts w:ascii="Garamond" w:hAnsi="Garamond"/>
                <w:sz w:val="20"/>
                <w:szCs w:val="20"/>
              </w:rPr>
              <w:t xml:space="preserve">ditën </w:t>
            </w:r>
            <w:r w:rsidRPr="00C507C2">
              <w:rPr>
                <w:rFonts w:ascii="Garamond" w:hAnsi="Garamond"/>
                <w:sz w:val="20"/>
                <w:szCs w:val="20"/>
              </w:rPr>
              <w:t xml:space="preserve">përkatëse të </w:t>
            </w:r>
            <w:r w:rsidR="00992360" w:rsidRPr="00C507C2">
              <w:rPr>
                <w:rFonts w:ascii="Garamond" w:hAnsi="Garamond"/>
                <w:sz w:val="20"/>
                <w:szCs w:val="20"/>
              </w:rPr>
              <w:t xml:space="preserve">livrimit </w:t>
            </w:r>
            <w:r w:rsidRPr="00C507C2">
              <w:rPr>
                <w:rFonts w:ascii="Garamond" w:hAnsi="Garamond"/>
                <w:sz w:val="20"/>
                <w:szCs w:val="20"/>
              </w:rPr>
              <w:t>(D).</w:t>
            </w:r>
            <w:r w:rsidR="002B1A03">
              <w:rPr>
                <w:rFonts w:ascii="Garamond" w:hAnsi="Garamond"/>
                <w:sz w:val="20"/>
                <w:szCs w:val="20"/>
              </w:rPr>
              <w:t xml:space="preserve"> </w:t>
            </w:r>
            <w:r w:rsidRPr="00C507C2">
              <w:rPr>
                <w:rFonts w:ascii="Garamond" w:hAnsi="Garamond"/>
                <w:sz w:val="20"/>
                <w:szCs w:val="20"/>
              </w:rPr>
              <w:t xml:space="preserve"> </w:t>
            </w:r>
          </w:p>
        </w:tc>
      </w:tr>
      <w:tr w:rsidR="000918F6" w:rsidRPr="00C507C2" w14:paraId="6FC95451" w14:textId="77777777" w:rsidTr="00912D7B">
        <w:trPr>
          <w:cantSplit/>
          <w:trHeight w:val="20"/>
        </w:trPr>
        <w:tc>
          <w:tcPr>
            <w:tcW w:w="480" w:type="pct"/>
            <w:tcBorders>
              <w:top w:val="dotted" w:sz="4" w:space="0" w:color="auto"/>
            </w:tcBorders>
            <w:vAlign w:val="center"/>
          </w:tcPr>
          <w:p w14:paraId="33FFE0BC"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vMerge/>
            <w:tcBorders>
              <w:top w:val="dotted" w:sz="4" w:space="0" w:color="auto"/>
            </w:tcBorders>
            <w:shd w:val="clear" w:color="auto" w:fill="auto"/>
            <w:vAlign w:val="center"/>
          </w:tcPr>
          <w:p w14:paraId="7A5D6C6D" w14:textId="77777777" w:rsidR="000918F6" w:rsidRPr="00C507C2" w:rsidRDefault="000918F6" w:rsidP="000A5D84">
            <w:pPr>
              <w:jc w:val="both"/>
              <w:rPr>
                <w:rFonts w:ascii="Garamond" w:hAnsi="Garamond"/>
                <w:sz w:val="20"/>
                <w:szCs w:val="20"/>
              </w:rPr>
            </w:pPr>
          </w:p>
        </w:tc>
        <w:tc>
          <w:tcPr>
            <w:tcW w:w="3991" w:type="pct"/>
            <w:tcBorders>
              <w:top w:val="dotted" w:sz="4" w:space="0" w:color="auto"/>
              <w:bottom w:val="dotted" w:sz="4" w:space="0" w:color="auto"/>
            </w:tcBorders>
            <w:shd w:val="clear" w:color="auto" w:fill="auto"/>
            <w:vAlign w:val="center"/>
          </w:tcPr>
          <w:p w14:paraId="6D159385" w14:textId="3B87802A" w:rsidR="000918F6" w:rsidRPr="00C507C2" w:rsidRDefault="000918F6" w:rsidP="000A5D84">
            <w:pPr>
              <w:jc w:val="both"/>
              <w:rPr>
                <w:rFonts w:ascii="Garamond" w:hAnsi="Garamond"/>
                <w:sz w:val="20"/>
                <w:szCs w:val="20"/>
              </w:rPr>
            </w:pPr>
            <w:bookmarkStart w:id="22" w:name="_Ref112503290"/>
            <w:r w:rsidRPr="00C507C2">
              <w:rPr>
                <w:rFonts w:ascii="Garamond" w:hAnsi="Garamond"/>
                <w:sz w:val="20"/>
                <w:szCs w:val="20"/>
              </w:rPr>
              <w:t xml:space="preserve">Sipas procedurës qeverisëse të Bashkimit të Tregjeve AL-KS, nëse Bursa është prekur nga një </w:t>
            </w:r>
            <w:r w:rsidR="00992360" w:rsidRPr="00C507C2">
              <w:rPr>
                <w:rFonts w:ascii="Garamond" w:hAnsi="Garamond"/>
                <w:sz w:val="20"/>
                <w:szCs w:val="20"/>
              </w:rPr>
              <w:t>ndarje e plot</w:t>
            </w:r>
            <w:r w:rsidRPr="00C507C2">
              <w:rPr>
                <w:rFonts w:ascii="Garamond" w:hAnsi="Garamond"/>
                <w:sz w:val="20"/>
                <w:szCs w:val="20"/>
              </w:rPr>
              <w:t xml:space="preserve">ë e Bashkimit të Tregjeve në lidhje me </w:t>
            </w:r>
            <w:r w:rsidR="00992360" w:rsidRPr="00C507C2">
              <w:rPr>
                <w:rFonts w:ascii="Garamond" w:hAnsi="Garamond"/>
                <w:sz w:val="20"/>
                <w:szCs w:val="20"/>
              </w:rPr>
              <w:t xml:space="preserve">ditën e livrimit </w:t>
            </w:r>
            <w:r w:rsidRPr="00C507C2">
              <w:rPr>
                <w:rFonts w:ascii="Garamond" w:hAnsi="Garamond"/>
                <w:sz w:val="20"/>
                <w:szCs w:val="20"/>
              </w:rPr>
              <w:t xml:space="preserve">(D), dhe prej orës 09:30 (CET) në ditën përpara </w:t>
            </w:r>
            <w:r w:rsidR="00992360" w:rsidRPr="00C507C2">
              <w:rPr>
                <w:rFonts w:ascii="Garamond" w:hAnsi="Garamond"/>
                <w:sz w:val="20"/>
                <w:szCs w:val="20"/>
              </w:rPr>
              <w:t xml:space="preserve">ditës përkatëse të livrimit </w:t>
            </w:r>
            <w:r w:rsidRPr="00C507C2">
              <w:rPr>
                <w:rFonts w:ascii="Garamond" w:hAnsi="Garamond"/>
                <w:sz w:val="20"/>
                <w:szCs w:val="20"/>
              </w:rPr>
              <w:t xml:space="preserve">(D) Komiteti </w:t>
            </w:r>
            <w:r w:rsidR="00D012C5">
              <w:rPr>
                <w:rFonts w:ascii="Garamond" w:hAnsi="Garamond"/>
                <w:sz w:val="20"/>
                <w:szCs w:val="20"/>
              </w:rPr>
              <w:t xml:space="preserve">i </w:t>
            </w:r>
            <w:r w:rsidRPr="00C507C2">
              <w:rPr>
                <w:rFonts w:ascii="Garamond" w:hAnsi="Garamond"/>
                <w:sz w:val="20"/>
                <w:szCs w:val="20"/>
              </w:rPr>
              <w:t xml:space="preserve">Incidencës është i bindur që çështjet teknike që shkaktuan </w:t>
            </w:r>
            <w:r w:rsidR="00992360" w:rsidRPr="00C507C2">
              <w:rPr>
                <w:rFonts w:ascii="Garamond" w:hAnsi="Garamond"/>
                <w:sz w:val="20"/>
                <w:szCs w:val="20"/>
              </w:rPr>
              <w:t xml:space="preserve">ndarjen </w:t>
            </w:r>
            <w:r w:rsidRPr="00C507C2">
              <w:rPr>
                <w:rFonts w:ascii="Garamond" w:hAnsi="Garamond"/>
                <w:sz w:val="20"/>
                <w:szCs w:val="20"/>
              </w:rPr>
              <w:t xml:space="preserve">e </w:t>
            </w:r>
            <w:r w:rsidR="00992360" w:rsidRPr="00C507C2">
              <w:rPr>
                <w:rFonts w:ascii="Garamond" w:hAnsi="Garamond"/>
                <w:sz w:val="20"/>
                <w:szCs w:val="20"/>
              </w:rPr>
              <w:t>plotë t</w:t>
            </w:r>
            <w:r w:rsidRPr="00C507C2">
              <w:rPr>
                <w:rFonts w:ascii="Garamond" w:hAnsi="Garamond"/>
                <w:sz w:val="20"/>
                <w:szCs w:val="20"/>
              </w:rPr>
              <w:t xml:space="preserve">ë Bashkimit të Tregjeve nuk mund të zgjidhen, mund të deklarojë </w:t>
            </w:r>
            <w:r w:rsidR="00992360" w:rsidRPr="00C507C2">
              <w:rPr>
                <w:rFonts w:ascii="Garamond" w:hAnsi="Garamond"/>
                <w:sz w:val="20"/>
                <w:szCs w:val="20"/>
              </w:rPr>
              <w:t xml:space="preserve">ndarjen e plotë </w:t>
            </w:r>
            <w:r w:rsidRPr="00C507C2">
              <w:rPr>
                <w:rFonts w:ascii="Garamond" w:hAnsi="Garamond"/>
                <w:sz w:val="20"/>
                <w:szCs w:val="20"/>
              </w:rPr>
              <w:t xml:space="preserve">të Bashkimit të Tregjeve AL-KS për </w:t>
            </w:r>
            <w:r w:rsidR="00992360" w:rsidRPr="00C507C2">
              <w:rPr>
                <w:rFonts w:ascii="Garamond" w:hAnsi="Garamond"/>
                <w:sz w:val="20"/>
                <w:szCs w:val="20"/>
              </w:rPr>
              <w:t xml:space="preserve">ditën </w:t>
            </w:r>
            <w:r w:rsidRPr="00C507C2">
              <w:rPr>
                <w:rFonts w:ascii="Garamond" w:hAnsi="Garamond"/>
                <w:sz w:val="20"/>
                <w:szCs w:val="20"/>
              </w:rPr>
              <w:t xml:space="preserve">përkatëse të </w:t>
            </w:r>
            <w:r w:rsidR="00992360" w:rsidRPr="00C507C2">
              <w:rPr>
                <w:rFonts w:ascii="Garamond" w:hAnsi="Garamond"/>
                <w:sz w:val="20"/>
                <w:szCs w:val="20"/>
              </w:rPr>
              <w:t xml:space="preserve">livrimit </w:t>
            </w:r>
            <w:r w:rsidRPr="00C507C2">
              <w:rPr>
                <w:rFonts w:ascii="Garamond" w:hAnsi="Garamond"/>
                <w:sz w:val="20"/>
                <w:szCs w:val="20"/>
              </w:rPr>
              <w:t>(D) sipas afateve të përcaktuar në procedurat qeverisëse të Bashkimit të Tregjeve AL-KS.</w:t>
            </w:r>
            <w:bookmarkEnd w:id="22"/>
            <w:r w:rsidR="002B1A03">
              <w:rPr>
                <w:rFonts w:ascii="Garamond" w:hAnsi="Garamond"/>
                <w:sz w:val="20"/>
                <w:szCs w:val="20"/>
              </w:rPr>
              <w:t xml:space="preserve"> </w:t>
            </w:r>
            <w:r w:rsidRPr="00C507C2">
              <w:rPr>
                <w:rFonts w:ascii="Garamond" w:hAnsi="Garamond"/>
                <w:sz w:val="20"/>
                <w:szCs w:val="20"/>
              </w:rPr>
              <w:t xml:space="preserve"> </w:t>
            </w:r>
          </w:p>
        </w:tc>
      </w:tr>
    </w:tbl>
    <w:p w14:paraId="755FBF8F" w14:textId="7544CEFA" w:rsidR="000918F6" w:rsidRPr="00C507C2" w:rsidRDefault="000918F6" w:rsidP="000A5D84">
      <w:pPr>
        <w:tabs>
          <w:tab w:val="left" w:pos="1735"/>
        </w:tabs>
        <w:jc w:val="both"/>
        <w:rPr>
          <w:rFonts w:ascii="Garamond" w:hAnsi="Garamond"/>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70"/>
        <w:gridCol w:w="959"/>
        <w:gridCol w:w="7232"/>
      </w:tblGrid>
      <w:tr w:rsidR="000918F6" w:rsidRPr="00C507C2" w14:paraId="7778E6D2" w14:textId="77777777" w:rsidTr="00912D7B">
        <w:trPr>
          <w:cantSplit/>
          <w:trHeight w:val="20"/>
        </w:trPr>
        <w:tc>
          <w:tcPr>
            <w:tcW w:w="480" w:type="pct"/>
            <w:tcBorders>
              <w:bottom w:val="dotted" w:sz="4" w:space="0" w:color="auto"/>
            </w:tcBorders>
            <w:vAlign w:val="center"/>
          </w:tcPr>
          <w:p w14:paraId="192A2E90"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0249030A"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E.2.5.1</w:t>
            </w:r>
          </w:p>
        </w:tc>
        <w:tc>
          <w:tcPr>
            <w:tcW w:w="3991" w:type="pct"/>
            <w:tcBorders>
              <w:bottom w:val="dotted" w:sz="4" w:space="0" w:color="auto"/>
            </w:tcBorders>
            <w:shd w:val="clear" w:color="auto" w:fill="auto"/>
            <w:vAlign w:val="center"/>
          </w:tcPr>
          <w:p w14:paraId="46063700" w14:textId="2E44FE2B" w:rsidR="000918F6" w:rsidRPr="00C507C2" w:rsidRDefault="000918F6" w:rsidP="000A5D84">
            <w:pPr>
              <w:jc w:val="both"/>
              <w:rPr>
                <w:rFonts w:ascii="Garamond" w:hAnsi="Garamond"/>
                <w:sz w:val="20"/>
                <w:szCs w:val="20"/>
              </w:rPr>
            </w:pPr>
            <w:r w:rsidRPr="00C507C2">
              <w:rPr>
                <w:rFonts w:ascii="Garamond" w:hAnsi="Garamond"/>
                <w:sz w:val="20"/>
                <w:szCs w:val="20"/>
              </w:rPr>
              <w:t xml:space="preserve">Kur një </w:t>
            </w:r>
            <w:r w:rsidR="00992360" w:rsidRPr="00C507C2">
              <w:rPr>
                <w:rFonts w:ascii="Garamond" w:hAnsi="Garamond"/>
                <w:sz w:val="20"/>
                <w:szCs w:val="20"/>
              </w:rPr>
              <w:t xml:space="preserve">ankand i ditës në avancë </w:t>
            </w:r>
            <w:r w:rsidRPr="00C507C2">
              <w:rPr>
                <w:rFonts w:ascii="Garamond" w:hAnsi="Garamond"/>
                <w:sz w:val="20"/>
                <w:szCs w:val="20"/>
              </w:rPr>
              <w:t xml:space="preserve">zhvillohet si një </w:t>
            </w:r>
            <w:r w:rsidR="00992360" w:rsidRPr="00C507C2">
              <w:rPr>
                <w:rFonts w:ascii="Garamond" w:hAnsi="Garamond"/>
                <w:sz w:val="20"/>
                <w:szCs w:val="20"/>
              </w:rPr>
              <w:t xml:space="preserve">ankand lokal </w:t>
            </w:r>
            <w:r w:rsidRPr="00C507C2">
              <w:rPr>
                <w:rFonts w:ascii="Garamond" w:hAnsi="Garamond"/>
                <w:sz w:val="20"/>
                <w:szCs w:val="20"/>
              </w:rPr>
              <w:t>në përputhje me paragrafin E.2.2.2, do të zbatohet procedura në seksionin B.2,</w:t>
            </w:r>
            <w:r w:rsidR="002B1A03">
              <w:rPr>
                <w:rFonts w:ascii="Garamond" w:hAnsi="Garamond"/>
                <w:sz w:val="20"/>
                <w:szCs w:val="20"/>
              </w:rPr>
              <w:t xml:space="preserve"> </w:t>
            </w:r>
            <w:r w:rsidRPr="00C507C2">
              <w:rPr>
                <w:rFonts w:ascii="Garamond" w:hAnsi="Garamond"/>
                <w:sz w:val="20"/>
                <w:szCs w:val="20"/>
              </w:rPr>
              <w:t xml:space="preserve">dhe </w:t>
            </w:r>
            <w:r w:rsidR="00992360" w:rsidRPr="00C507C2">
              <w:rPr>
                <w:rFonts w:ascii="Garamond" w:hAnsi="Garamond"/>
                <w:sz w:val="20"/>
                <w:szCs w:val="20"/>
              </w:rPr>
              <w:t xml:space="preserve">kapaciteti ndërkufitar përkatës </w:t>
            </w:r>
            <w:r w:rsidRPr="00C507C2">
              <w:rPr>
                <w:rFonts w:ascii="Garamond" w:hAnsi="Garamond"/>
                <w:sz w:val="20"/>
                <w:szCs w:val="20"/>
              </w:rPr>
              <w:t xml:space="preserve">nuk merret parasysh nga </w:t>
            </w:r>
            <w:r w:rsidR="00BF69A9" w:rsidRPr="00C507C2">
              <w:rPr>
                <w:rFonts w:ascii="Garamond" w:hAnsi="Garamond"/>
                <w:sz w:val="20"/>
                <w:szCs w:val="20"/>
              </w:rPr>
              <w:t xml:space="preserve">ofruesi i shërbimit </w:t>
            </w:r>
            <w:r w:rsidRPr="00C507C2">
              <w:rPr>
                <w:rFonts w:ascii="Garamond" w:hAnsi="Garamond"/>
                <w:sz w:val="20"/>
                <w:szCs w:val="20"/>
              </w:rPr>
              <w:t>të Bashkimit të Tregjeve.</w:t>
            </w:r>
          </w:p>
        </w:tc>
      </w:tr>
      <w:tr w:rsidR="000918F6" w:rsidRPr="00C507C2" w14:paraId="0F93F3CC" w14:textId="77777777" w:rsidTr="00912D7B">
        <w:trPr>
          <w:cantSplit/>
          <w:trHeight w:val="20"/>
        </w:trPr>
        <w:tc>
          <w:tcPr>
            <w:tcW w:w="480" w:type="pct"/>
            <w:tcBorders>
              <w:top w:val="dotted" w:sz="4" w:space="0" w:color="auto"/>
              <w:bottom w:val="dotted" w:sz="4" w:space="0" w:color="auto"/>
            </w:tcBorders>
            <w:vAlign w:val="center"/>
          </w:tcPr>
          <w:p w14:paraId="743C05BD"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3DB522D0"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690568D7" w14:textId="782686F8" w:rsidR="000918F6" w:rsidRPr="00C507C2" w:rsidRDefault="000918F6" w:rsidP="000A5D84">
            <w:pPr>
              <w:jc w:val="both"/>
              <w:rPr>
                <w:rFonts w:ascii="Garamond" w:hAnsi="Garamond"/>
                <w:sz w:val="20"/>
                <w:szCs w:val="20"/>
              </w:rPr>
            </w:pPr>
            <w:r w:rsidRPr="00C507C2">
              <w:rPr>
                <w:rFonts w:ascii="Garamond" w:hAnsi="Garamond"/>
                <w:sz w:val="20"/>
                <w:szCs w:val="20"/>
              </w:rPr>
              <w:t xml:space="preserve">Kur një </w:t>
            </w:r>
            <w:r w:rsidR="00992360" w:rsidRPr="00C507C2">
              <w:rPr>
                <w:rFonts w:ascii="Garamond" w:hAnsi="Garamond"/>
                <w:sz w:val="20"/>
                <w:szCs w:val="20"/>
              </w:rPr>
              <w:t xml:space="preserve">ankand i ditës në avancë zhvillohet </w:t>
            </w:r>
            <w:r w:rsidRPr="00C507C2">
              <w:rPr>
                <w:rFonts w:ascii="Garamond" w:hAnsi="Garamond"/>
                <w:sz w:val="20"/>
                <w:szCs w:val="20"/>
              </w:rPr>
              <w:t xml:space="preserve">si një </w:t>
            </w:r>
            <w:r w:rsidR="00992360" w:rsidRPr="00C507C2">
              <w:rPr>
                <w:rFonts w:ascii="Garamond" w:hAnsi="Garamond"/>
                <w:sz w:val="20"/>
                <w:szCs w:val="20"/>
              </w:rPr>
              <w:t xml:space="preserve">ankand lokal në </w:t>
            </w:r>
            <w:r w:rsidRPr="00C507C2">
              <w:rPr>
                <w:rFonts w:ascii="Garamond" w:hAnsi="Garamond"/>
                <w:sz w:val="20"/>
                <w:szCs w:val="20"/>
              </w:rPr>
              <w:t>përputhje me paragrafin E.2.2.2</w:t>
            </w:r>
            <w:r w:rsidR="002B1A03">
              <w:rPr>
                <w:rFonts w:ascii="Garamond" w:hAnsi="Garamond"/>
                <w:sz w:val="20"/>
                <w:szCs w:val="20"/>
              </w:rPr>
              <w:t xml:space="preserve"> </w:t>
            </w:r>
            <w:r w:rsidRPr="00C507C2">
              <w:rPr>
                <w:rFonts w:ascii="Garamond" w:hAnsi="Garamond"/>
                <w:sz w:val="20"/>
                <w:szCs w:val="20"/>
              </w:rPr>
              <w:t xml:space="preserve">dheE.2.3.2, do të zbatohet procedura në seksionin B.2, dhe </w:t>
            </w:r>
            <w:r w:rsidR="00992360" w:rsidRPr="00C507C2">
              <w:rPr>
                <w:rFonts w:ascii="Garamond" w:hAnsi="Garamond"/>
                <w:sz w:val="20"/>
                <w:szCs w:val="20"/>
              </w:rPr>
              <w:t xml:space="preserve">kapaciteti ndërkufitar </w:t>
            </w:r>
            <w:r w:rsidRPr="00C507C2">
              <w:rPr>
                <w:rFonts w:ascii="Garamond" w:hAnsi="Garamond"/>
                <w:sz w:val="20"/>
                <w:szCs w:val="20"/>
              </w:rPr>
              <w:t xml:space="preserve">përkatës nuk merret parasysh nga </w:t>
            </w:r>
            <w:r w:rsidR="00BF69A9" w:rsidRPr="00C507C2">
              <w:rPr>
                <w:rFonts w:ascii="Garamond" w:hAnsi="Garamond"/>
                <w:sz w:val="20"/>
                <w:szCs w:val="20"/>
              </w:rPr>
              <w:t xml:space="preserve">ofruesi i shërbimit </w:t>
            </w:r>
            <w:r w:rsidRPr="00C507C2">
              <w:rPr>
                <w:rFonts w:ascii="Garamond" w:hAnsi="Garamond"/>
                <w:sz w:val="20"/>
                <w:szCs w:val="20"/>
              </w:rPr>
              <w:t>të Bashkimit të Tregjeve.</w:t>
            </w:r>
          </w:p>
        </w:tc>
      </w:tr>
      <w:tr w:rsidR="000918F6" w:rsidRPr="00C507C2" w14:paraId="12A3A349" w14:textId="77777777" w:rsidTr="00912D7B">
        <w:trPr>
          <w:cantSplit/>
          <w:trHeight w:val="20"/>
        </w:trPr>
        <w:tc>
          <w:tcPr>
            <w:tcW w:w="480" w:type="pct"/>
            <w:tcBorders>
              <w:top w:val="dotted" w:sz="4" w:space="0" w:color="auto"/>
            </w:tcBorders>
            <w:vAlign w:val="center"/>
          </w:tcPr>
          <w:p w14:paraId="39FC9DF8"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2B450A29"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2472C6BB" w14:textId="77777777" w:rsidTr="00912D7B">
        <w:trPr>
          <w:cantSplit/>
          <w:trHeight w:val="20"/>
        </w:trPr>
        <w:tc>
          <w:tcPr>
            <w:tcW w:w="480" w:type="pct"/>
            <w:tcBorders>
              <w:bottom w:val="dotted" w:sz="4" w:space="0" w:color="auto"/>
            </w:tcBorders>
            <w:vAlign w:val="center"/>
          </w:tcPr>
          <w:p w14:paraId="2ABBD993"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03969CC5"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E.2.5.2</w:t>
            </w:r>
          </w:p>
        </w:tc>
        <w:tc>
          <w:tcPr>
            <w:tcW w:w="3991" w:type="pct"/>
            <w:tcBorders>
              <w:bottom w:val="dotted" w:sz="4" w:space="0" w:color="auto"/>
            </w:tcBorders>
            <w:shd w:val="clear" w:color="auto" w:fill="auto"/>
            <w:vAlign w:val="center"/>
          </w:tcPr>
          <w:p w14:paraId="4408E62B" w14:textId="77777777" w:rsidR="000918F6" w:rsidRPr="00C507C2" w:rsidRDefault="000918F6" w:rsidP="000A5D84">
            <w:pPr>
              <w:jc w:val="both"/>
              <w:rPr>
                <w:rFonts w:ascii="Garamond" w:hAnsi="Garamond"/>
                <w:sz w:val="20"/>
                <w:szCs w:val="20"/>
              </w:rPr>
            </w:pPr>
            <w:r w:rsidRPr="00C507C2">
              <w:rPr>
                <w:rFonts w:ascii="Garamond" w:hAnsi="Garamond"/>
                <w:sz w:val="20"/>
                <w:szCs w:val="20"/>
              </w:rPr>
              <w:t>Nëse rezultati i Ankandit të Ditës në Avancë i zhvilluar si Ankand Lokal nuk është në dispozicion deri në orën 13:45 në ditën përpara Ditës përkatëse të Livrimit (D), atëherë ALPEX-i do të anulojë Ankandin dhe do të njoftojë Anëtarët e Bursës.</w:t>
            </w:r>
          </w:p>
        </w:tc>
      </w:tr>
      <w:tr w:rsidR="000918F6" w:rsidRPr="00C507C2" w14:paraId="1843FFCA" w14:textId="77777777" w:rsidTr="00912D7B">
        <w:trPr>
          <w:cantSplit/>
          <w:trHeight w:val="20"/>
        </w:trPr>
        <w:tc>
          <w:tcPr>
            <w:tcW w:w="480" w:type="pct"/>
            <w:tcBorders>
              <w:top w:val="dotted" w:sz="4" w:space="0" w:color="auto"/>
              <w:bottom w:val="dotted" w:sz="4" w:space="0" w:color="auto"/>
            </w:tcBorders>
            <w:vAlign w:val="center"/>
          </w:tcPr>
          <w:p w14:paraId="623EB5DE"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1AD3FFDC" w14:textId="77777777" w:rsidR="000918F6" w:rsidRPr="00C507C2" w:rsidRDefault="000918F6" w:rsidP="000A5D84">
            <w:pPr>
              <w:jc w:val="both"/>
              <w:rPr>
                <w:rFonts w:ascii="Garamond" w:hAnsi="Garamond"/>
                <w:sz w:val="20"/>
                <w:szCs w:val="20"/>
              </w:rPr>
            </w:pPr>
          </w:p>
        </w:tc>
        <w:tc>
          <w:tcPr>
            <w:tcW w:w="3991" w:type="pct"/>
            <w:tcBorders>
              <w:top w:val="dotted" w:sz="4" w:space="0" w:color="auto"/>
              <w:bottom w:val="dotted" w:sz="4" w:space="0" w:color="auto"/>
            </w:tcBorders>
            <w:shd w:val="clear" w:color="auto" w:fill="auto"/>
            <w:vAlign w:val="center"/>
          </w:tcPr>
          <w:p w14:paraId="520B5836" w14:textId="6A2D84E6" w:rsidR="000918F6" w:rsidRPr="00C507C2" w:rsidRDefault="000918F6" w:rsidP="000A5D84">
            <w:pPr>
              <w:jc w:val="both"/>
              <w:rPr>
                <w:rFonts w:ascii="Garamond" w:hAnsi="Garamond"/>
                <w:sz w:val="20"/>
                <w:szCs w:val="20"/>
              </w:rPr>
            </w:pPr>
            <w:r w:rsidRPr="00C507C2">
              <w:rPr>
                <w:rFonts w:ascii="Garamond" w:hAnsi="Garamond"/>
                <w:sz w:val="20"/>
                <w:szCs w:val="20"/>
              </w:rPr>
              <w:t xml:space="preserve">Nëse rezultati i </w:t>
            </w:r>
            <w:r w:rsidR="00BF69A9" w:rsidRPr="00C507C2">
              <w:rPr>
                <w:rFonts w:ascii="Garamond" w:hAnsi="Garamond"/>
                <w:sz w:val="20"/>
                <w:szCs w:val="20"/>
              </w:rPr>
              <w:t xml:space="preserve">ankandit të ditës në avancë </w:t>
            </w:r>
            <w:bookmarkStart w:id="23" w:name="_Hlk112600782"/>
            <w:r w:rsidR="00BF69A9" w:rsidRPr="00C507C2">
              <w:rPr>
                <w:rFonts w:ascii="Garamond" w:hAnsi="Garamond"/>
                <w:sz w:val="20"/>
                <w:szCs w:val="20"/>
              </w:rPr>
              <w:t xml:space="preserve">i zhvilluar </w:t>
            </w:r>
            <w:bookmarkEnd w:id="23"/>
            <w:r w:rsidR="00BF69A9" w:rsidRPr="00C507C2">
              <w:rPr>
                <w:rFonts w:ascii="Garamond" w:hAnsi="Garamond"/>
                <w:sz w:val="20"/>
                <w:szCs w:val="20"/>
              </w:rPr>
              <w:t xml:space="preserve">si ankand lokal nuk </w:t>
            </w:r>
            <w:r w:rsidRPr="00C507C2">
              <w:rPr>
                <w:rFonts w:ascii="Garamond" w:hAnsi="Garamond"/>
                <w:sz w:val="20"/>
                <w:szCs w:val="20"/>
              </w:rPr>
              <w:t xml:space="preserve">është në dispozicion deri në orën 15:20 në ditën përpara </w:t>
            </w:r>
            <w:r w:rsidR="00BF69A9" w:rsidRPr="00C507C2">
              <w:rPr>
                <w:rFonts w:ascii="Garamond" w:hAnsi="Garamond"/>
                <w:sz w:val="20"/>
                <w:szCs w:val="20"/>
              </w:rPr>
              <w:t xml:space="preserve">ditës </w:t>
            </w:r>
            <w:r w:rsidRPr="00C507C2">
              <w:rPr>
                <w:rFonts w:ascii="Garamond" w:hAnsi="Garamond"/>
                <w:sz w:val="20"/>
                <w:szCs w:val="20"/>
              </w:rPr>
              <w:t xml:space="preserve">përkatëse të </w:t>
            </w:r>
            <w:r w:rsidR="00BF69A9" w:rsidRPr="00C507C2">
              <w:rPr>
                <w:rFonts w:ascii="Garamond" w:hAnsi="Garamond"/>
                <w:sz w:val="20"/>
                <w:szCs w:val="20"/>
              </w:rPr>
              <w:t xml:space="preserve">livrimit </w:t>
            </w:r>
            <w:r w:rsidRPr="00C507C2">
              <w:rPr>
                <w:rFonts w:ascii="Garamond" w:hAnsi="Garamond"/>
                <w:sz w:val="20"/>
                <w:szCs w:val="20"/>
              </w:rPr>
              <w:t xml:space="preserve">(D), atëherë ALPEX-i do të anulojë </w:t>
            </w:r>
            <w:r w:rsidR="00BF69A9" w:rsidRPr="00C507C2">
              <w:rPr>
                <w:rFonts w:ascii="Garamond" w:hAnsi="Garamond"/>
                <w:sz w:val="20"/>
                <w:szCs w:val="20"/>
              </w:rPr>
              <w:t xml:space="preserve">ankandin </w:t>
            </w:r>
            <w:r w:rsidRPr="00C507C2">
              <w:rPr>
                <w:rFonts w:ascii="Garamond" w:hAnsi="Garamond"/>
                <w:sz w:val="20"/>
                <w:szCs w:val="20"/>
              </w:rPr>
              <w:t xml:space="preserve">dhe do të njoftojë </w:t>
            </w:r>
            <w:r w:rsidR="00BF69A9" w:rsidRPr="00C507C2">
              <w:rPr>
                <w:rFonts w:ascii="Garamond" w:hAnsi="Garamond"/>
                <w:sz w:val="20"/>
                <w:szCs w:val="20"/>
              </w:rPr>
              <w:t xml:space="preserve">anëtarët </w:t>
            </w:r>
            <w:r w:rsidRPr="00C507C2">
              <w:rPr>
                <w:rFonts w:ascii="Garamond" w:hAnsi="Garamond"/>
                <w:sz w:val="20"/>
                <w:szCs w:val="20"/>
              </w:rPr>
              <w:t>e Bursës.</w:t>
            </w:r>
          </w:p>
        </w:tc>
      </w:tr>
      <w:tr w:rsidR="000918F6" w:rsidRPr="00C507C2" w14:paraId="5B0EAE2D" w14:textId="77777777" w:rsidTr="00912D7B">
        <w:trPr>
          <w:cantSplit/>
          <w:trHeight w:val="20"/>
        </w:trPr>
        <w:tc>
          <w:tcPr>
            <w:tcW w:w="480" w:type="pct"/>
            <w:tcBorders>
              <w:bottom w:val="dotted" w:sz="4" w:space="0" w:color="auto"/>
            </w:tcBorders>
            <w:vAlign w:val="center"/>
          </w:tcPr>
          <w:p w14:paraId="03B898A4"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5BC47E27"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E.3.1.1</w:t>
            </w:r>
          </w:p>
        </w:tc>
        <w:tc>
          <w:tcPr>
            <w:tcW w:w="3991" w:type="pct"/>
            <w:tcBorders>
              <w:bottom w:val="dotted" w:sz="4" w:space="0" w:color="auto"/>
            </w:tcBorders>
            <w:shd w:val="clear" w:color="auto" w:fill="auto"/>
            <w:vAlign w:val="center"/>
          </w:tcPr>
          <w:p w14:paraId="1C288F50" w14:textId="5E1A4797" w:rsidR="000918F6" w:rsidRPr="00C507C2" w:rsidRDefault="000918F6" w:rsidP="000A5D84">
            <w:pPr>
              <w:jc w:val="both"/>
              <w:rPr>
                <w:rFonts w:ascii="Garamond" w:hAnsi="Garamond"/>
                <w:sz w:val="20"/>
                <w:szCs w:val="20"/>
              </w:rPr>
            </w:pPr>
            <w:r w:rsidRPr="00C507C2">
              <w:rPr>
                <w:rFonts w:ascii="Garamond" w:hAnsi="Garamond"/>
                <w:sz w:val="20"/>
                <w:szCs w:val="20"/>
              </w:rPr>
              <w:t xml:space="preserve">Në këtë seksion E.3.1.2, </w:t>
            </w:r>
            <w:r w:rsidR="00BF69A9" w:rsidRPr="00C507C2">
              <w:rPr>
                <w:rFonts w:ascii="Garamond" w:hAnsi="Garamond"/>
                <w:sz w:val="20"/>
                <w:szCs w:val="20"/>
              </w:rPr>
              <w:t xml:space="preserve">zonat </w:t>
            </w:r>
            <w:r w:rsidRPr="00C507C2">
              <w:rPr>
                <w:rFonts w:ascii="Garamond" w:hAnsi="Garamond"/>
                <w:sz w:val="20"/>
                <w:szCs w:val="20"/>
              </w:rPr>
              <w:t xml:space="preserve">e </w:t>
            </w:r>
            <w:r w:rsidR="00BF69A9" w:rsidRPr="00C507C2">
              <w:rPr>
                <w:rFonts w:ascii="Garamond" w:hAnsi="Garamond"/>
                <w:sz w:val="20"/>
                <w:szCs w:val="20"/>
              </w:rPr>
              <w:t xml:space="preserve">ofertimit </w:t>
            </w:r>
            <w:r w:rsidRPr="00C507C2">
              <w:rPr>
                <w:rFonts w:ascii="Garamond" w:hAnsi="Garamond"/>
                <w:sz w:val="20"/>
                <w:szCs w:val="20"/>
              </w:rPr>
              <w:t xml:space="preserve">AL-KS konsiderohen si </w:t>
            </w:r>
            <w:r w:rsidR="00242E6E">
              <w:rPr>
                <w:rFonts w:ascii="Garamond" w:hAnsi="Garamond"/>
                <w:sz w:val="20"/>
                <w:szCs w:val="20"/>
              </w:rPr>
              <w:t>“</w:t>
            </w:r>
            <w:r w:rsidRPr="00C507C2">
              <w:rPr>
                <w:rFonts w:ascii="Garamond" w:hAnsi="Garamond"/>
                <w:sz w:val="20"/>
                <w:szCs w:val="20"/>
              </w:rPr>
              <w:t>ndarje e plotë të Bashkimit të Tregjeve</w:t>
            </w:r>
            <w:r w:rsidR="00242E6E">
              <w:rPr>
                <w:rFonts w:ascii="Garamond" w:hAnsi="Garamond"/>
                <w:sz w:val="20"/>
                <w:szCs w:val="20"/>
              </w:rPr>
              <w:t>”</w:t>
            </w:r>
            <w:r w:rsidRPr="00C507C2">
              <w:rPr>
                <w:rFonts w:ascii="Garamond" w:hAnsi="Garamond"/>
                <w:sz w:val="20"/>
                <w:szCs w:val="20"/>
              </w:rPr>
              <w:t xml:space="preserve"> kur ALPEX-i deklaron ndarjen e Bashkimit të Tregjeve në rrethanat që identifikohen në paragrafin E.3.1.2, sipas procedurës së qeverisjes së Bashkimit të Tregjeve të Zonave të Ofertimit AL-KS. </w:t>
            </w:r>
          </w:p>
        </w:tc>
      </w:tr>
      <w:tr w:rsidR="000918F6" w:rsidRPr="00C507C2" w14:paraId="2E8BCEC3" w14:textId="77777777" w:rsidTr="00912D7B">
        <w:trPr>
          <w:cantSplit/>
          <w:trHeight w:val="20"/>
        </w:trPr>
        <w:tc>
          <w:tcPr>
            <w:tcW w:w="480" w:type="pct"/>
            <w:tcBorders>
              <w:top w:val="dotted" w:sz="4" w:space="0" w:color="auto"/>
              <w:bottom w:val="dotted" w:sz="4" w:space="0" w:color="auto"/>
            </w:tcBorders>
            <w:vAlign w:val="center"/>
          </w:tcPr>
          <w:p w14:paraId="5D3CE470"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lastRenderedPageBreak/>
              <w:t>bëhet</w:t>
            </w:r>
          </w:p>
        </w:tc>
        <w:tc>
          <w:tcPr>
            <w:tcW w:w="529" w:type="pct"/>
            <w:vMerge/>
            <w:tcBorders>
              <w:top w:val="dotted" w:sz="4" w:space="0" w:color="auto"/>
              <w:bottom w:val="dotted" w:sz="4" w:space="0" w:color="auto"/>
            </w:tcBorders>
            <w:shd w:val="clear" w:color="auto" w:fill="auto"/>
            <w:vAlign w:val="center"/>
          </w:tcPr>
          <w:p w14:paraId="041492B4"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244CBA17" w14:textId="121E6710" w:rsidR="000918F6" w:rsidRPr="00C507C2" w:rsidRDefault="000918F6" w:rsidP="000A5D84">
            <w:pPr>
              <w:jc w:val="both"/>
              <w:rPr>
                <w:rFonts w:ascii="Garamond" w:hAnsi="Garamond"/>
                <w:sz w:val="20"/>
                <w:szCs w:val="20"/>
              </w:rPr>
            </w:pPr>
            <w:r w:rsidRPr="00C507C2">
              <w:rPr>
                <w:rFonts w:ascii="Garamond" w:hAnsi="Garamond"/>
                <w:sz w:val="20"/>
                <w:szCs w:val="20"/>
              </w:rPr>
              <w:t xml:space="preserve">Në këtë seksion E.3.1.2, </w:t>
            </w:r>
            <w:r w:rsidR="00E32328" w:rsidRPr="00C507C2">
              <w:rPr>
                <w:rFonts w:ascii="Garamond" w:hAnsi="Garamond"/>
                <w:sz w:val="20"/>
                <w:szCs w:val="20"/>
              </w:rPr>
              <w:t xml:space="preserve">zonat e ofertimit </w:t>
            </w:r>
            <w:r w:rsidRPr="00C507C2">
              <w:rPr>
                <w:rFonts w:ascii="Garamond" w:hAnsi="Garamond"/>
                <w:sz w:val="20"/>
                <w:szCs w:val="20"/>
              </w:rPr>
              <w:t xml:space="preserve">AL-KS konsiderohen si </w:t>
            </w:r>
            <w:r w:rsidR="00242E6E">
              <w:rPr>
                <w:rFonts w:ascii="Garamond" w:hAnsi="Garamond"/>
                <w:sz w:val="20"/>
                <w:szCs w:val="20"/>
              </w:rPr>
              <w:t>“</w:t>
            </w:r>
            <w:r w:rsidRPr="00C507C2">
              <w:rPr>
                <w:rFonts w:ascii="Garamond" w:hAnsi="Garamond"/>
                <w:sz w:val="20"/>
                <w:szCs w:val="20"/>
              </w:rPr>
              <w:t xml:space="preserve">Ndarje e </w:t>
            </w:r>
            <w:r w:rsidR="00E32328" w:rsidRPr="00C507C2">
              <w:rPr>
                <w:rFonts w:ascii="Garamond" w:hAnsi="Garamond"/>
                <w:sz w:val="20"/>
                <w:szCs w:val="20"/>
              </w:rPr>
              <w:t xml:space="preserve">plotë </w:t>
            </w:r>
            <w:r w:rsidRPr="00C507C2">
              <w:rPr>
                <w:rFonts w:ascii="Garamond" w:hAnsi="Garamond"/>
                <w:sz w:val="20"/>
                <w:szCs w:val="20"/>
              </w:rPr>
              <w:t>të Bashkimit të Tregjeve</w:t>
            </w:r>
            <w:r w:rsidR="00242E6E">
              <w:rPr>
                <w:rFonts w:ascii="Garamond" w:hAnsi="Garamond"/>
                <w:sz w:val="20"/>
                <w:szCs w:val="20"/>
              </w:rPr>
              <w:t>”</w:t>
            </w:r>
            <w:r w:rsidRPr="00C507C2">
              <w:rPr>
                <w:rFonts w:ascii="Garamond" w:hAnsi="Garamond"/>
                <w:sz w:val="20"/>
                <w:szCs w:val="20"/>
              </w:rPr>
              <w:t xml:space="preserve"> kur Komiteti </w:t>
            </w:r>
            <w:r w:rsidR="00E32328">
              <w:rPr>
                <w:rFonts w:ascii="Garamond" w:hAnsi="Garamond"/>
                <w:sz w:val="20"/>
                <w:szCs w:val="20"/>
              </w:rPr>
              <w:t xml:space="preserve">i </w:t>
            </w:r>
            <w:r w:rsidRPr="00C507C2">
              <w:rPr>
                <w:rFonts w:ascii="Garamond" w:hAnsi="Garamond"/>
                <w:sz w:val="20"/>
                <w:szCs w:val="20"/>
              </w:rPr>
              <w:t xml:space="preserve">Incidencës deklaron </w:t>
            </w:r>
            <w:r w:rsidR="00E32328">
              <w:rPr>
                <w:rFonts w:ascii="Garamond" w:hAnsi="Garamond"/>
                <w:sz w:val="20"/>
                <w:szCs w:val="20"/>
              </w:rPr>
              <w:t>n</w:t>
            </w:r>
            <w:r w:rsidRPr="00C507C2">
              <w:rPr>
                <w:rFonts w:ascii="Garamond" w:hAnsi="Garamond"/>
                <w:sz w:val="20"/>
                <w:szCs w:val="20"/>
              </w:rPr>
              <w:t>darjen e Bashkimit të Tregjeve në rrethanat që identifikohen në paragrafin E.3.1.2,</w:t>
            </w:r>
            <w:r w:rsidR="002B1A03">
              <w:rPr>
                <w:rFonts w:ascii="Garamond" w:hAnsi="Garamond"/>
                <w:sz w:val="20"/>
                <w:szCs w:val="20"/>
              </w:rPr>
              <w:t xml:space="preserve"> </w:t>
            </w:r>
            <w:r w:rsidRPr="00C507C2">
              <w:rPr>
                <w:rFonts w:ascii="Garamond" w:hAnsi="Garamond"/>
                <w:sz w:val="20"/>
                <w:szCs w:val="20"/>
              </w:rPr>
              <w:t xml:space="preserve">sipas procedurës së qeverisjes së Bashkimit të Tregjeve të </w:t>
            </w:r>
            <w:r w:rsidR="00D012C5" w:rsidRPr="00C507C2">
              <w:rPr>
                <w:rFonts w:ascii="Garamond" w:hAnsi="Garamond"/>
                <w:sz w:val="20"/>
                <w:szCs w:val="20"/>
              </w:rPr>
              <w:t xml:space="preserve">zonave të ofertimit </w:t>
            </w:r>
            <w:r w:rsidRPr="00C507C2">
              <w:rPr>
                <w:rFonts w:ascii="Garamond" w:hAnsi="Garamond"/>
                <w:sz w:val="20"/>
                <w:szCs w:val="20"/>
              </w:rPr>
              <w:t xml:space="preserve">AL-KS. </w:t>
            </w:r>
          </w:p>
        </w:tc>
      </w:tr>
      <w:tr w:rsidR="000918F6" w:rsidRPr="00C507C2" w14:paraId="20BD8582" w14:textId="77777777" w:rsidTr="00912D7B">
        <w:trPr>
          <w:cantSplit/>
          <w:trHeight w:val="20"/>
        </w:trPr>
        <w:tc>
          <w:tcPr>
            <w:tcW w:w="480" w:type="pct"/>
            <w:tcBorders>
              <w:bottom w:val="dotted" w:sz="4" w:space="0" w:color="auto"/>
            </w:tcBorders>
            <w:vAlign w:val="center"/>
          </w:tcPr>
          <w:p w14:paraId="4487D07A"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2955B6A8"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E.3.2.1 (a)</w:t>
            </w:r>
          </w:p>
        </w:tc>
        <w:tc>
          <w:tcPr>
            <w:tcW w:w="3991" w:type="pct"/>
            <w:tcBorders>
              <w:bottom w:val="dotted" w:sz="4" w:space="0" w:color="auto"/>
            </w:tcBorders>
            <w:shd w:val="clear" w:color="auto" w:fill="auto"/>
            <w:vAlign w:val="center"/>
          </w:tcPr>
          <w:p w14:paraId="584D18CE" w14:textId="7EA82E48" w:rsidR="000918F6" w:rsidRPr="00C507C2" w:rsidRDefault="000918F6" w:rsidP="000A5D84">
            <w:pPr>
              <w:jc w:val="both"/>
              <w:rPr>
                <w:rFonts w:ascii="Garamond" w:hAnsi="Garamond"/>
                <w:sz w:val="20"/>
                <w:szCs w:val="20"/>
              </w:rPr>
            </w:pPr>
            <w:r w:rsidRPr="00C507C2">
              <w:rPr>
                <w:rFonts w:ascii="Garamond" w:hAnsi="Garamond"/>
                <w:sz w:val="20"/>
                <w:szCs w:val="20"/>
              </w:rPr>
              <w:t xml:space="preserve">Për CRIDA-1, deri në orën 16:15 (CET) në ditën përpara </w:t>
            </w:r>
            <w:r w:rsidR="00E32328" w:rsidRPr="00C507C2">
              <w:rPr>
                <w:rFonts w:ascii="Garamond" w:hAnsi="Garamond"/>
                <w:sz w:val="20"/>
                <w:szCs w:val="20"/>
              </w:rPr>
              <w:t xml:space="preserve">ditës përkatëse të livrimit </w:t>
            </w:r>
            <w:r w:rsidRPr="00C507C2">
              <w:rPr>
                <w:rFonts w:ascii="Garamond" w:hAnsi="Garamond"/>
                <w:sz w:val="20"/>
                <w:szCs w:val="20"/>
              </w:rPr>
              <w:t xml:space="preserve">(D), ALPEX-i do të deklarojë ndarjen e plotë të Bashkimit të Tregjeve AL-KS për </w:t>
            </w:r>
            <w:r w:rsidR="00D012C5" w:rsidRPr="00C507C2">
              <w:rPr>
                <w:rFonts w:ascii="Garamond" w:hAnsi="Garamond"/>
                <w:sz w:val="20"/>
                <w:szCs w:val="20"/>
              </w:rPr>
              <w:t xml:space="preserve">ditën </w:t>
            </w:r>
            <w:r w:rsidRPr="00C507C2">
              <w:rPr>
                <w:rFonts w:ascii="Garamond" w:hAnsi="Garamond"/>
                <w:sz w:val="20"/>
                <w:szCs w:val="20"/>
              </w:rPr>
              <w:t xml:space="preserve">përkatëse të </w:t>
            </w:r>
            <w:r w:rsidR="00D012C5" w:rsidRPr="00C507C2">
              <w:rPr>
                <w:rFonts w:ascii="Garamond" w:hAnsi="Garamond"/>
                <w:sz w:val="20"/>
                <w:szCs w:val="20"/>
              </w:rPr>
              <w:t xml:space="preserve">livrimit </w:t>
            </w:r>
            <w:r w:rsidRPr="00C507C2">
              <w:rPr>
                <w:rFonts w:ascii="Garamond" w:hAnsi="Garamond"/>
                <w:sz w:val="20"/>
                <w:szCs w:val="20"/>
              </w:rPr>
              <w:t xml:space="preserve">(D). </w:t>
            </w:r>
          </w:p>
        </w:tc>
      </w:tr>
      <w:tr w:rsidR="000918F6" w:rsidRPr="00C507C2" w14:paraId="6A1CC784" w14:textId="77777777" w:rsidTr="00912D7B">
        <w:trPr>
          <w:cantSplit/>
          <w:trHeight w:val="20"/>
        </w:trPr>
        <w:tc>
          <w:tcPr>
            <w:tcW w:w="480" w:type="pct"/>
            <w:tcBorders>
              <w:top w:val="dotted" w:sz="4" w:space="0" w:color="auto"/>
              <w:bottom w:val="dotted" w:sz="4" w:space="0" w:color="auto"/>
            </w:tcBorders>
            <w:vAlign w:val="center"/>
          </w:tcPr>
          <w:p w14:paraId="21B78A92"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194BBB50"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095DAF5A" w14:textId="2F0E6FC6" w:rsidR="000918F6" w:rsidRPr="00C507C2" w:rsidRDefault="000918F6" w:rsidP="000A5D84">
            <w:pPr>
              <w:jc w:val="both"/>
              <w:rPr>
                <w:rFonts w:ascii="Garamond" w:hAnsi="Garamond"/>
                <w:sz w:val="20"/>
                <w:szCs w:val="20"/>
              </w:rPr>
            </w:pPr>
            <w:r w:rsidRPr="00C507C2">
              <w:rPr>
                <w:rFonts w:ascii="Garamond" w:hAnsi="Garamond"/>
                <w:sz w:val="20"/>
                <w:szCs w:val="20"/>
              </w:rPr>
              <w:t xml:space="preserve">Për segmentin e tregut CRIDA-1, deri në orën 16:15 (CET) në ditën përpara </w:t>
            </w:r>
            <w:r w:rsidR="00D012C5" w:rsidRPr="00C507C2">
              <w:rPr>
                <w:rFonts w:ascii="Garamond" w:hAnsi="Garamond"/>
                <w:sz w:val="20"/>
                <w:szCs w:val="20"/>
              </w:rPr>
              <w:t xml:space="preserve">ditës </w:t>
            </w:r>
            <w:r w:rsidRPr="00C507C2">
              <w:rPr>
                <w:rFonts w:ascii="Garamond" w:hAnsi="Garamond"/>
                <w:sz w:val="20"/>
                <w:szCs w:val="20"/>
              </w:rPr>
              <w:t xml:space="preserve">përkatëse të </w:t>
            </w:r>
            <w:r w:rsidR="00D012C5" w:rsidRPr="00C507C2">
              <w:rPr>
                <w:rFonts w:ascii="Garamond" w:hAnsi="Garamond"/>
                <w:sz w:val="20"/>
                <w:szCs w:val="20"/>
              </w:rPr>
              <w:t xml:space="preserve">livrimit </w:t>
            </w:r>
            <w:r w:rsidRPr="00C507C2">
              <w:rPr>
                <w:rFonts w:ascii="Garamond" w:hAnsi="Garamond"/>
                <w:sz w:val="20"/>
                <w:szCs w:val="20"/>
              </w:rPr>
              <w:t xml:space="preserve">(D), Komiteti </w:t>
            </w:r>
            <w:r w:rsidR="00D012C5">
              <w:rPr>
                <w:rFonts w:ascii="Garamond" w:hAnsi="Garamond"/>
                <w:sz w:val="20"/>
                <w:szCs w:val="20"/>
              </w:rPr>
              <w:t xml:space="preserve">i </w:t>
            </w:r>
            <w:r w:rsidRPr="00C507C2">
              <w:rPr>
                <w:rFonts w:ascii="Garamond" w:hAnsi="Garamond"/>
                <w:sz w:val="20"/>
                <w:szCs w:val="20"/>
              </w:rPr>
              <w:t xml:space="preserve">Incidencës do të deklarojë </w:t>
            </w:r>
            <w:r w:rsidR="00D012C5" w:rsidRPr="00C507C2">
              <w:rPr>
                <w:rFonts w:ascii="Garamond" w:hAnsi="Garamond"/>
                <w:sz w:val="20"/>
                <w:szCs w:val="20"/>
              </w:rPr>
              <w:t xml:space="preserve">ndarjen </w:t>
            </w:r>
            <w:r w:rsidRPr="00C507C2">
              <w:rPr>
                <w:rFonts w:ascii="Garamond" w:hAnsi="Garamond"/>
                <w:sz w:val="20"/>
                <w:szCs w:val="20"/>
              </w:rPr>
              <w:t xml:space="preserve">e </w:t>
            </w:r>
            <w:r w:rsidR="00D012C5" w:rsidRPr="00C507C2">
              <w:rPr>
                <w:rFonts w:ascii="Garamond" w:hAnsi="Garamond"/>
                <w:sz w:val="20"/>
                <w:szCs w:val="20"/>
              </w:rPr>
              <w:t xml:space="preserve">plotë </w:t>
            </w:r>
            <w:r w:rsidRPr="00C507C2">
              <w:rPr>
                <w:rFonts w:ascii="Garamond" w:hAnsi="Garamond"/>
                <w:sz w:val="20"/>
                <w:szCs w:val="20"/>
              </w:rPr>
              <w:t xml:space="preserve">të Bashkimit të Tregjeve AL-KS për </w:t>
            </w:r>
            <w:r w:rsidR="00D012C5" w:rsidRPr="00C507C2">
              <w:rPr>
                <w:rFonts w:ascii="Garamond" w:hAnsi="Garamond"/>
                <w:sz w:val="20"/>
                <w:szCs w:val="20"/>
              </w:rPr>
              <w:t xml:space="preserve">ditën përkatëse të livrimit </w:t>
            </w:r>
            <w:r w:rsidRPr="00C507C2">
              <w:rPr>
                <w:rFonts w:ascii="Garamond" w:hAnsi="Garamond"/>
                <w:sz w:val="20"/>
                <w:szCs w:val="20"/>
              </w:rPr>
              <w:t xml:space="preserve">(D). </w:t>
            </w:r>
          </w:p>
        </w:tc>
      </w:tr>
      <w:tr w:rsidR="000918F6" w:rsidRPr="00C507C2" w14:paraId="704A04E4" w14:textId="77777777" w:rsidTr="00912D7B">
        <w:trPr>
          <w:cantSplit/>
          <w:trHeight w:val="20"/>
        </w:trPr>
        <w:tc>
          <w:tcPr>
            <w:tcW w:w="480" w:type="pct"/>
            <w:tcBorders>
              <w:bottom w:val="dotted" w:sz="4" w:space="0" w:color="auto"/>
            </w:tcBorders>
            <w:vAlign w:val="center"/>
          </w:tcPr>
          <w:p w14:paraId="6D1EF927"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shd w:val="clear" w:color="auto" w:fill="auto"/>
            <w:vAlign w:val="center"/>
          </w:tcPr>
          <w:p w14:paraId="58494414"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E.3.2.1 (b)</w:t>
            </w:r>
          </w:p>
        </w:tc>
        <w:tc>
          <w:tcPr>
            <w:tcW w:w="3991" w:type="pct"/>
            <w:tcBorders>
              <w:bottom w:val="dotted" w:sz="4" w:space="0" w:color="auto"/>
            </w:tcBorders>
            <w:shd w:val="clear" w:color="auto" w:fill="auto"/>
            <w:vAlign w:val="center"/>
          </w:tcPr>
          <w:p w14:paraId="0DC5974C" w14:textId="32C0B638" w:rsidR="000918F6" w:rsidRPr="00C507C2" w:rsidRDefault="000918F6" w:rsidP="000A5D84">
            <w:pPr>
              <w:jc w:val="both"/>
              <w:rPr>
                <w:rFonts w:ascii="Garamond" w:hAnsi="Garamond"/>
                <w:sz w:val="20"/>
                <w:szCs w:val="20"/>
              </w:rPr>
            </w:pPr>
            <w:r w:rsidRPr="00C507C2">
              <w:rPr>
                <w:rFonts w:ascii="Garamond" w:hAnsi="Garamond"/>
                <w:sz w:val="20"/>
                <w:szCs w:val="20"/>
              </w:rPr>
              <w:t xml:space="preserve">Për CRIDA-2, deri në orën 23:30 (CET) në ditën përpara </w:t>
            </w:r>
            <w:r w:rsidR="00D012C5" w:rsidRPr="00C507C2">
              <w:rPr>
                <w:rFonts w:ascii="Garamond" w:hAnsi="Garamond"/>
                <w:sz w:val="20"/>
                <w:szCs w:val="20"/>
              </w:rPr>
              <w:t xml:space="preserve">ditës përkatëse të livrimit </w:t>
            </w:r>
            <w:r w:rsidRPr="00C507C2">
              <w:rPr>
                <w:rFonts w:ascii="Garamond" w:hAnsi="Garamond"/>
                <w:sz w:val="20"/>
                <w:szCs w:val="20"/>
              </w:rPr>
              <w:t xml:space="preserve">(D), ALPEX-i do të deklarojë ndarjen e plotë të Bashkimin të Tregjeve AL-KS për </w:t>
            </w:r>
            <w:r w:rsidR="00D012C5" w:rsidRPr="00C507C2">
              <w:rPr>
                <w:rFonts w:ascii="Garamond" w:hAnsi="Garamond"/>
                <w:sz w:val="20"/>
                <w:szCs w:val="20"/>
              </w:rPr>
              <w:t xml:space="preserve">ditën </w:t>
            </w:r>
            <w:r w:rsidRPr="00C507C2">
              <w:rPr>
                <w:rFonts w:ascii="Garamond" w:hAnsi="Garamond"/>
                <w:sz w:val="20"/>
                <w:szCs w:val="20"/>
              </w:rPr>
              <w:t xml:space="preserve">përkatëse të </w:t>
            </w:r>
            <w:r w:rsidR="00D012C5" w:rsidRPr="00C507C2">
              <w:rPr>
                <w:rFonts w:ascii="Garamond" w:hAnsi="Garamond"/>
                <w:sz w:val="20"/>
                <w:szCs w:val="20"/>
              </w:rPr>
              <w:t xml:space="preserve">livrimit </w:t>
            </w:r>
            <w:r w:rsidRPr="00C507C2">
              <w:rPr>
                <w:rFonts w:ascii="Garamond" w:hAnsi="Garamond"/>
                <w:sz w:val="20"/>
                <w:szCs w:val="20"/>
              </w:rPr>
              <w:t>(D).</w:t>
            </w:r>
            <w:r w:rsidR="002B1A03">
              <w:rPr>
                <w:rFonts w:ascii="Garamond" w:hAnsi="Garamond"/>
                <w:sz w:val="20"/>
                <w:szCs w:val="20"/>
              </w:rPr>
              <w:t xml:space="preserve"> </w:t>
            </w:r>
          </w:p>
        </w:tc>
      </w:tr>
      <w:tr w:rsidR="000918F6" w:rsidRPr="00C507C2" w14:paraId="58D3602B" w14:textId="77777777" w:rsidTr="00912D7B">
        <w:trPr>
          <w:cantSplit/>
          <w:trHeight w:val="20"/>
        </w:trPr>
        <w:tc>
          <w:tcPr>
            <w:tcW w:w="480" w:type="pct"/>
            <w:tcBorders>
              <w:top w:val="dotted" w:sz="4" w:space="0" w:color="auto"/>
              <w:bottom w:val="dotted" w:sz="4" w:space="0" w:color="auto"/>
            </w:tcBorders>
            <w:vAlign w:val="center"/>
          </w:tcPr>
          <w:p w14:paraId="62AA8734"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vMerge/>
            <w:tcBorders>
              <w:bottom w:val="dotted" w:sz="4" w:space="0" w:color="auto"/>
            </w:tcBorders>
            <w:shd w:val="clear" w:color="auto" w:fill="auto"/>
            <w:vAlign w:val="center"/>
          </w:tcPr>
          <w:p w14:paraId="4311B0C7" w14:textId="77777777" w:rsidR="000918F6" w:rsidRPr="00C507C2" w:rsidRDefault="000918F6" w:rsidP="000A5D84">
            <w:pPr>
              <w:jc w:val="both"/>
              <w:rPr>
                <w:rFonts w:ascii="Garamond" w:hAnsi="Garamond"/>
                <w:sz w:val="20"/>
                <w:szCs w:val="20"/>
              </w:rPr>
            </w:pPr>
          </w:p>
        </w:tc>
        <w:tc>
          <w:tcPr>
            <w:tcW w:w="3991" w:type="pct"/>
            <w:tcBorders>
              <w:top w:val="dotted" w:sz="4" w:space="0" w:color="auto"/>
              <w:bottom w:val="dotted" w:sz="4" w:space="0" w:color="auto"/>
            </w:tcBorders>
            <w:shd w:val="clear" w:color="auto" w:fill="auto"/>
            <w:vAlign w:val="center"/>
          </w:tcPr>
          <w:p w14:paraId="18B7A8CC" w14:textId="78748FB2" w:rsidR="000918F6" w:rsidRPr="00C507C2" w:rsidRDefault="000918F6" w:rsidP="000A5D84">
            <w:pPr>
              <w:jc w:val="both"/>
              <w:rPr>
                <w:rFonts w:ascii="Garamond" w:hAnsi="Garamond"/>
                <w:sz w:val="20"/>
                <w:szCs w:val="20"/>
              </w:rPr>
            </w:pPr>
            <w:r w:rsidRPr="00C507C2">
              <w:rPr>
                <w:rFonts w:ascii="Garamond" w:hAnsi="Garamond"/>
                <w:sz w:val="20"/>
                <w:szCs w:val="20"/>
              </w:rPr>
              <w:t xml:space="preserve">Për segmentin e tregut CRIDA-2, deri në orën 23:30 (CET) në ditën përpara </w:t>
            </w:r>
            <w:r w:rsidR="00D012C5" w:rsidRPr="00C507C2">
              <w:rPr>
                <w:rFonts w:ascii="Garamond" w:hAnsi="Garamond"/>
                <w:sz w:val="20"/>
                <w:szCs w:val="20"/>
              </w:rPr>
              <w:t xml:space="preserve">ditës </w:t>
            </w:r>
            <w:r w:rsidRPr="00C507C2">
              <w:rPr>
                <w:rFonts w:ascii="Garamond" w:hAnsi="Garamond"/>
                <w:sz w:val="20"/>
                <w:szCs w:val="20"/>
              </w:rPr>
              <w:t xml:space="preserve">përkatëse të </w:t>
            </w:r>
            <w:r w:rsidR="00D012C5" w:rsidRPr="00C507C2">
              <w:rPr>
                <w:rFonts w:ascii="Garamond" w:hAnsi="Garamond"/>
                <w:sz w:val="20"/>
                <w:szCs w:val="20"/>
              </w:rPr>
              <w:t xml:space="preserve">livrimit </w:t>
            </w:r>
            <w:r w:rsidRPr="00C507C2">
              <w:rPr>
                <w:rFonts w:ascii="Garamond" w:hAnsi="Garamond"/>
                <w:sz w:val="20"/>
                <w:szCs w:val="20"/>
              </w:rPr>
              <w:t xml:space="preserve">(D), Komiteti </w:t>
            </w:r>
            <w:r w:rsidR="00D012C5">
              <w:rPr>
                <w:rFonts w:ascii="Garamond" w:hAnsi="Garamond"/>
                <w:sz w:val="20"/>
                <w:szCs w:val="20"/>
              </w:rPr>
              <w:t xml:space="preserve">i </w:t>
            </w:r>
            <w:r w:rsidRPr="00C507C2">
              <w:rPr>
                <w:rFonts w:ascii="Garamond" w:hAnsi="Garamond"/>
                <w:sz w:val="20"/>
                <w:szCs w:val="20"/>
              </w:rPr>
              <w:t xml:space="preserve">Incidencës do të deklarojë Ndarjen e Plotë të Bashkimin të Tregjeve AL-KS për </w:t>
            </w:r>
            <w:r w:rsidR="00D012C5" w:rsidRPr="00C507C2">
              <w:rPr>
                <w:rFonts w:ascii="Garamond" w:hAnsi="Garamond"/>
                <w:sz w:val="20"/>
                <w:szCs w:val="20"/>
              </w:rPr>
              <w:t xml:space="preserve">ditën përkatëse të livrimit </w:t>
            </w:r>
            <w:r w:rsidRPr="00C507C2">
              <w:rPr>
                <w:rFonts w:ascii="Garamond" w:hAnsi="Garamond"/>
                <w:sz w:val="20"/>
                <w:szCs w:val="20"/>
              </w:rPr>
              <w:t>(D).</w:t>
            </w:r>
          </w:p>
        </w:tc>
      </w:tr>
      <w:tr w:rsidR="000918F6" w:rsidRPr="00C507C2" w14:paraId="229EA3AC" w14:textId="77777777" w:rsidTr="00912D7B">
        <w:trPr>
          <w:cantSplit/>
          <w:trHeight w:val="20"/>
        </w:trPr>
        <w:tc>
          <w:tcPr>
            <w:tcW w:w="480" w:type="pct"/>
            <w:vAlign w:val="center"/>
          </w:tcPr>
          <w:p w14:paraId="401D2517"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shd w:val="clear" w:color="auto" w:fill="auto"/>
            <w:vAlign w:val="center"/>
          </w:tcPr>
          <w:p w14:paraId="3924CA88"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E.3.2.1 (c)</w:t>
            </w:r>
          </w:p>
        </w:tc>
        <w:tc>
          <w:tcPr>
            <w:tcW w:w="3991" w:type="pct"/>
            <w:tcBorders>
              <w:bottom w:val="dotted" w:sz="4" w:space="0" w:color="auto"/>
            </w:tcBorders>
            <w:shd w:val="clear" w:color="auto" w:fill="auto"/>
            <w:vAlign w:val="center"/>
          </w:tcPr>
          <w:p w14:paraId="537AA1D1" w14:textId="0116FAFC" w:rsidR="000918F6" w:rsidRPr="00C507C2" w:rsidRDefault="000918F6" w:rsidP="000A5D84">
            <w:pPr>
              <w:jc w:val="both"/>
              <w:rPr>
                <w:rFonts w:ascii="Garamond" w:hAnsi="Garamond"/>
                <w:sz w:val="20"/>
                <w:szCs w:val="20"/>
              </w:rPr>
            </w:pPr>
            <w:r w:rsidRPr="00C507C2">
              <w:rPr>
                <w:rFonts w:ascii="Garamond" w:hAnsi="Garamond"/>
                <w:sz w:val="20"/>
                <w:szCs w:val="20"/>
              </w:rPr>
              <w:t xml:space="preserve">Për CRIDA-3, deri në orën 10:45 (CET) në </w:t>
            </w:r>
            <w:r w:rsidR="00D012C5" w:rsidRPr="00C507C2">
              <w:rPr>
                <w:rFonts w:ascii="Garamond" w:hAnsi="Garamond"/>
                <w:sz w:val="20"/>
                <w:szCs w:val="20"/>
              </w:rPr>
              <w:t xml:space="preserve">ditën përkatëse të livrimit </w:t>
            </w:r>
            <w:r w:rsidRPr="00C507C2">
              <w:rPr>
                <w:rFonts w:ascii="Garamond" w:hAnsi="Garamond"/>
                <w:sz w:val="20"/>
                <w:szCs w:val="20"/>
              </w:rPr>
              <w:t xml:space="preserve">(D), ALPEX-i do të deklarojë ndarjen e plotë të Bashkimin të Tregjeve AL-KS për </w:t>
            </w:r>
            <w:r w:rsidR="00D012C5" w:rsidRPr="00C507C2">
              <w:rPr>
                <w:rFonts w:ascii="Garamond" w:hAnsi="Garamond"/>
                <w:sz w:val="20"/>
                <w:szCs w:val="20"/>
              </w:rPr>
              <w:t xml:space="preserve">ditën përkatëse të livrimit </w:t>
            </w:r>
            <w:r w:rsidRPr="00C507C2">
              <w:rPr>
                <w:rFonts w:ascii="Garamond" w:hAnsi="Garamond"/>
                <w:sz w:val="20"/>
                <w:szCs w:val="20"/>
              </w:rPr>
              <w:t>(D).</w:t>
            </w:r>
            <w:r w:rsidR="002B1A03">
              <w:rPr>
                <w:rFonts w:ascii="Garamond" w:hAnsi="Garamond"/>
                <w:sz w:val="20"/>
                <w:szCs w:val="20"/>
              </w:rPr>
              <w:t xml:space="preserve"> </w:t>
            </w:r>
          </w:p>
        </w:tc>
      </w:tr>
      <w:tr w:rsidR="000918F6" w:rsidRPr="00C507C2" w14:paraId="5189BD9F" w14:textId="77777777" w:rsidTr="00912D7B">
        <w:trPr>
          <w:cantSplit/>
          <w:trHeight w:val="20"/>
        </w:trPr>
        <w:tc>
          <w:tcPr>
            <w:tcW w:w="480" w:type="pct"/>
            <w:tcBorders>
              <w:bottom w:val="dotted" w:sz="4" w:space="0" w:color="auto"/>
            </w:tcBorders>
            <w:vAlign w:val="center"/>
          </w:tcPr>
          <w:p w14:paraId="3AF9C1AB"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bottom w:val="dotted" w:sz="4" w:space="0" w:color="auto"/>
            </w:tcBorders>
            <w:shd w:val="clear" w:color="auto" w:fill="auto"/>
            <w:vAlign w:val="center"/>
          </w:tcPr>
          <w:p w14:paraId="1A87A234"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606659A3" w14:textId="181AF1F6" w:rsidR="000918F6" w:rsidRPr="00C507C2" w:rsidRDefault="000918F6" w:rsidP="000A5D84">
            <w:pPr>
              <w:jc w:val="both"/>
              <w:rPr>
                <w:rFonts w:ascii="Garamond" w:hAnsi="Garamond"/>
                <w:sz w:val="20"/>
                <w:szCs w:val="20"/>
              </w:rPr>
            </w:pPr>
            <w:r w:rsidRPr="00C507C2">
              <w:rPr>
                <w:rFonts w:ascii="Garamond" w:hAnsi="Garamond"/>
                <w:sz w:val="20"/>
                <w:szCs w:val="20"/>
              </w:rPr>
              <w:t xml:space="preserve">Për segmentin e tregut CRIDA-3, deri në orën 10:45 (CET) në </w:t>
            </w:r>
            <w:r w:rsidR="00D012C5" w:rsidRPr="00C507C2">
              <w:rPr>
                <w:rFonts w:ascii="Garamond" w:hAnsi="Garamond"/>
                <w:sz w:val="20"/>
                <w:szCs w:val="20"/>
              </w:rPr>
              <w:t xml:space="preserve">ditën përkatëse të livrimit </w:t>
            </w:r>
            <w:r w:rsidRPr="00C507C2">
              <w:rPr>
                <w:rFonts w:ascii="Garamond" w:hAnsi="Garamond"/>
                <w:sz w:val="20"/>
                <w:szCs w:val="20"/>
              </w:rPr>
              <w:t xml:space="preserve">(D), Komiteti </w:t>
            </w:r>
            <w:r w:rsidR="00D012C5">
              <w:rPr>
                <w:rFonts w:ascii="Garamond" w:hAnsi="Garamond"/>
                <w:sz w:val="20"/>
                <w:szCs w:val="20"/>
              </w:rPr>
              <w:t xml:space="preserve">i </w:t>
            </w:r>
            <w:r w:rsidRPr="00C507C2">
              <w:rPr>
                <w:rFonts w:ascii="Garamond" w:hAnsi="Garamond"/>
                <w:sz w:val="20"/>
                <w:szCs w:val="20"/>
              </w:rPr>
              <w:t xml:space="preserve">Incidencës do të deklarojë </w:t>
            </w:r>
            <w:r w:rsidR="00D012C5" w:rsidRPr="00C507C2">
              <w:rPr>
                <w:rFonts w:ascii="Garamond" w:hAnsi="Garamond"/>
                <w:sz w:val="20"/>
                <w:szCs w:val="20"/>
              </w:rPr>
              <w:t xml:space="preserve">ndarjen e plotë </w:t>
            </w:r>
            <w:r w:rsidRPr="00C507C2">
              <w:rPr>
                <w:rFonts w:ascii="Garamond" w:hAnsi="Garamond"/>
                <w:sz w:val="20"/>
                <w:szCs w:val="20"/>
              </w:rPr>
              <w:t xml:space="preserve">të Bashkimin të Tregjeve AL-KS për </w:t>
            </w:r>
            <w:r w:rsidR="00D012C5" w:rsidRPr="00C507C2">
              <w:rPr>
                <w:rFonts w:ascii="Garamond" w:hAnsi="Garamond"/>
                <w:sz w:val="20"/>
                <w:szCs w:val="20"/>
              </w:rPr>
              <w:t xml:space="preserve">ditën </w:t>
            </w:r>
            <w:r w:rsidRPr="00C507C2">
              <w:rPr>
                <w:rFonts w:ascii="Garamond" w:hAnsi="Garamond"/>
                <w:sz w:val="20"/>
                <w:szCs w:val="20"/>
              </w:rPr>
              <w:t xml:space="preserve">përkatëse të </w:t>
            </w:r>
            <w:r w:rsidR="00D012C5" w:rsidRPr="00C507C2">
              <w:rPr>
                <w:rFonts w:ascii="Garamond" w:hAnsi="Garamond"/>
                <w:sz w:val="20"/>
                <w:szCs w:val="20"/>
              </w:rPr>
              <w:t xml:space="preserve">livrimit </w:t>
            </w:r>
            <w:r w:rsidRPr="00C507C2">
              <w:rPr>
                <w:rFonts w:ascii="Garamond" w:hAnsi="Garamond"/>
                <w:sz w:val="20"/>
                <w:szCs w:val="20"/>
              </w:rPr>
              <w:t>(D).</w:t>
            </w:r>
          </w:p>
        </w:tc>
      </w:tr>
      <w:tr w:rsidR="000918F6" w:rsidRPr="00C507C2" w14:paraId="01AF3D71" w14:textId="77777777" w:rsidTr="00912D7B">
        <w:trPr>
          <w:cantSplit/>
          <w:trHeight w:val="20"/>
        </w:trPr>
        <w:tc>
          <w:tcPr>
            <w:tcW w:w="480" w:type="pct"/>
            <w:tcBorders>
              <w:bottom w:val="dotted" w:sz="4" w:space="0" w:color="auto"/>
            </w:tcBorders>
            <w:vAlign w:val="center"/>
          </w:tcPr>
          <w:p w14:paraId="2C3C5CD2"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shd w:val="clear" w:color="auto" w:fill="auto"/>
            <w:vAlign w:val="center"/>
          </w:tcPr>
          <w:p w14:paraId="22C1B8E3"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E.3.2.3 (a)</w:t>
            </w:r>
          </w:p>
        </w:tc>
        <w:tc>
          <w:tcPr>
            <w:tcW w:w="3991" w:type="pct"/>
            <w:tcBorders>
              <w:bottom w:val="dotted" w:sz="4" w:space="0" w:color="auto"/>
            </w:tcBorders>
            <w:shd w:val="clear" w:color="auto" w:fill="auto"/>
            <w:vAlign w:val="center"/>
          </w:tcPr>
          <w:p w14:paraId="7CDE92B6" w14:textId="31B756EF" w:rsidR="000918F6" w:rsidRPr="00C507C2" w:rsidRDefault="000918F6" w:rsidP="000A5D84">
            <w:pPr>
              <w:jc w:val="both"/>
              <w:rPr>
                <w:rFonts w:ascii="Garamond" w:hAnsi="Garamond"/>
                <w:sz w:val="20"/>
                <w:szCs w:val="20"/>
              </w:rPr>
            </w:pPr>
            <w:r w:rsidRPr="00C507C2">
              <w:rPr>
                <w:rFonts w:ascii="Garamond" w:hAnsi="Garamond"/>
                <w:sz w:val="20"/>
                <w:szCs w:val="20"/>
              </w:rPr>
              <w:t xml:space="preserve">15:30 (CET) në ditën para </w:t>
            </w:r>
            <w:r w:rsidR="00D012C5" w:rsidRPr="00C507C2">
              <w:rPr>
                <w:rFonts w:ascii="Garamond" w:hAnsi="Garamond"/>
                <w:sz w:val="20"/>
                <w:szCs w:val="20"/>
              </w:rPr>
              <w:t xml:space="preserve">ditës </w:t>
            </w:r>
            <w:r w:rsidRPr="00C507C2">
              <w:rPr>
                <w:rFonts w:ascii="Garamond" w:hAnsi="Garamond"/>
                <w:sz w:val="20"/>
                <w:szCs w:val="20"/>
              </w:rPr>
              <w:t xml:space="preserve">përkatëse të </w:t>
            </w:r>
            <w:r w:rsidR="00D012C5" w:rsidRPr="00C507C2">
              <w:rPr>
                <w:rFonts w:ascii="Garamond" w:hAnsi="Garamond"/>
                <w:sz w:val="20"/>
                <w:szCs w:val="20"/>
              </w:rPr>
              <w:t xml:space="preserve">livrimit </w:t>
            </w:r>
            <w:r w:rsidRPr="00C507C2">
              <w:rPr>
                <w:rFonts w:ascii="Garamond" w:hAnsi="Garamond"/>
                <w:sz w:val="20"/>
                <w:szCs w:val="20"/>
              </w:rPr>
              <w:t xml:space="preserve">(D) dhe jo në përputhje me afatet e përcaktuara në </w:t>
            </w:r>
            <w:r w:rsidR="00D012C5" w:rsidRPr="00C507C2">
              <w:rPr>
                <w:rFonts w:ascii="Garamond" w:hAnsi="Garamond"/>
                <w:sz w:val="20"/>
                <w:szCs w:val="20"/>
              </w:rPr>
              <w:t xml:space="preserve">tabelën </w:t>
            </w:r>
            <w:r w:rsidRPr="00C507C2">
              <w:rPr>
                <w:rFonts w:ascii="Garamond" w:hAnsi="Garamond"/>
                <w:sz w:val="20"/>
                <w:szCs w:val="20"/>
              </w:rPr>
              <w:t xml:space="preserve">A.2 të </w:t>
            </w:r>
            <w:r w:rsidR="00D012C5" w:rsidRPr="00C507C2">
              <w:rPr>
                <w:rFonts w:ascii="Garamond" w:hAnsi="Garamond"/>
                <w:sz w:val="20"/>
                <w:szCs w:val="20"/>
              </w:rPr>
              <w:t xml:space="preserve">shtojcës </w:t>
            </w:r>
            <w:r w:rsidRPr="00C507C2">
              <w:rPr>
                <w:rFonts w:ascii="Garamond" w:hAnsi="Garamond"/>
                <w:sz w:val="20"/>
                <w:szCs w:val="20"/>
              </w:rPr>
              <w:t>A.</w:t>
            </w:r>
          </w:p>
        </w:tc>
      </w:tr>
      <w:tr w:rsidR="000918F6" w:rsidRPr="00C507C2" w14:paraId="6D70A727" w14:textId="77777777" w:rsidTr="00912D7B">
        <w:trPr>
          <w:cantSplit/>
          <w:trHeight w:val="20"/>
        </w:trPr>
        <w:tc>
          <w:tcPr>
            <w:tcW w:w="480" w:type="pct"/>
            <w:tcBorders>
              <w:top w:val="dotted" w:sz="4" w:space="0" w:color="auto"/>
              <w:bottom w:val="dotted" w:sz="4" w:space="0" w:color="auto"/>
            </w:tcBorders>
            <w:vAlign w:val="center"/>
          </w:tcPr>
          <w:p w14:paraId="3AD4CC20"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bottom w:val="dotted" w:sz="4" w:space="0" w:color="auto"/>
            </w:tcBorders>
            <w:shd w:val="clear" w:color="auto" w:fill="auto"/>
            <w:vAlign w:val="center"/>
          </w:tcPr>
          <w:p w14:paraId="10A7CAB0"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10176B00" w14:textId="5177CFF9" w:rsidR="000918F6" w:rsidRPr="00C507C2" w:rsidRDefault="000918F6" w:rsidP="000A5D84">
            <w:pPr>
              <w:jc w:val="both"/>
              <w:rPr>
                <w:rFonts w:ascii="Garamond" w:hAnsi="Garamond"/>
                <w:sz w:val="20"/>
                <w:szCs w:val="20"/>
              </w:rPr>
            </w:pPr>
            <w:r w:rsidRPr="00C507C2">
              <w:rPr>
                <w:rFonts w:ascii="Garamond" w:hAnsi="Garamond"/>
                <w:sz w:val="20"/>
                <w:szCs w:val="20"/>
              </w:rPr>
              <w:t xml:space="preserve">Për segmentin e tregut CRIDA-1 nga ora 17:00 (CET) në ditën para </w:t>
            </w:r>
            <w:r w:rsidR="00D012C5" w:rsidRPr="00C507C2">
              <w:rPr>
                <w:rFonts w:ascii="Garamond" w:hAnsi="Garamond"/>
                <w:sz w:val="20"/>
                <w:szCs w:val="20"/>
              </w:rPr>
              <w:t xml:space="preserve">ditës </w:t>
            </w:r>
            <w:r w:rsidRPr="00C507C2">
              <w:rPr>
                <w:rFonts w:ascii="Garamond" w:hAnsi="Garamond"/>
                <w:sz w:val="20"/>
                <w:szCs w:val="20"/>
              </w:rPr>
              <w:t xml:space="preserve">përkatëse të </w:t>
            </w:r>
            <w:r w:rsidR="00D012C5" w:rsidRPr="00C507C2">
              <w:rPr>
                <w:rFonts w:ascii="Garamond" w:hAnsi="Garamond"/>
                <w:sz w:val="20"/>
                <w:szCs w:val="20"/>
              </w:rPr>
              <w:t xml:space="preserve">livrimit </w:t>
            </w:r>
            <w:r w:rsidRPr="00C507C2">
              <w:rPr>
                <w:rFonts w:ascii="Garamond" w:hAnsi="Garamond"/>
                <w:sz w:val="20"/>
                <w:szCs w:val="20"/>
              </w:rPr>
              <w:t xml:space="preserve">(D) dhe jo në përputhje me afatet e përcaktuara në </w:t>
            </w:r>
            <w:r w:rsidR="00D012C5" w:rsidRPr="00C507C2">
              <w:rPr>
                <w:rFonts w:ascii="Garamond" w:hAnsi="Garamond"/>
                <w:sz w:val="20"/>
                <w:szCs w:val="20"/>
              </w:rPr>
              <w:t xml:space="preserve">tabelën </w:t>
            </w:r>
            <w:r w:rsidRPr="00C507C2">
              <w:rPr>
                <w:rFonts w:ascii="Garamond" w:hAnsi="Garamond"/>
                <w:sz w:val="20"/>
                <w:szCs w:val="20"/>
              </w:rPr>
              <w:t xml:space="preserve">A.2 të </w:t>
            </w:r>
            <w:r w:rsidR="00D012C5" w:rsidRPr="00C507C2">
              <w:rPr>
                <w:rFonts w:ascii="Garamond" w:hAnsi="Garamond"/>
                <w:sz w:val="20"/>
                <w:szCs w:val="20"/>
              </w:rPr>
              <w:t xml:space="preserve">shtojcës </w:t>
            </w:r>
            <w:r w:rsidRPr="00C507C2">
              <w:rPr>
                <w:rFonts w:ascii="Garamond" w:hAnsi="Garamond"/>
                <w:sz w:val="20"/>
                <w:szCs w:val="20"/>
              </w:rPr>
              <w:t>A.</w:t>
            </w:r>
          </w:p>
        </w:tc>
      </w:tr>
      <w:tr w:rsidR="000918F6" w:rsidRPr="00C507C2" w14:paraId="42600013" w14:textId="77777777" w:rsidTr="00912D7B">
        <w:trPr>
          <w:cantSplit/>
          <w:trHeight w:val="20"/>
        </w:trPr>
        <w:tc>
          <w:tcPr>
            <w:tcW w:w="480" w:type="pct"/>
            <w:tcBorders>
              <w:bottom w:val="dotted" w:sz="4" w:space="0" w:color="auto"/>
            </w:tcBorders>
            <w:vAlign w:val="center"/>
          </w:tcPr>
          <w:p w14:paraId="15C9804D"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6E4BCAA2"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6CA99FAF" w14:textId="77777777" w:rsidR="000918F6" w:rsidRPr="00C507C2" w:rsidRDefault="000918F6" w:rsidP="000A5D84">
            <w:pPr>
              <w:jc w:val="both"/>
              <w:rPr>
                <w:rFonts w:ascii="Garamond" w:hAnsi="Garamond"/>
                <w:sz w:val="20"/>
                <w:szCs w:val="20"/>
              </w:rPr>
            </w:pPr>
          </w:p>
        </w:tc>
      </w:tr>
      <w:tr w:rsidR="000918F6" w:rsidRPr="00C507C2" w14:paraId="3ABCD258" w14:textId="77777777" w:rsidTr="00912D7B">
        <w:trPr>
          <w:cantSplit/>
          <w:trHeight w:val="20"/>
        </w:trPr>
        <w:tc>
          <w:tcPr>
            <w:tcW w:w="480" w:type="pct"/>
            <w:tcBorders>
              <w:top w:val="dotted" w:sz="4" w:space="0" w:color="auto"/>
              <w:bottom w:val="dotted" w:sz="4" w:space="0" w:color="auto"/>
            </w:tcBorders>
            <w:vAlign w:val="center"/>
          </w:tcPr>
          <w:p w14:paraId="77EFAA59"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4067032E"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E.3.2.3 (b)</w:t>
            </w:r>
          </w:p>
        </w:tc>
        <w:tc>
          <w:tcPr>
            <w:tcW w:w="3991" w:type="pct"/>
            <w:tcBorders>
              <w:top w:val="dotted" w:sz="4" w:space="0" w:color="auto"/>
              <w:bottom w:val="dotted" w:sz="4" w:space="0" w:color="auto"/>
            </w:tcBorders>
            <w:shd w:val="clear" w:color="auto" w:fill="auto"/>
            <w:vAlign w:val="center"/>
          </w:tcPr>
          <w:p w14:paraId="4AF1D673" w14:textId="546D2405" w:rsidR="000918F6" w:rsidRPr="00C507C2" w:rsidRDefault="000918F6" w:rsidP="000A5D84">
            <w:pPr>
              <w:jc w:val="both"/>
              <w:rPr>
                <w:rFonts w:ascii="Garamond" w:hAnsi="Garamond"/>
                <w:sz w:val="20"/>
                <w:szCs w:val="20"/>
              </w:rPr>
            </w:pPr>
            <w:r w:rsidRPr="00C507C2">
              <w:rPr>
                <w:rFonts w:ascii="Garamond" w:hAnsi="Garamond"/>
                <w:sz w:val="20"/>
                <w:szCs w:val="20"/>
              </w:rPr>
              <w:t xml:space="preserve">Për segmentin e tregut CRIDA-2 nga ora 23:40 (CET) në ditën para </w:t>
            </w:r>
            <w:r w:rsidR="00D012C5" w:rsidRPr="00C507C2">
              <w:rPr>
                <w:rFonts w:ascii="Garamond" w:hAnsi="Garamond"/>
                <w:sz w:val="20"/>
                <w:szCs w:val="20"/>
              </w:rPr>
              <w:t xml:space="preserve">ditës </w:t>
            </w:r>
            <w:r w:rsidRPr="00C507C2">
              <w:rPr>
                <w:rFonts w:ascii="Garamond" w:hAnsi="Garamond"/>
                <w:sz w:val="20"/>
                <w:szCs w:val="20"/>
              </w:rPr>
              <w:t xml:space="preserve">përkatëse të </w:t>
            </w:r>
            <w:r w:rsidR="00D012C5" w:rsidRPr="00C507C2">
              <w:rPr>
                <w:rFonts w:ascii="Garamond" w:hAnsi="Garamond"/>
                <w:sz w:val="20"/>
                <w:szCs w:val="20"/>
              </w:rPr>
              <w:t xml:space="preserve">livrimit </w:t>
            </w:r>
            <w:r w:rsidRPr="00C507C2">
              <w:rPr>
                <w:rFonts w:ascii="Garamond" w:hAnsi="Garamond"/>
                <w:sz w:val="20"/>
                <w:szCs w:val="20"/>
              </w:rPr>
              <w:t xml:space="preserve">(D) dhe jo në përputhje me afatet e përcaktuara në </w:t>
            </w:r>
            <w:r w:rsidR="00D012C5" w:rsidRPr="00C507C2">
              <w:rPr>
                <w:rFonts w:ascii="Garamond" w:hAnsi="Garamond"/>
                <w:sz w:val="20"/>
                <w:szCs w:val="20"/>
              </w:rPr>
              <w:t xml:space="preserve">tabelën </w:t>
            </w:r>
            <w:r w:rsidRPr="00C507C2">
              <w:rPr>
                <w:rFonts w:ascii="Garamond" w:hAnsi="Garamond"/>
                <w:sz w:val="20"/>
                <w:szCs w:val="20"/>
              </w:rPr>
              <w:t xml:space="preserve">A.2 të </w:t>
            </w:r>
            <w:r w:rsidR="00D012C5" w:rsidRPr="00C507C2">
              <w:rPr>
                <w:rFonts w:ascii="Garamond" w:hAnsi="Garamond"/>
                <w:sz w:val="20"/>
                <w:szCs w:val="20"/>
              </w:rPr>
              <w:t xml:space="preserve">shtojcës </w:t>
            </w:r>
            <w:r w:rsidRPr="00C507C2">
              <w:rPr>
                <w:rFonts w:ascii="Garamond" w:hAnsi="Garamond"/>
                <w:sz w:val="20"/>
                <w:szCs w:val="20"/>
              </w:rPr>
              <w:t>A</w:t>
            </w:r>
            <w:r w:rsidR="00BD2644">
              <w:rPr>
                <w:rFonts w:ascii="Garamond" w:hAnsi="Garamond"/>
                <w:sz w:val="20"/>
                <w:szCs w:val="20"/>
              </w:rPr>
              <w:t>.</w:t>
            </w:r>
          </w:p>
        </w:tc>
      </w:tr>
      <w:tr w:rsidR="000918F6" w:rsidRPr="00C507C2" w14:paraId="1C597A3E" w14:textId="77777777" w:rsidTr="00912D7B">
        <w:trPr>
          <w:cantSplit/>
          <w:trHeight w:val="20"/>
        </w:trPr>
        <w:tc>
          <w:tcPr>
            <w:tcW w:w="480" w:type="pct"/>
            <w:tcBorders>
              <w:top w:val="dotted" w:sz="4" w:space="0" w:color="auto"/>
            </w:tcBorders>
            <w:vAlign w:val="center"/>
          </w:tcPr>
          <w:p w14:paraId="78DE4844"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028751CB"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5021CC1B" w14:textId="77777777" w:rsidTr="00912D7B">
        <w:trPr>
          <w:cantSplit/>
          <w:trHeight w:val="20"/>
        </w:trPr>
        <w:tc>
          <w:tcPr>
            <w:tcW w:w="480" w:type="pct"/>
            <w:tcBorders>
              <w:bottom w:val="dotted" w:sz="4" w:space="0" w:color="auto"/>
            </w:tcBorders>
            <w:vAlign w:val="center"/>
          </w:tcPr>
          <w:p w14:paraId="2FB3576C"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0E2D8BE0"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045BC85A" w14:textId="77777777" w:rsidR="000918F6" w:rsidRPr="00C507C2" w:rsidRDefault="000918F6" w:rsidP="000A5D84">
            <w:pPr>
              <w:jc w:val="both"/>
              <w:rPr>
                <w:rFonts w:ascii="Garamond" w:hAnsi="Garamond"/>
                <w:sz w:val="20"/>
                <w:szCs w:val="20"/>
              </w:rPr>
            </w:pPr>
          </w:p>
        </w:tc>
      </w:tr>
    </w:tbl>
    <w:p w14:paraId="72B07BDC" w14:textId="778CA267" w:rsidR="000918F6" w:rsidRPr="00C507C2" w:rsidRDefault="000918F6" w:rsidP="000A5D84">
      <w:pPr>
        <w:tabs>
          <w:tab w:val="left" w:pos="1735"/>
        </w:tabs>
        <w:jc w:val="both"/>
        <w:rPr>
          <w:rFonts w:ascii="Garamond" w:hAnsi="Garamond"/>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70"/>
        <w:gridCol w:w="959"/>
        <w:gridCol w:w="7232"/>
      </w:tblGrid>
      <w:tr w:rsidR="000918F6" w:rsidRPr="00C507C2" w14:paraId="30A8135B" w14:textId="77777777" w:rsidTr="00912D7B">
        <w:trPr>
          <w:cantSplit/>
          <w:trHeight w:val="20"/>
        </w:trPr>
        <w:tc>
          <w:tcPr>
            <w:tcW w:w="480" w:type="pct"/>
            <w:tcBorders>
              <w:top w:val="dotted" w:sz="4" w:space="0" w:color="auto"/>
              <w:bottom w:val="dotted" w:sz="4" w:space="0" w:color="auto"/>
            </w:tcBorders>
            <w:vAlign w:val="center"/>
          </w:tcPr>
          <w:p w14:paraId="0F91E460"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6AF2F6DD"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E.3.2.3 (c) </w:t>
            </w:r>
          </w:p>
        </w:tc>
        <w:tc>
          <w:tcPr>
            <w:tcW w:w="3991" w:type="pct"/>
            <w:tcBorders>
              <w:top w:val="dotted" w:sz="4" w:space="0" w:color="auto"/>
              <w:bottom w:val="dotted" w:sz="4" w:space="0" w:color="auto"/>
            </w:tcBorders>
            <w:shd w:val="clear" w:color="auto" w:fill="auto"/>
            <w:vAlign w:val="center"/>
          </w:tcPr>
          <w:p w14:paraId="05F55AC6" w14:textId="2E1A4BCE" w:rsidR="000918F6" w:rsidRPr="00C507C2" w:rsidRDefault="000918F6" w:rsidP="000A5D84">
            <w:pPr>
              <w:jc w:val="both"/>
              <w:rPr>
                <w:rFonts w:ascii="Garamond" w:hAnsi="Garamond"/>
                <w:sz w:val="20"/>
                <w:szCs w:val="20"/>
              </w:rPr>
            </w:pPr>
            <w:r w:rsidRPr="00C507C2">
              <w:rPr>
                <w:rFonts w:ascii="Garamond" w:hAnsi="Garamond"/>
                <w:sz w:val="20"/>
                <w:szCs w:val="20"/>
              </w:rPr>
              <w:t xml:space="preserve">Për segmentin e tregut CRIDA-3 nga ora 11:30 (CET) në ditën përkatëse </w:t>
            </w:r>
            <w:r w:rsidR="004D74C0" w:rsidRPr="00C507C2">
              <w:rPr>
                <w:rFonts w:ascii="Garamond" w:hAnsi="Garamond"/>
                <w:sz w:val="20"/>
                <w:szCs w:val="20"/>
              </w:rPr>
              <w:t xml:space="preserve">të ditës </w:t>
            </w:r>
            <w:r w:rsidR="00BD2644">
              <w:rPr>
                <w:rFonts w:ascii="Garamond" w:hAnsi="Garamond"/>
                <w:sz w:val="20"/>
                <w:szCs w:val="20"/>
              </w:rPr>
              <w:t>s</w:t>
            </w:r>
            <w:r w:rsidR="004D74C0" w:rsidRPr="00C507C2">
              <w:rPr>
                <w:rFonts w:ascii="Garamond" w:hAnsi="Garamond"/>
                <w:sz w:val="20"/>
                <w:szCs w:val="20"/>
              </w:rPr>
              <w:t xml:space="preserve">ë livrimit </w:t>
            </w:r>
            <w:r w:rsidRPr="00C507C2">
              <w:rPr>
                <w:rFonts w:ascii="Garamond" w:hAnsi="Garamond"/>
                <w:sz w:val="20"/>
                <w:szCs w:val="20"/>
              </w:rPr>
              <w:t xml:space="preserve">(D) dhe jo në përputhje me afatet e përcaktuara në </w:t>
            </w:r>
            <w:r w:rsidR="004D74C0" w:rsidRPr="00C507C2">
              <w:rPr>
                <w:rFonts w:ascii="Garamond" w:hAnsi="Garamond"/>
                <w:sz w:val="20"/>
                <w:szCs w:val="20"/>
              </w:rPr>
              <w:t>tabelë</w:t>
            </w:r>
            <w:r w:rsidRPr="00C507C2">
              <w:rPr>
                <w:rFonts w:ascii="Garamond" w:hAnsi="Garamond"/>
                <w:sz w:val="20"/>
                <w:szCs w:val="20"/>
              </w:rPr>
              <w:t xml:space="preserve">n A.2 të </w:t>
            </w:r>
            <w:r w:rsidR="004D74C0" w:rsidRPr="00C507C2">
              <w:rPr>
                <w:rFonts w:ascii="Garamond" w:hAnsi="Garamond"/>
                <w:sz w:val="20"/>
                <w:szCs w:val="20"/>
              </w:rPr>
              <w:t xml:space="preserve">shtojcës </w:t>
            </w:r>
            <w:r w:rsidRPr="00C507C2">
              <w:rPr>
                <w:rFonts w:ascii="Garamond" w:hAnsi="Garamond"/>
                <w:sz w:val="20"/>
                <w:szCs w:val="20"/>
              </w:rPr>
              <w:t>A</w:t>
            </w:r>
            <w:r w:rsidR="00BD2644">
              <w:rPr>
                <w:rFonts w:ascii="Garamond" w:hAnsi="Garamond"/>
                <w:sz w:val="20"/>
                <w:szCs w:val="20"/>
              </w:rPr>
              <w:t>.</w:t>
            </w:r>
          </w:p>
        </w:tc>
      </w:tr>
      <w:tr w:rsidR="000918F6" w:rsidRPr="00C507C2" w14:paraId="2586F7E8" w14:textId="77777777" w:rsidTr="00912D7B">
        <w:trPr>
          <w:cantSplit/>
          <w:trHeight w:val="20"/>
        </w:trPr>
        <w:tc>
          <w:tcPr>
            <w:tcW w:w="480" w:type="pct"/>
            <w:tcBorders>
              <w:top w:val="dotted" w:sz="4" w:space="0" w:color="auto"/>
            </w:tcBorders>
            <w:vAlign w:val="center"/>
          </w:tcPr>
          <w:p w14:paraId="3AFB5117" w14:textId="77777777" w:rsidR="000918F6" w:rsidRPr="00C507C2" w:rsidRDefault="000918F6"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5662C0B0"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30B04304" w14:textId="77777777" w:rsidTr="00912D7B">
        <w:trPr>
          <w:cantSplit/>
          <w:trHeight w:val="20"/>
        </w:trPr>
        <w:tc>
          <w:tcPr>
            <w:tcW w:w="480" w:type="pct"/>
            <w:tcBorders>
              <w:bottom w:val="dotted" w:sz="4" w:space="0" w:color="auto"/>
            </w:tcBorders>
            <w:vAlign w:val="center"/>
          </w:tcPr>
          <w:p w14:paraId="45E13C33"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shd w:val="clear" w:color="auto" w:fill="auto"/>
            <w:vAlign w:val="center"/>
          </w:tcPr>
          <w:p w14:paraId="6CCF3DDA"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E.3.3.1 </w:t>
            </w:r>
          </w:p>
        </w:tc>
        <w:tc>
          <w:tcPr>
            <w:tcW w:w="3991" w:type="pct"/>
            <w:tcBorders>
              <w:bottom w:val="dotted" w:sz="4" w:space="0" w:color="auto"/>
            </w:tcBorders>
            <w:shd w:val="clear" w:color="auto" w:fill="auto"/>
            <w:vAlign w:val="center"/>
          </w:tcPr>
          <w:p w14:paraId="6584BF6A" w14:textId="74B9C2EB" w:rsidR="000918F6" w:rsidRPr="00C507C2" w:rsidRDefault="000918F6" w:rsidP="000A5D84">
            <w:pPr>
              <w:jc w:val="both"/>
              <w:rPr>
                <w:rFonts w:ascii="Garamond" w:hAnsi="Garamond"/>
                <w:sz w:val="20"/>
                <w:szCs w:val="20"/>
              </w:rPr>
            </w:pPr>
            <w:r w:rsidRPr="00C507C2">
              <w:rPr>
                <w:rFonts w:ascii="Garamond" w:hAnsi="Garamond"/>
                <w:sz w:val="20"/>
                <w:szCs w:val="20"/>
              </w:rPr>
              <w:t xml:space="preserve">Sipas procedurës qeverisëse të Bashkimit të Tregjeve AL-KS, nëse </w:t>
            </w:r>
            <w:r w:rsidR="004D74C0" w:rsidRPr="00C507C2">
              <w:rPr>
                <w:rFonts w:ascii="Garamond" w:hAnsi="Garamond"/>
                <w:sz w:val="20"/>
                <w:szCs w:val="20"/>
              </w:rPr>
              <w:t xml:space="preserve">kapaciteti ndërkufitar në lidhje me ankandin përkatës brenda së njëjtës ditë, në përputhje </w:t>
            </w:r>
            <w:r w:rsidRPr="00C507C2">
              <w:rPr>
                <w:rFonts w:ascii="Garamond" w:hAnsi="Garamond"/>
                <w:sz w:val="20"/>
                <w:szCs w:val="20"/>
              </w:rPr>
              <w:t>me kohët e synuara të aplikueshme të vendosura në tabelën në paragrafin E.3.1.2, nuk janë dorëzuar tek ALPEX-i,</w:t>
            </w:r>
            <w:r w:rsidR="002B1A03">
              <w:rPr>
                <w:rFonts w:ascii="Garamond" w:hAnsi="Garamond"/>
                <w:sz w:val="20"/>
                <w:szCs w:val="20"/>
              </w:rPr>
              <w:t xml:space="preserve"> </w:t>
            </w:r>
            <w:r w:rsidRPr="00C507C2">
              <w:rPr>
                <w:rFonts w:ascii="Garamond" w:hAnsi="Garamond"/>
                <w:sz w:val="20"/>
                <w:szCs w:val="20"/>
              </w:rPr>
              <w:t xml:space="preserve">ALPEX-i mund të deklarojë ndarjen e plotë të Bashkimit të Tregjeve AL-KS për CRIDA-n përkatëse </w:t>
            </w:r>
            <w:r w:rsidR="004D74C0" w:rsidRPr="00C507C2">
              <w:rPr>
                <w:rFonts w:ascii="Garamond" w:hAnsi="Garamond"/>
                <w:sz w:val="20"/>
                <w:szCs w:val="20"/>
              </w:rPr>
              <w:t xml:space="preserve">në ditën e livrimit </w:t>
            </w:r>
            <w:r w:rsidRPr="00C507C2">
              <w:rPr>
                <w:rFonts w:ascii="Garamond" w:hAnsi="Garamond"/>
                <w:sz w:val="20"/>
                <w:szCs w:val="20"/>
              </w:rPr>
              <w:t>(D).</w:t>
            </w:r>
            <w:r w:rsidR="002B1A03">
              <w:rPr>
                <w:rFonts w:ascii="Garamond" w:hAnsi="Garamond"/>
                <w:sz w:val="20"/>
                <w:szCs w:val="20"/>
              </w:rPr>
              <w:t xml:space="preserve"> </w:t>
            </w:r>
          </w:p>
        </w:tc>
      </w:tr>
      <w:tr w:rsidR="000918F6" w:rsidRPr="00C507C2" w14:paraId="7F6E08DE" w14:textId="77777777" w:rsidTr="00912D7B">
        <w:trPr>
          <w:cantSplit/>
          <w:trHeight w:val="20"/>
        </w:trPr>
        <w:tc>
          <w:tcPr>
            <w:tcW w:w="480" w:type="pct"/>
            <w:tcBorders>
              <w:top w:val="dotted" w:sz="4" w:space="0" w:color="auto"/>
              <w:bottom w:val="dotted" w:sz="4" w:space="0" w:color="auto"/>
            </w:tcBorders>
            <w:vAlign w:val="center"/>
          </w:tcPr>
          <w:p w14:paraId="7507AD71"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bottom w:val="dotted" w:sz="4" w:space="0" w:color="auto"/>
            </w:tcBorders>
            <w:shd w:val="clear" w:color="auto" w:fill="auto"/>
            <w:vAlign w:val="center"/>
          </w:tcPr>
          <w:p w14:paraId="4295C2B5"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065B80EF" w14:textId="7E768211" w:rsidR="000918F6" w:rsidRPr="00C507C2" w:rsidRDefault="000918F6" w:rsidP="000A5D84">
            <w:pPr>
              <w:jc w:val="both"/>
              <w:rPr>
                <w:rFonts w:ascii="Garamond" w:hAnsi="Garamond"/>
                <w:sz w:val="20"/>
                <w:szCs w:val="20"/>
              </w:rPr>
            </w:pPr>
            <w:r w:rsidRPr="00C507C2">
              <w:rPr>
                <w:rFonts w:ascii="Garamond" w:hAnsi="Garamond"/>
                <w:sz w:val="20"/>
                <w:szCs w:val="20"/>
              </w:rPr>
              <w:t xml:space="preserve">Sipas procedurës qeverisëse të Bashkimit të Tregjeve AL-KS, nëse </w:t>
            </w:r>
            <w:r w:rsidR="004D74C0" w:rsidRPr="00C507C2">
              <w:rPr>
                <w:rFonts w:ascii="Garamond" w:hAnsi="Garamond"/>
                <w:sz w:val="20"/>
                <w:szCs w:val="20"/>
              </w:rPr>
              <w:t xml:space="preserve">kapaciteti ndërkufitar në lidhje me ankandin përkatës brenda së njëjtës ditë, </w:t>
            </w:r>
            <w:r w:rsidRPr="00C507C2">
              <w:rPr>
                <w:rFonts w:ascii="Garamond" w:hAnsi="Garamond"/>
                <w:sz w:val="20"/>
                <w:szCs w:val="20"/>
              </w:rPr>
              <w:t xml:space="preserve">në përputhje me kohët e synuara të aplikueshme të vendosura në tabelën në paragrafin E.3.1.2, nuk janë dorëzuar tek ALPEX-i, Komiteti </w:t>
            </w:r>
            <w:r w:rsidR="004D74C0">
              <w:rPr>
                <w:rFonts w:ascii="Garamond" w:hAnsi="Garamond"/>
                <w:sz w:val="20"/>
                <w:szCs w:val="20"/>
              </w:rPr>
              <w:t xml:space="preserve">i </w:t>
            </w:r>
            <w:r w:rsidRPr="00C507C2">
              <w:rPr>
                <w:rFonts w:ascii="Garamond" w:hAnsi="Garamond"/>
                <w:sz w:val="20"/>
                <w:szCs w:val="20"/>
              </w:rPr>
              <w:t xml:space="preserve">Incidencës mund të deklarojë ndarjen e plotë të Bashkimit të Tregjeve AL-KS për CRIDA-n përkatëse në </w:t>
            </w:r>
            <w:r w:rsidR="004D74C0" w:rsidRPr="00C507C2">
              <w:rPr>
                <w:rFonts w:ascii="Garamond" w:hAnsi="Garamond"/>
                <w:sz w:val="20"/>
                <w:szCs w:val="20"/>
              </w:rPr>
              <w:t xml:space="preserve">ditën e livrimit </w:t>
            </w:r>
            <w:r w:rsidRPr="00C507C2">
              <w:rPr>
                <w:rFonts w:ascii="Garamond" w:hAnsi="Garamond"/>
                <w:sz w:val="20"/>
                <w:szCs w:val="20"/>
              </w:rPr>
              <w:t xml:space="preserve">(D). </w:t>
            </w:r>
          </w:p>
        </w:tc>
      </w:tr>
      <w:tr w:rsidR="000918F6" w:rsidRPr="00C507C2" w14:paraId="579A87F6" w14:textId="77777777" w:rsidTr="00912D7B">
        <w:trPr>
          <w:cantSplit/>
          <w:trHeight w:val="20"/>
        </w:trPr>
        <w:tc>
          <w:tcPr>
            <w:tcW w:w="480" w:type="pct"/>
            <w:tcBorders>
              <w:bottom w:val="dotted" w:sz="4" w:space="0" w:color="auto"/>
            </w:tcBorders>
            <w:vAlign w:val="center"/>
          </w:tcPr>
          <w:p w14:paraId="3B5727C2"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199D01BD"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E.3.3.2</w:t>
            </w:r>
          </w:p>
        </w:tc>
        <w:tc>
          <w:tcPr>
            <w:tcW w:w="3991" w:type="pct"/>
            <w:tcBorders>
              <w:bottom w:val="dotted" w:sz="4" w:space="0" w:color="auto"/>
            </w:tcBorders>
            <w:shd w:val="clear" w:color="auto" w:fill="auto"/>
            <w:vAlign w:val="center"/>
          </w:tcPr>
          <w:p w14:paraId="37587558" w14:textId="4B342A5B" w:rsidR="000918F6" w:rsidRPr="00C507C2" w:rsidRDefault="000918F6" w:rsidP="000A5D84">
            <w:pPr>
              <w:jc w:val="both"/>
              <w:rPr>
                <w:rFonts w:ascii="Garamond" w:hAnsi="Garamond"/>
                <w:sz w:val="20"/>
                <w:szCs w:val="20"/>
              </w:rPr>
            </w:pPr>
            <w:r w:rsidRPr="00C507C2">
              <w:rPr>
                <w:rFonts w:ascii="Garamond" w:hAnsi="Garamond"/>
                <w:sz w:val="20"/>
                <w:szCs w:val="20"/>
              </w:rPr>
              <w:t>Në rast deklarimi të një ndarje të plotë të Bashkimit të Tregjeve në lidhje me CRIDA-1, CRIDA-2 ose CRIDA-3, ALPEX-i</w:t>
            </w:r>
            <w:r w:rsidR="0014293B">
              <w:rPr>
                <w:rFonts w:ascii="Garamond" w:hAnsi="Garamond"/>
                <w:sz w:val="20"/>
                <w:szCs w:val="20"/>
              </w:rPr>
              <w:t>,</w:t>
            </w:r>
            <w:r w:rsidRPr="00C507C2">
              <w:rPr>
                <w:rFonts w:ascii="Garamond" w:hAnsi="Garamond"/>
                <w:sz w:val="20"/>
                <w:szCs w:val="20"/>
              </w:rPr>
              <w:t xml:space="preserve"> do të: </w:t>
            </w:r>
          </w:p>
        </w:tc>
      </w:tr>
      <w:tr w:rsidR="000918F6" w:rsidRPr="00C507C2" w14:paraId="00D8F2D3" w14:textId="77777777" w:rsidTr="00912D7B">
        <w:trPr>
          <w:cantSplit/>
          <w:trHeight w:val="20"/>
        </w:trPr>
        <w:tc>
          <w:tcPr>
            <w:tcW w:w="480" w:type="pct"/>
            <w:tcBorders>
              <w:top w:val="dotted" w:sz="4" w:space="0" w:color="auto"/>
              <w:bottom w:val="dotted" w:sz="4" w:space="0" w:color="auto"/>
            </w:tcBorders>
            <w:vAlign w:val="center"/>
          </w:tcPr>
          <w:p w14:paraId="5E5EBDC9"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73A3A48E"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67ECC1F0" w14:textId="0C75FC8A" w:rsidR="000918F6" w:rsidRPr="00C507C2" w:rsidRDefault="000918F6" w:rsidP="000A5D84">
            <w:pPr>
              <w:jc w:val="both"/>
              <w:rPr>
                <w:rFonts w:ascii="Garamond" w:hAnsi="Garamond"/>
                <w:sz w:val="20"/>
                <w:szCs w:val="20"/>
              </w:rPr>
            </w:pPr>
            <w:bookmarkStart w:id="24" w:name="_Ref173765974"/>
            <w:r w:rsidRPr="00C507C2">
              <w:rPr>
                <w:rFonts w:ascii="Garamond" w:hAnsi="Garamond"/>
                <w:sz w:val="20"/>
                <w:szCs w:val="20"/>
              </w:rPr>
              <w:t>Në rast deklarimi të një ndarje të plotë të Bashkimit të Tregjeve në lidhje me CRIDA-2 ose CRIDA-3, ALPEX-i do të:</w:t>
            </w:r>
            <w:bookmarkEnd w:id="24"/>
          </w:p>
        </w:tc>
      </w:tr>
      <w:tr w:rsidR="000918F6" w:rsidRPr="00C507C2" w14:paraId="2F828737" w14:textId="77777777" w:rsidTr="00912D7B">
        <w:trPr>
          <w:cantSplit/>
          <w:trHeight w:val="20"/>
        </w:trPr>
        <w:tc>
          <w:tcPr>
            <w:tcW w:w="480" w:type="pct"/>
            <w:tcBorders>
              <w:bottom w:val="dotted" w:sz="4" w:space="0" w:color="auto"/>
            </w:tcBorders>
            <w:vAlign w:val="center"/>
          </w:tcPr>
          <w:p w14:paraId="1DE84BF1"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73B6145F"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E.3.3.3 </w:t>
            </w:r>
          </w:p>
        </w:tc>
        <w:tc>
          <w:tcPr>
            <w:tcW w:w="3991" w:type="pct"/>
            <w:tcBorders>
              <w:bottom w:val="dotted" w:sz="4" w:space="0" w:color="auto"/>
            </w:tcBorders>
            <w:shd w:val="clear" w:color="auto" w:fill="auto"/>
            <w:vAlign w:val="center"/>
          </w:tcPr>
          <w:p w14:paraId="2B387238" w14:textId="1CAC15D5" w:rsidR="000918F6" w:rsidRPr="00C507C2" w:rsidRDefault="000918F6" w:rsidP="000A5D84">
            <w:pPr>
              <w:jc w:val="both"/>
              <w:rPr>
                <w:rFonts w:ascii="Garamond" w:hAnsi="Garamond"/>
                <w:sz w:val="20"/>
                <w:szCs w:val="20"/>
              </w:rPr>
            </w:pPr>
            <w:r w:rsidRPr="00C507C2">
              <w:rPr>
                <w:rFonts w:ascii="Garamond" w:hAnsi="Garamond"/>
                <w:sz w:val="20"/>
                <w:szCs w:val="20"/>
              </w:rPr>
              <w:t xml:space="preserve">ALPEX-i do të mundësojë rezultatet e </w:t>
            </w:r>
            <w:r w:rsidR="0014293B" w:rsidRPr="00C507C2">
              <w:rPr>
                <w:rFonts w:ascii="Garamond" w:hAnsi="Garamond"/>
                <w:sz w:val="20"/>
                <w:szCs w:val="20"/>
              </w:rPr>
              <w:t xml:space="preserve">ankandit brenda së njëjtës ditë të zhvilluara </w:t>
            </w:r>
            <w:r w:rsidRPr="00C507C2">
              <w:rPr>
                <w:rFonts w:ascii="Garamond" w:hAnsi="Garamond"/>
                <w:sz w:val="20"/>
                <w:szCs w:val="20"/>
              </w:rPr>
              <w:t xml:space="preserve">si </w:t>
            </w:r>
            <w:r w:rsidR="0014293B" w:rsidRPr="00C507C2">
              <w:rPr>
                <w:rFonts w:ascii="Garamond" w:hAnsi="Garamond"/>
                <w:sz w:val="20"/>
                <w:szCs w:val="20"/>
              </w:rPr>
              <w:t xml:space="preserve">ankand lokal sipas </w:t>
            </w:r>
            <w:r w:rsidRPr="00C507C2">
              <w:rPr>
                <w:rFonts w:ascii="Garamond" w:hAnsi="Garamond"/>
                <w:sz w:val="20"/>
                <w:szCs w:val="20"/>
              </w:rPr>
              <w:t xml:space="preserve">paragrafit E.3.3.2 (b) </w:t>
            </w:r>
            <w:r w:rsidR="0014293B" w:rsidRPr="00C507C2">
              <w:rPr>
                <w:rFonts w:ascii="Garamond" w:hAnsi="Garamond"/>
                <w:sz w:val="20"/>
                <w:szCs w:val="20"/>
              </w:rPr>
              <w:t xml:space="preserve">anëtarëve </w:t>
            </w:r>
            <w:r w:rsidRPr="00C507C2">
              <w:rPr>
                <w:rFonts w:ascii="Garamond" w:hAnsi="Garamond"/>
                <w:sz w:val="20"/>
                <w:szCs w:val="20"/>
              </w:rPr>
              <w:t xml:space="preserve">të Bursës sapo ato të bëhen të disponueshme nga ora 22:30 (CET) në ditën para </w:t>
            </w:r>
            <w:r w:rsidR="0014293B" w:rsidRPr="00C507C2">
              <w:rPr>
                <w:rFonts w:ascii="Garamond" w:hAnsi="Garamond"/>
                <w:sz w:val="20"/>
                <w:szCs w:val="20"/>
              </w:rPr>
              <w:t xml:space="preserve">ditës </w:t>
            </w:r>
            <w:r w:rsidRPr="00C507C2">
              <w:rPr>
                <w:rFonts w:ascii="Garamond" w:hAnsi="Garamond"/>
                <w:sz w:val="20"/>
                <w:szCs w:val="20"/>
              </w:rPr>
              <w:t xml:space="preserve">përkatëse të </w:t>
            </w:r>
            <w:r w:rsidR="0014293B" w:rsidRPr="00C507C2">
              <w:rPr>
                <w:rFonts w:ascii="Garamond" w:hAnsi="Garamond"/>
                <w:sz w:val="20"/>
                <w:szCs w:val="20"/>
              </w:rPr>
              <w:t xml:space="preserve">livrimit </w:t>
            </w:r>
            <w:r w:rsidRPr="00C507C2">
              <w:rPr>
                <w:rFonts w:ascii="Garamond" w:hAnsi="Garamond"/>
                <w:sz w:val="20"/>
                <w:szCs w:val="20"/>
              </w:rPr>
              <w:t xml:space="preserve">(D) dhe jo në përputhje me afatet e përcaktuara në </w:t>
            </w:r>
            <w:r w:rsidR="0014293B" w:rsidRPr="00C507C2">
              <w:rPr>
                <w:rFonts w:ascii="Garamond" w:hAnsi="Garamond"/>
                <w:sz w:val="20"/>
                <w:szCs w:val="20"/>
              </w:rPr>
              <w:t xml:space="preserve">tabelën </w:t>
            </w:r>
            <w:r w:rsidRPr="00C507C2">
              <w:rPr>
                <w:rFonts w:ascii="Garamond" w:hAnsi="Garamond"/>
                <w:sz w:val="20"/>
                <w:szCs w:val="20"/>
              </w:rPr>
              <w:t xml:space="preserve">A.2 të </w:t>
            </w:r>
            <w:r w:rsidR="0014293B" w:rsidRPr="00C507C2">
              <w:rPr>
                <w:rFonts w:ascii="Garamond" w:hAnsi="Garamond"/>
                <w:sz w:val="20"/>
                <w:szCs w:val="20"/>
              </w:rPr>
              <w:t xml:space="preserve">shtojcës </w:t>
            </w:r>
            <w:r w:rsidRPr="00C507C2">
              <w:rPr>
                <w:rFonts w:ascii="Garamond" w:hAnsi="Garamond"/>
                <w:sz w:val="20"/>
                <w:szCs w:val="20"/>
              </w:rPr>
              <w:t xml:space="preserve">A. </w:t>
            </w:r>
          </w:p>
        </w:tc>
      </w:tr>
      <w:tr w:rsidR="000918F6" w:rsidRPr="00C507C2" w14:paraId="1C985BB7" w14:textId="77777777" w:rsidTr="00912D7B">
        <w:trPr>
          <w:cantSplit/>
          <w:trHeight w:val="20"/>
        </w:trPr>
        <w:tc>
          <w:tcPr>
            <w:tcW w:w="480" w:type="pct"/>
            <w:tcBorders>
              <w:top w:val="dotted" w:sz="4" w:space="0" w:color="auto"/>
              <w:bottom w:val="dotted" w:sz="4" w:space="0" w:color="auto"/>
            </w:tcBorders>
            <w:vAlign w:val="center"/>
          </w:tcPr>
          <w:p w14:paraId="3D8A1DA6"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76A04CE2"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7EB2634C" w14:textId="583A2F44" w:rsidR="000918F6" w:rsidRPr="00C507C2" w:rsidRDefault="000918F6" w:rsidP="000A5D84">
            <w:pPr>
              <w:jc w:val="both"/>
              <w:rPr>
                <w:rFonts w:ascii="Garamond" w:hAnsi="Garamond"/>
                <w:sz w:val="20"/>
                <w:szCs w:val="20"/>
              </w:rPr>
            </w:pPr>
            <w:r w:rsidRPr="00C507C2">
              <w:rPr>
                <w:rFonts w:ascii="Garamond" w:hAnsi="Garamond"/>
                <w:sz w:val="20"/>
                <w:szCs w:val="20"/>
              </w:rPr>
              <w:t xml:space="preserve">ALPEX-i do të mundësojë rezultatet e </w:t>
            </w:r>
            <w:r w:rsidR="0014293B" w:rsidRPr="00C507C2">
              <w:rPr>
                <w:rFonts w:ascii="Garamond" w:hAnsi="Garamond"/>
                <w:sz w:val="20"/>
                <w:szCs w:val="20"/>
              </w:rPr>
              <w:t xml:space="preserve">ankandit brenda së njëjtës ditë </w:t>
            </w:r>
            <w:r w:rsidRPr="00C507C2">
              <w:rPr>
                <w:rFonts w:ascii="Garamond" w:hAnsi="Garamond"/>
                <w:sz w:val="20"/>
                <w:szCs w:val="20"/>
              </w:rPr>
              <w:t xml:space="preserve">të zhvilluara si Ankand Lokal sipas paragrafit E.3.3.2 (b), </w:t>
            </w:r>
            <w:r w:rsidR="0014293B">
              <w:rPr>
                <w:rFonts w:ascii="Garamond" w:hAnsi="Garamond"/>
                <w:sz w:val="20"/>
                <w:szCs w:val="20"/>
              </w:rPr>
              <w:t>a</w:t>
            </w:r>
            <w:r w:rsidRPr="00C507C2">
              <w:rPr>
                <w:rFonts w:ascii="Garamond" w:hAnsi="Garamond"/>
                <w:sz w:val="20"/>
                <w:szCs w:val="20"/>
              </w:rPr>
              <w:t>nëtarëve të Bursës sapo ato të bëhen të disponueshme:</w:t>
            </w:r>
          </w:p>
        </w:tc>
      </w:tr>
      <w:tr w:rsidR="000918F6" w:rsidRPr="00C507C2" w14:paraId="5A168B24" w14:textId="77777777" w:rsidTr="00912D7B">
        <w:trPr>
          <w:cantSplit/>
          <w:trHeight w:val="20"/>
        </w:trPr>
        <w:tc>
          <w:tcPr>
            <w:tcW w:w="480" w:type="pct"/>
            <w:tcBorders>
              <w:bottom w:val="dotted" w:sz="4" w:space="0" w:color="auto"/>
            </w:tcBorders>
            <w:vAlign w:val="center"/>
          </w:tcPr>
          <w:p w14:paraId="1C032DC3"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shd w:val="clear" w:color="auto" w:fill="auto"/>
            <w:vAlign w:val="center"/>
          </w:tcPr>
          <w:p w14:paraId="40FF40BF"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E.3.3.3 (a) </w:t>
            </w:r>
          </w:p>
        </w:tc>
        <w:tc>
          <w:tcPr>
            <w:tcW w:w="3991" w:type="pct"/>
            <w:tcBorders>
              <w:bottom w:val="dotted" w:sz="4" w:space="0" w:color="auto"/>
            </w:tcBorders>
            <w:shd w:val="clear" w:color="auto" w:fill="auto"/>
            <w:vAlign w:val="center"/>
          </w:tcPr>
          <w:p w14:paraId="1B63ADFD" w14:textId="10633466" w:rsidR="000918F6" w:rsidRPr="00C507C2" w:rsidRDefault="000918F6" w:rsidP="000A5D84">
            <w:pPr>
              <w:jc w:val="both"/>
              <w:rPr>
                <w:rFonts w:ascii="Garamond" w:hAnsi="Garamond"/>
                <w:sz w:val="20"/>
                <w:szCs w:val="20"/>
              </w:rPr>
            </w:pPr>
            <w:r w:rsidRPr="00C507C2">
              <w:rPr>
                <w:rFonts w:ascii="Garamond" w:hAnsi="Garamond"/>
                <w:sz w:val="20"/>
                <w:szCs w:val="20"/>
              </w:rPr>
              <w:t xml:space="preserve">22:30 (CET) në ditën para </w:t>
            </w:r>
            <w:r w:rsidR="0014293B" w:rsidRPr="00C507C2">
              <w:rPr>
                <w:rFonts w:ascii="Garamond" w:hAnsi="Garamond"/>
                <w:sz w:val="20"/>
                <w:szCs w:val="20"/>
              </w:rPr>
              <w:t xml:space="preserve">ditës </w:t>
            </w:r>
            <w:r w:rsidRPr="00C507C2">
              <w:rPr>
                <w:rFonts w:ascii="Garamond" w:hAnsi="Garamond"/>
                <w:sz w:val="20"/>
                <w:szCs w:val="20"/>
              </w:rPr>
              <w:t xml:space="preserve">përkatëse të </w:t>
            </w:r>
            <w:r w:rsidR="0014293B" w:rsidRPr="00C507C2">
              <w:rPr>
                <w:rFonts w:ascii="Garamond" w:hAnsi="Garamond"/>
                <w:sz w:val="20"/>
                <w:szCs w:val="20"/>
              </w:rPr>
              <w:t xml:space="preserve">livrimit </w:t>
            </w:r>
            <w:r w:rsidRPr="00C507C2">
              <w:rPr>
                <w:rFonts w:ascii="Garamond" w:hAnsi="Garamond"/>
                <w:sz w:val="20"/>
                <w:szCs w:val="20"/>
              </w:rPr>
              <w:t xml:space="preserve">(D) dhe jo në përputhje me afatet e përcaktuara në </w:t>
            </w:r>
            <w:r w:rsidR="0014293B" w:rsidRPr="00C507C2">
              <w:rPr>
                <w:rFonts w:ascii="Garamond" w:hAnsi="Garamond"/>
                <w:sz w:val="20"/>
                <w:szCs w:val="20"/>
              </w:rPr>
              <w:t xml:space="preserve">tabelën </w:t>
            </w:r>
            <w:r w:rsidRPr="00C507C2">
              <w:rPr>
                <w:rFonts w:ascii="Garamond" w:hAnsi="Garamond"/>
                <w:sz w:val="20"/>
                <w:szCs w:val="20"/>
              </w:rPr>
              <w:t xml:space="preserve">A.2 të </w:t>
            </w:r>
            <w:r w:rsidR="0014293B" w:rsidRPr="00C507C2">
              <w:rPr>
                <w:rFonts w:ascii="Garamond" w:hAnsi="Garamond"/>
                <w:sz w:val="20"/>
                <w:szCs w:val="20"/>
              </w:rPr>
              <w:t xml:space="preserve">shtojcës </w:t>
            </w:r>
            <w:r w:rsidRPr="00C507C2">
              <w:rPr>
                <w:rFonts w:ascii="Garamond" w:hAnsi="Garamond"/>
                <w:sz w:val="20"/>
                <w:szCs w:val="20"/>
              </w:rPr>
              <w:t>A.</w:t>
            </w:r>
          </w:p>
        </w:tc>
      </w:tr>
      <w:tr w:rsidR="000918F6" w:rsidRPr="00C507C2" w14:paraId="2835D3BC" w14:textId="77777777" w:rsidTr="00912D7B">
        <w:trPr>
          <w:cantSplit/>
          <w:trHeight w:val="20"/>
        </w:trPr>
        <w:tc>
          <w:tcPr>
            <w:tcW w:w="480" w:type="pct"/>
            <w:tcBorders>
              <w:top w:val="dotted" w:sz="4" w:space="0" w:color="auto"/>
              <w:bottom w:val="dotted" w:sz="4" w:space="0" w:color="auto"/>
            </w:tcBorders>
            <w:vAlign w:val="center"/>
          </w:tcPr>
          <w:p w14:paraId="2DE4C1D1"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t>bëhet</w:t>
            </w:r>
          </w:p>
        </w:tc>
        <w:tc>
          <w:tcPr>
            <w:tcW w:w="529" w:type="pct"/>
            <w:vMerge/>
            <w:tcBorders>
              <w:bottom w:val="dotted" w:sz="4" w:space="0" w:color="auto"/>
            </w:tcBorders>
            <w:shd w:val="clear" w:color="auto" w:fill="auto"/>
            <w:vAlign w:val="center"/>
          </w:tcPr>
          <w:p w14:paraId="3BEC2B52" w14:textId="77777777" w:rsidR="000918F6" w:rsidRPr="00C507C2" w:rsidRDefault="000918F6" w:rsidP="000A5D84">
            <w:pPr>
              <w:jc w:val="both"/>
              <w:rPr>
                <w:rFonts w:ascii="Garamond" w:hAnsi="Garamond"/>
                <w:sz w:val="20"/>
                <w:szCs w:val="20"/>
              </w:rPr>
            </w:pPr>
          </w:p>
        </w:tc>
        <w:tc>
          <w:tcPr>
            <w:tcW w:w="3991" w:type="pct"/>
            <w:tcBorders>
              <w:top w:val="dotted" w:sz="4" w:space="0" w:color="auto"/>
              <w:bottom w:val="dotted" w:sz="4" w:space="0" w:color="auto"/>
            </w:tcBorders>
            <w:shd w:val="clear" w:color="auto" w:fill="auto"/>
            <w:vAlign w:val="center"/>
          </w:tcPr>
          <w:p w14:paraId="6E46ABB3" w14:textId="21DB7D7D" w:rsidR="000918F6" w:rsidRPr="00C507C2" w:rsidRDefault="000918F6" w:rsidP="000A5D84">
            <w:pPr>
              <w:jc w:val="both"/>
              <w:rPr>
                <w:rFonts w:ascii="Garamond" w:hAnsi="Garamond"/>
                <w:sz w:val="20"/>
                <w:szCs w:val="20"/>
              </w:rPr>
            </w:pPr>
            <w:r w:rsidRPr="00C507C2">
              <w:rPr>
                <w:rFonts w:ascii="Garamond" w:hAnsi="Garamond"/>
                <w:sz w:val="20"/>
                <w:szCs w:val="20"/>
              </w:rPr>
              <w:t xml:space="preserve">Për segmentin e tregut CRIDA-2 nga ora 23:40 (CET) në ditën para </w:t>
            </w:r>
            <w:r w:rsidR="0014293B" w:rsidRPr="00C507C2">
              <w:rPr>
                <w:rFonts w:ascii="Garamond" w:hAnsi="Garamond"/>
                <w:sz w:val="20"/>
                <w:szCs w:val="20"/>
              </w:rPr>
              <w:t xml:space="preserve">ditës </w:t>
            </w:r>
            <w:r w:rsidRPr="00C507C2">
              <w:rPr>
                <w:rFonts w:ascii="Garamond" w:hAnsi="Garamond"/>
                <w:sz w:val="20"/>
                <w:szCs w:val="20"/>
              </w:rPr>
              <w:t xml:space="preserve">përkatëse të </w:t>
            </w:r>
            <w:r w:rsidR="0014293B" w:rsidRPr="00C507C2">
              <w:rPr>
                <w:rFonts w:ascii="Garamond" w:hAnsi="Garamond"/>
                <w:sz w:val="20"/>
                <w:szCs w:val="20"/>
              </w:rPr>
              <w:t xml:space="preserve">livrimit </w:t>
            </w:r>
            <w:r w:rsidRPr="00C507C2">
              <w:rPr>
                <w:rFonts w:ascii="Garamond" w:hAnsi="Garamond"/>
                <w:sz w:val="20"/>
                <w:szCs w:val="20"/>
              </w:rPr>
              <w:t xml:space="preserve">(D) dhe jo në përputhje me afatet e përcaktuara në </w:t>
            </w:r>
            <w:r w:rsidR="0014293B" w:rsidRPr="00C507C2">
              <w:rPr>
                <w:rFonts w:ascii="Garamond" w:hAnsi="Garamond"/>
                <w:sz w:val="20"/>
                <w:szCs w:val="20"/>
              </w:rPr>
              <w:t xml:space="preserve">tabelën </w:t>
            </w:r>
            <w:r w:rsidRPr="00C507C2">
              <w:rPr>
                <w:rFonts w:ascii="Garamond" w:hAnsi="Garamond"/>
                <w:sz w:val="20"/>
                <w:szCs w:val="20"/>
              </w:rPr>
              <w:t xml:space="preserve">A.2 të </w:t>
            </w:r>
            <w:r w:rsidR="0014293B" w:rsidRPr="00C507C2">
              <w:rPr>
                <w:rFonts w:ascii="Garamond" w:hAnsi="Garamond"/>
                <w:sz w:val="20"/>
                <w:szCs w:val="20"/>
              </w:rPr>
              <w:t xml:space="preserve">shtojcës </w:t>
            </w:r>
            <w:r w:rsidRPr="00C507C2">
              <w:rPr>
                <w:rFonts w:ascii="Garamond" w:hAnsi="Garamond"/>
                <w:sz w:val="20"/>
                <w:szCs w:val="20"/>
              </w:rPr>
              <w:t xml:space="preserve">A. </w:t>
            </w:r>
          </w:p>
        </w:tc>
      </w:tr>
      <w:tr w:rsidR="000918F6" w:rsidRPr="00C507C2" w14:paraId="0BFE66B0" w14:textId="77777777" w:rsidTr="00912D7B">
        <w:trPr>
          <w:cantSplit/>
          <w:trHeight w:val="20"/>
        </w:trPr>
        <w:tc>
          <w:tcPr>
            <w:tcW w:w="480" w:type="pct"/>
            <w:tcBorders>
              <w:bottom w:val="dotted" w:sz="4" w:space="0" w:color="auto"/>
            </w:tcBorders>
            <w:vAlign w:val="center"/>
          </w:tcPr>
          <w:p w14:paraId="3408A7BE"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4B17F2B3" w14:textId="77777777" w:rsidR="000918F6" w:rsidRPr="00C507C2" w:rsidRDefault="000918F6" w:rsidP="000A5D84">
            <w:pPr>
              <w:jc w:val="both"/>
              <w:rPr>
                <w:rFonts w:ascii="Garamond" w:hAnsi="Garamond"/>
                <w:b/>
                <w:bCs/>
                <w:sz w:val="20"/>
                <w:szCs w:val="20"/>
              </w:rPr>
            </w:pPr>
          </w:p>
        </w:tc>
        <w:tc>
          <w:tcPr>
            <w:tcW w:w="3991" w:type="pct"/>
            <w:tcBorders>
              <w:bottom w:val="dotted" w:sz="4" w:space="0" w:color="auto"/>
            </w:tcBorders>
            <w:shd w:val="clear" w:color="auto" w:fill="auto"/>
            <w:vAlign w:val="center"/>
          </w:tcPr>
          <w:p w14:paraId="70C68C39" w14:textId="77777777" w:rsidR="000918F6" w:rsidRPr="00C507C2" w:rsidRDefault="000918F6" w:rsidP="000A5D84">
            <w:pPr>
              <w:jc w:val="both"/>
              <w:rPr>
                <w:rFonts w:ascii="Garamond" w:hAnsi="Garamond"/>
                <w:sz w:val="20"/>
                <w:szCs w:val="20"/>
              </w:rPr>
            </w:pPr>
          </w:p>
        </w:tc>
      </w:tr>
      <w:tr w:rsidR="000918F6" w:rsidRPr="00C507C2" w14:paraId="5C2B8BD0" w14:textId="77777777" w:rsidTr="00912D7B">
        <w:trPr>
          <w:cantSplit/>
          <w:trHeight w:val="20"/>
        </w:trPr>
        <w:tc>
          <w:tcPr>
            <w:tcW w:w="480" w:type="pct"/>
            <w:tcBorders>
              <w:top w:val="dotted" w:sz="4" w:space="0" w:color="auto"/>
              <w:bottom w:val="dotted" w:sz="4" w:space="0" w:color="auto"/>
            </w:tcBorders>
            <w:vAlign w:val="center"/>
          </w:tcPr>
          <w:p w14:paraId="39B62AB4" w14:textId="77777777" w:rsidR="000918F6" w:rsidRPr="00C507C2" w:rsidRDefault="000918F6" w:rsidP="000A5D84">
            <w:pPr>
              <w:jc w:val="both"/>
              <w:rPr>
                <w:rFonts w:ascii="Garamond" w:hAnsi="Garamond"/>
                <w:i/>
                <w:iCs/>
                <w:sz w:val="20"/>
                <w:szCs w:val="20"/>
              </w:rPr>
            </w:pPr>
            <w:r w:rsidRPr="00C507C2">
              <w:rPr>
                <w:rFonts w:ascii="Garamond" w:hAnsi="Garamond"/>
                <w:i/>
                <w:iCs/>
                <w:sz w:val="20"/>
                <w:szCs w:val="20"/>
              </w:rPr>
              <w:lastRenderedPageBreak/>
              <w:t>bëhet</w:t>
            </w:r>
          </w:p>
        </w:tc>
        <w:tc>
          <w:tcPr>
            <w:tcW w:w="529" w:type="pct"/>
            <w:tcBorders>
              <w:top w:val="dotted" w:sz="4" w:space="0" w:color="auto"/>
              <w:bottom w:val="dotted" w:sz="4" w:space="0" w:color="auto"/>
            </w:tcBorders>
            <w:shd w:val="clear" w:color="auto" w:fill="auto"/>
            <w:vAlign w:val="center"/>
          </w:tcPr>
          <w:p w14:paraId="1C912125" w14:textId="77777777" w:rsidR="000918F6" w:rsidRPr="00C507C2" w:rsidRDefault="000918F6" w:rsidP="000A5D84">
            <w:pPr>
              <w:jc w:val="both"/>
              <w:rPr>
                <w:rFonts w:ascii="Garamond" w:hAnsi="Garamond"/>
                <w:sz w:val="20"/>
                <w:szCs w:val="20"/>
              </w:rPr>
            </w:pPr>
            <w:r w:rsidRPr="00C507C2">
              <w:rPr>
                <w:rFonts w:ascii="Garamond" w:hAnsi="Garamond"/>
                <w:b/>
                <w:bCs/>
                <w:sz w:val="20"/>
                <w:szCs w:val="20"/>
              </w:rPr>
              <w:t>E.3.3.3 (b)</w:t>
            </w:r>
          </w:p>
        </w:tc>
        <w:tc>
          <w:tcPr>
            <w:tcW w:w="3991" w:type="pct"/>
            <w:tcBorders>
              <w:top w:val="dotted" w:sz="4" w:space="0" w:color="auto"/>
              <w:bottom w:val="dotted" w:sz="4" w:space="0" w:color="auto"/>
            </w:tcBorders>
            <w:shd w:val="clear" w:color="auto" w:fill="auto"/>
            <w:vAlign w:val="center"/>
          </w:tcPr>
          <w:p w14:paraId="06B1558C" w14:textId="7623E3CF" w:rsidR="000918F6" w:rsidRPr="00C507C2" w:rsidRDefault="000918F6" w:rsidP="000A5D84">
            <w:pPr>
              <w:jc w:val="both"/>
              <w:rPr>
                <w:rFonts w:ascii="Garamond" w:hAnsi="Garamond"/>
                <w:sz w:val="20"/>
                <w:szCs w:val="20"/>
              </w:rPr>
            </w:pPr>
            <w:r w:rsidRPr="00C507C2">
              <w:rPr>
                <w:rFonts w:ascii="Garamond" w:hAnsi="Garamond"/>
                <w:sz w:val="20"/>
                <w:szCs w:val="20"/>
              </w:rPr>
              <w:t xml:space="preserve">Për segmentin e tregut CRIDA-3 nga ora 11:30 (CET) në ditën përkatëse të </w:t>
            </w:r>
            <w:r w:rsidR="0014293B" w:rsidRPr="00C507C2">
              <w:rPr>
                <w:rFonts w:ascii="Garamond" w:hAnsi="Garamond"/>
                <w:sz w:val="20"/>
                <w:szCs w:val="20"/>
              </w:rPr>
              <w:t xml:space="preserve">ditës </w:t>
            </w:r>
            <w:r w:rsidR="0014293B">
              <w:rPr>
                <w:rFonts w:ascii="Garamond" w:hAnsi="Garamond"/>
                <w:sz w:val="20"/>
                <w:szCs w:val="20"/>
              </w:rPr>
              <w:t>s</w:t>
            </w:r>
            <w:r w:rsidRPr="00C507C2">
              <w:rPr>
                <w:rFonts w:ascii="Garamond" w:hAnsi="Garamond"/>
                <w:sz w:val="20"/>
                <w:szCs w:val="20"/>
              </w:rPr>
              <w:t xml:space="preserve">ë </w:t>
            </w:r>
            <w:r w:rsidR="0014293B" w:rsidRPr="00C507C2">
              <w:rPr>
                <w:rFonts w:ascii="Garamond" w:hAnsi="Garamond"/>
                <w:sz w:val="20"/>
                <w:szCs w:val="20"/>
              </w:rPr>
              <w:t xml:space="preserve">livrimit </w:t>
            </w:r>
            <w:r w:rsidRPr="00C507C2">
              <w:rPr>
                <w:rFonts w:ascii="Garamond" w:hAnsi="Garamond"/>
                <w:sz w:val="20"/>
                <w:szCs w:val="20"/>
              </w:rPr>
              <w:t xml:space="preserve">(D) dhe jo në përputhje me afatet e përcaktuara në </w:t>
            </w:r>
            <w:r w:rsidR="0014293B" w:rsidRPr="00C507C2">
              <w:rPr>
                <w:rFonts w:ascii="Garamond" w:hAnsi="Garamond"/>
                <w:sz w:val="20"/>
                <w:szCs w:val="20"/>
              </w:rPr>
              <w:t xml:space="preserve">tabelën </w:t>
            </w:r>
            <w:r w:rsidRPr="00C507C2">
              <w:rPr>
                <w:rFonts w:ascii="Garamond" w:hAnsi="Garamond"/>
                <w:sz w:val="20"/>
                <w:szCs w:val="20"/>
              </w:rPr>
              <w:t xml:space="preserve">A.2 të </w:t>
            </w:r>
            <w:r w:rsidR="0014293B" w:rsidRPr="00C507C2">
              <w:rPr>
                <w:rFonts w:ascii="Garamond" w:hAnsi="Garamond"/>
                <w:sz w:val="20"/>
                <w:szCs w:val="20"/>
              </w:rPr>
              <w:t xml:space="preserve">shtojcës </w:t>
            </w:r>
            <w:r w:rsidRPr="00C507C2">
              <w:rPr>
                <w:rFonts w:ascii="Garamond" w:hAnsi="Garamond"/>
                <w:sz w:val="20"/>
                <w:szCs w:val="20"/>
              </w:rPr>
              <w:t>A.</w:t>
            </w:r>
          </w:p>
        </w:tc>
      </w:tr>
      <w:tr w:rsidR="000918F6" w:rsidRPr="00C507C2" w14:paraId="3BE17EC0" w14:textId="77777777" w:rsidTr="00912D7B">
        <w:trPr>
          <w:cantSplit/>
          <w:trHeight w:val="20"/>
        </w:trPr>
        <w:tc>
          <w:tcPr>
            <w:tcW w:w="480" w:type="pct"/>
            <w:tcBorders>
              <w:top w:val="dotted" w:sz="4" w:space="0" w:color="auto"/>
            </w:tcBorders>
            <w:vAlign w:val="center"/>
          </w:tcPr>
          <w:p w14:paraId="0D9F8DFF" w14:textId="77777777" w:rsidR="000918F6" w:rsidRPr="00C507C2" w:rsidRDefault="000918F6" w:rsidP="000A5D84">
            <w:pPr>
              <w:jc w:val="both"/>
              <w:rPr>
                <w:rFonts w:ascii="Garamond" w:hAnsi="Garamond"/>
                <w:i/>
                <w:iCs/>
                <w:sz w:val="20"/>
                <w:szCs w:val="20"/>
              </w:rPr>
            </w:pPr>
          </w:p>
        </w:tc>
        <w:tc>
          <w:tcPr>
            <w:tcW w:w="4520" w:type="pct"/>
            <w:gridSpan w:val="2"/>
            <w:tcBorders>
              <w:top w:val="dotted" w:sz="4" w:space="0" w:color="auto"/>
            </w:tcBorders>
            <w:shd w:val="clear" w:color="auto" w:fill="auto"/>
            <w:vAlign w:val="center"/>
          </w:tcPr>
          <w:p w14:paraId="3D172489" w14:textId="77777777" w:rsidR="000918F6" w:rsidRPr="00C507C2" w:rsidRDefault="000918F6" w:rsidP="000A5D84">
            <w:pPr>
              <w:jc w:val="both"/>
              <w:rPr>
                <w:rFonts w:ascii="Garamond" w:hAnsi="Garamond"/>
                <w:i/>
                <w:iCs/>
                <w:sz w:val="20"/>
                <w:szCs w:val="20"/>
              </w:rPr>
            </w:pPr>
            <w:r w:rsidRPr="00C507C2">
              <w:rPr>
                <w:rFonts w:ascii="Garamond" w:hAnsi="Garamond"/>
                <w:b/>
                <w:bCs/>
                <w:i/>
                <w:iCs/>
                <w:sz w:val="20"/>
                <w:szCs w:val="20"/>
              </w:rPr>
              <w:t>Shtohet</w:t>
            </w:r>
          </w:p>
        </w:tc>
      </w:tr>
      <w:tr w:rsidR="000918F6" w:rsidRPr="00C507C2" w14:paraId="03DDBA14" w14:textId="77777777" w:rsidTr="00912D7B">
        <w:trPr>
          <w:cantSplit/>
          <w:trHeight w:val="20"/>
        </w:trPr>
        <w:tc>
          <w:tcPr>
            <w:tcW w:w="480" w:type="pct"/>
            <w:tcBorders>
              <w:bottom w:val="dotted" w:sz="4" w:space="0" w:color="auto"/>
            </w:tcBorders>
            <w:vAlign w:val="center"/>
          </w:tcPr>
          <w:p w14:paraId="54C86391"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26A08705"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 xml:space="preserve">E.3.4.1 </w:t>
            </w:r>
          </w:p>
        </w:tc>
        <w:tc>
          <w:tcPr>
            <w:tcW w:w="3991" w:type="pct"/>
            <w:tcBorders>
              <w:bottom w:val="dotted" w:sz="4" w:space="0" w:color="auto"/>
            </w:tcBorders>
            <w:shd w:val="clear" w:color="auto" w:fill="auto"/>
            <w:vAlign w:val="center"/>
          </w:tcPr>
          <w:p w14:paraId="7768A062" w14:textId="14BD647D" w:rsidR="000918F6" w:rsidRPr="00C507C2" w:rsidRDefault="000918F6" w:rsidP="000A5D84">
            <w:pPr>
              <w:jc w:val="both"/>
              <w:rPr>
                <w:rFonts w:ascii="Garamond" w:hAnsi="Garamond"/>
                <w:sz w:val="20"/>
                <w:szCs w:val="20"/>
              </w:rPr>
            </w:pPr>
            <w:r w:rsidRPr="00C507C2">
              <w:rPr>
                <w:rFonts w:ascii="Garamond" w:hAnsi="Garamond"/>
                <w:sz w:val="20"/>
                <w:szCs w:val="20"/>
              </w:rPr>
              <w:t xml:space="preserve">Sipas procedurës qeverisëse të Bashkimit të Tregjeve AL-KS, nëse Bursa është prekur nga një ndarje e plotë e Bashkimit të Tregjeve në lidhje me </w:t>
            </w:r>
            <w:r w:rsidR="00D012C5" w:rsidRPr="00C507C2">
              <w:rPr>
                <w:rFonts w:ascii="Garamond" w:hAnsi="Garamond"/>
                <w:sz w:val="20"/>
                <w:szCs w:val="20"/>
              </w:rPr>
              <w:t xml:space="preserve">ditën e livrimit </w:t>
            </w:r>
            <w:r w:rsidRPr="00C507C2">
              <w:rPr>
                <w:rFonts w:ascii="Garamond" w:hAnsi="Garamond"/>
                <w:sz w:val="20"/>
                <w:szCs w:val="20"/>
              </w:rPr>
              <w:t xml:space="preserve">(D), dhe prej orës 09:30 (CET) në </w:t>
            </w:r>
            <w:r w:rsidR="00D012C5" w:rsidRPr="00C507C2">
              <w:rPr>
                <w:rFonts w:ascii="Garamond" w:hAnsi="Garamond"/>
                <w:sz w:val="20"/>
                <w:szCs w:val="20"/>
              </w:rPr>
              <w:t xml:space="preserve">ditën </w:t>
            </w:r>
            <w:r w:rsidRPr="00C507C2">
              <w:rPr>
                <w:rFonts w:ascii="Garamond" w:hAnsi="Garamond"/>
                <w:sz w:val="20"/>
                <w:szCs w:val="20"/>
              </w:rPr>
              <w:t xml:space="preserve">përkatëse të </w:t>
            </w:r>
            <w:r w:rsidR="00D012C5" w:rsidRPr="00C507C2">
              <w:rPr>
                <w:rFonts w:ascii="Garamond" w:hAnsi="Garamond"/>
                <w:sz w:val="20"/>
                <w:szCs w:val="20"/>
              </w:rPr>
              <w:t xml:space="preserve">livrimit </w:t>
            </w:r>
            <w:r w:rsidRPr="00C507C2">
              <w:rPr>
                <w:rFonts w:ascii="Garamond" w:hAnsi="Garamond"/>
                <w:sz w:val="20"/>
                <w:szCs w:val="20"/>
              </w:rPr>
              <w:t>(D) dhe ALPEX</w:t>
            </w:r>
            <w:r w:rsidR="00BF69A9">
              <w:rPr>
                <w:rFonts w:ascii="Garamond" w:hAnsi="Garamond"/>
                <w:sz w:val="20"/>
                <w:szCs w:val="20"/>
              </w:rPr>
              <w:t>-i</w:t>
            </w:r>
            <w:r w:rsidRPr="00C507C2">
              <w:rPr>
                <w:rFonts w:ascii="Garamond" w:hAnsi="Garamond"/>
                <w:sz w:val="20"/>
                <w:szCs w:val="20"/>
              </w:rPr>
              <w:t xml:space="preserve"> është i bindur që çështjet teknike që shkaktuan ndarjen e plotë të Bashkimit të Tregjeve nuk mund të zgjidhen,</w:t>
            </w:r>
            <w:r w:rsidR="002B1A03">
              <w:rPr>
                <w:rFonts w:ascii="Garamond" w:hAnsi="Garamond"/>
                <w:sz w:val="20"/>
                <w:szCs w:val="20"/>
              </w:rPr>
              <w:t xml:space="preserve"> </w:t>
            </w:r>
            <w:r w:rsidRPr="00C507C2">
              <w:rPr>
                <w:rFonts w:ascii="Garamond" w:hAnsi="Garamond"/>
                <w:sz w:val="20"/>
                <w:szCs w:val="20"/>
              </w:rPr>
              <w:t xml:space="preserve">ALPEX-i mund të deklarojë ndarjen e plotë të Bashkimit të Tregjeve AL-KS për </w:t>
            </w:r>
            <w:r w:rsidR="00D012C5" w:rsidRPr="00C507C2">
              <w:rPr>
                <w:rFonts w:ascii="Garamond" w:hAnsi="Garamond"/>
                <w:sz w:val="20"/>
                <w:szCs w:val="20"/>
              </w:rPr>
              <w:t xml:space="preserve">ditën </w:t>
            </w:r>
            <w:r w:rsidRPr="00C507C2">
              <w:rPr>
                <w:rFonts w:ascii="Garamond" w:hAnsi="Garamond"/>
                <w:sz w:val="20"/>
                <w:szCs w:val="20"/>
              </w:rPr>
              <w:t xml:space="preserve">përkatëse të </w:t>
            </w:r>
            <w:r w:rsidR="00D012C5" w:rsidRPr="00C507C2">
              <w:rPr>
                <w:rFonts w:ascii="Garamond" w:hAnsi="Garamond"/>
                <w:sz w:val="20"/>
                <w:szCs w:val="20"/>
              </w:rPr>
              <w:t xml:space="preserve">livrimit </w:t>
            </w:r>
            <w:r w:rsidRPr="00C507C2">
              <w:rPr>
                <w:rFonts w:ascii="Garamond" w:hAnsi="Garamond"/>
                <w:sz w:val="20"/>
                <w:szCs w:val="20"/>
              </w:rPr>
              <w:t>(D).</w:t>
            </w:r>
            <w:r w:rsidR="002B1A03">
              <w:rPr>
                <w:rFonts w:ascii="Garamond" w:hAnsi="Garamond"/>
                <w:sz w:val="20"/>
                <w:szCs w:val="20"/>
              </w:rPr>
              <w:t xml:space="preserve"> </w:t>
            </w:r>
            <w:r w:rsidRPr="00C507C2">
              <w:rPr>
                <w:rFonts w:ascii="Garamond" w:hAnsi="Garamond"/>
                <w:sz w:val="20"/>
                <w:szCs w:val="20"/>
              </w:rPr>
              <w:t xml:space="preserve"> </w:t>
            </w:r>
          </w:p>
        </w:tc>
      </w:tr>
      <w:tr w:rsidR="000918F6" w:rsidRPr="00C507C2" w14:paraId="38DF2F13" w14:textId="77777777" w:rsidTr="00912D7B">
        <w:trPr>
          <w:cantSplit/>
          <w:trHeight w:val="20"/>
        </w:trPr>
        <w:tc>
          <w:tcPr>
            <w:tcW w:w="480" w:type="pct"/>
            <w:tcBorders>
              <w:top w:val="dotted" w:sz="4" w:space="0" w:color="auto"/>
              <w:bottom w:val="dotted" w:sz="4" w:space="0" w:color="auto"/>
            </w:tcBorders>
            <w:vAlign w:val="center"/>
          </w:tcPr>
          <w:p w14:paraId="6C384916"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4658B732" w14:textId="77777777" w:rsidR="000918F6" w:rsidRPr="00C507C2" w:rsidRDefault="000918F6" w:rsidP="000A5D84">
            <w:pPr>
              <w:jc w:val="both"/>
              <w:rPr>
                <w:rFonts w:ascii="Garamond" w:hAnsi="Garamond"/>
                <w:b/>
                <w:bCs/>
                <w:sz w:val="20"/>
                <w:szCs w:val="20"/>
              </w:rPr>
            </w:pPr>
          </w:p>
        </w:tc>
        <w:tc>
          <w:tcPr>
            <w:tcW w:w="3991" w:type="pct"/>
            <w:tcBorders>
              <w:top w:val="dotted" w:sz="4" w:space="0" w:color="auto"/>
              <w:bottom w:val="dotted" w:sz="4" w:space="0" w:color="auto"/>
            </w:tcBorders>
            <w:shd w:val="clear" w:color="auto" w:fill="auto"/>
            <w:vAlign w:val="center"/>
          </w:tcPr>
          <w:p w14:paraId="5478C9B6" w14:textId="6327DA03" w:rsidR="000918F6" w:rsidRPr="00C507C2" w:rsidRDefault="000918F6" w:rsidP="000A5D84">
            <w:pPr>
              <w:jc w:val="both"/>
              <w:rPr>
                <w:rFonts w:ascii="Garamond" w:hAnsi="Garamond"/>
                <w:sz w:val="20"/>
                <w:szCs w:val="20"/>
              </w:rPr>
            </w:pPr>
            <w:bookmarkStart w:id="25" w:name="_Ref112505728"/>
            <w:r w:rsidRPr="00C507C2">
              <w:rPr>
                <w:rFonts w:ascii="Garamond" w:hAnsi="Garamond"/>
                <w:sz w:val="20"/>
                <w:szCs w:val="20"/>
              </w:rPr>
              <w:t xml:space="preserve">Sipas procedurës qeverisëse të Bashkimit të Tregjeve AL-KS, nëse Bursa është prekur nga një ndarje e plotë e Bashkimit të Tregjeve në lidhje me </w:t>
            </w:r>
            <w:r w:rsidR="0014293B" w:rsidRPr="00C507C2">
              <w:rPr>
                <w:rFonts w:ascii="Garamond" w:hAnsi="Garamond"/>
                <w:sz w:val="20"/>
                <w:szCs w:val="20"/>
              </w:rPr>
              <w:t xml:space="preserve">ditën </w:t>
            </w:r>
            <w:r w:rsidRPr="00C507C2">
              <w:rPr>
                <w:rFonts w:ascii="Garamond" w:hAnsi="Garamond"/>
                <w:sz w:val="20"/>
                <w:szCs w:val="20"/>
              </w:rPr>
              <w:t xml:space="preserve">e </w:t>
            </w:r>
            <w:r w:rsidR="0014293B" w:rsidRPr="00C507C2">
              <w:rPr>
                <w:rFonts w:ascii="Garamond" w:hAnsi="Garamond"/>
                <w:sz w:val="20"/>
                <w:szCs w:val="20"/>
              </w:rPr>
              <w:t xml:space="preserve">livrimit </w:t>
            </w:r>
            <w:r w:rsidRPr="00C507C2">
              <w:rPr>
                <w:rFonts w:ascii="Garamond" w:hAnsi="Garamond"/>
                <w:sz w:val="20"/>
                <w:szCs w:val="20"/>
              </w:rPr>
              <w:t xml:space="preserve">(D), dhe prej orës 09:30 (CET) në </w:t>
            </w:r>
            <w:r w:rsidR="00D012C5" w:rsidRPr="00C507C2">
              <w:rPr>
                <w:rFonts w:ascii="Garamond" w:hAnsi="Garamond"/>
                <w:sz w:val="20"/>
                <w:szCs w:val="20"/>
              </w:rPr>
              <w:t xml:space="preserve">ditën përkatëse të livrimit </w:t>
            </w:r>
            <w:r w:rsidRPr="00C507C2">
              <w:rPr>
                <w:rFonts w:ascii="Garamond" w:hAnsi="Garamond"/>
                <w:sz w:val="20"/>
                <w:szCs w:val="20"/>
              </w:rPr>
              <w:t xml:space="preserve">(D) dhe Komiteti </w:t>
            </w:r>
            <w:r w:rsidR="00D012C5">
              <w:rPr>
                <w:rFonts w:ascii="Garamond" w:hAnsi="Garamond"/>
                <w:sz w:val="20"/>
                <w:szCs w:val="20"/>
              </w:rPr>
              <w:t xml:space="preserve">i </w:t>
            </w:r>
            <w:r w:rsidRPr="00C507C2">
              <w:rPr>
                <w:rFonts w:ascii="Garamond" w:hAnsi="Garamond"/>
                <w:sz w:val="20"/>
                <w:szCs w:val="20"/>
              </w:rPr>
              <w:t xml:space="preserve">Incidencës është i bindur që çështjet teknike që shkaktuan ndarjen e plotë të Bashkimit të Tregjeve nuk mund të zgjidhen, Komiteti </w:t>
            </w:r>
            <w:r w:rsidR="00101BA8">
              <w:rPr>
                <w:rFonts w:ascii="Garamond" w:hAnsi="Garamond"/>
                <w:sz w:val="20"/>
                <w:szCs w:val="20"/>
              </w:rPr>
              <w:t xml:space="preserve">i </w:t>
            </w:r>
            <w:r w:rsidRPr="00C507C2">
              <w:rPr>
                <w:rFonts w:ascii="Garamond" w:hAnsi="Garamond"/>
                <w:sz w:val="20"/>
                <w:szCs w:val="20"/>
              </w:rPr>
              <w:t xml:space="preserve">Incidencës mund të deklarojë </w:t>
            </w:r>
            <w:r w:rsidR="00D012C5" w:rsidRPr="00C507C2">
              <w:rPr>
                <w:rFonts w:ascii="Garamond" w:hAnsi="Garamond"/>
                <w:sz w:val="20"/>
                <w:szCs w:val="20"/>
              </w:rPr>
              <w:t xml:space="preserve">ndarjen e plotë </w:t>
            </w:r>
            <w:r w:rsidRPr="00C507C2">
              <w:rPr>
                <w:rFonts w:ascii="Garamond" w:hAnsi="Garamond"/>
                <w:sz w:val="20"/>
                <w:szCs w:val="20"/>
              </w:rPr>
              <w:t xml:space="preserve">të Bashkimit të Tregjeve AL-KS për </w:t>
            </w:r>
            <w:r w:rsidR="00D012C5" w:rsidRPr="00C507C2">
              <w:rPr>
                <w:rFonts w:ascii="Garamond" w:hAnsi="Garamond"/>
                <w:sz w:val="20"/>
                <w:szCs w:val="20"/>
              </w:rPr>
              <w:t xml:space="preserve">ditën përkatëse të livrimit </w:t>
            </w:r>
            <w:r w:rsidRPr="00C507C2">
              <w:rPr>
                <w:rFonts w:ascii="Garamond" w:hAnsi="Garamond"/>
                <w:sz w:val="20"/>
                <w:szCs w:val="20"/>
              </w:rPr>
              <w:t>(D).</w:t>
            </w:r>
            <w:bookmarkEnd w:id="25"/>
            <w:r w:rsidR="002B1A03">
              <w:rPr>
                <w:rFonts w:ascii="Garamond" w:hAnsi="Garamond"/>
                <w:sz w:val="20"/>
                <w:szCs w:val="20"/>
              </w:rPr>
              <w:t xml:space="preserve"> </w:t>
            </w:r>
            <w:r w:rsidRPr="00C507C2">
              <w:rPr>
                <w:rFonts w:ascii="Garamond" w:hAnsi="Garamond"/>
                <w:sz w:val="20"/>
                <w:szCs w:val="20"/>
              </w:rPr>
              <w:t xml:space="preserve"> </w:t>
            </w:r>
          </w:p>
        </w:tc>
      </w:tr>
      <w:tr w:rsidR="000918F6" w:rsidRPr="00C507C2" w14:paraId="6651A088" w14:textId="77777777" w:rsidTr="00912D7B">
        <w:trPr>
          <w:cantSplit/>
          <w:trHeight w:val="20"/>
        </w:trPr>
        <w:tc>
          <w:tcPr>
            <w:tcW w:w="480" w:type="pct"/>
            <w:tcBorders>
              <w:bottom w:val="dotted" w:sz="4" w:space="0" w:color="auto"/>
            </w:tcBorders>
            <w:vAlign w:val="center"/>
          </w:tcPr>
          <w:p w14:paraId="651DAB37" w14:textId="77777777" w:rsidR="000918F6" w:rsidRPr="00C507C2" w:rsidRDefault="000918F6"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shd w:val="clear" w:color="auto" w:fill="auto"/>
            <w:vAlign w:val="center"/>
          </w:tcPr>
          <w:p w14:paraId="3E3E497A" w14:textId="77777777" w:rsidR="000918F6" w:rsidRPr="00C507C2" w:rsidRDefault="000918F6" w:rsidP="000A5D84">
            <w:pPr>
              <w:jc w:val="both"/>
              <w:rPr>
                <w:rFonts w:ascii="Garamond" w:hAnsi="Garamond"/>
                <w:b/>
                <w:bCs/>
                <w:sz w:val="20"/>
                <w:szCs w:val="20"/>
              </w:rPr>
            </w:pPr>
            <w:r w:rsidRPr="00C507C2">
              <w:rPr>
                <w:rFonts w:ascii="Garamond" w:hAnsi="Garamond"/>
                <w:b/>
                <w:bCs/>
                <w:sz w:val="20"/>
                <w:szCs w:val="20"/>
              </w:rPr>
              <w:t>E.3.5.1</w:t>
            </w:r>
          </w:p>
        </w:tc>
        <w:tc>
          <w:tcPr>
            <w:tcW w:w="3991" w:type="pct"/>
            <w:tcBorders>
              <w:bottom w:val="dotted" w:sz="4" w:space="0" w:color="auto"/>
            </w:tcBorders>
            <w:shd w:val="clear" w:color="auto" w:fill="auto"/>
            <w:vAlign w:val="center"/>
          </w:tcPr>
          <w:p w14:paraId="7695A7C1" w14:textId="55D99300" w:rsidR="000918F6" w:rsidRPr="00C507C2" w:rsidRDefault="000918F6" w:rsidP="000A5D84">
            <w:pPr>
              <w:jc w:val="both"/>
              <w:rPr>
                <w:rFonts w:ascii="Garamond" w:hAnsi="Garamond"/>
                <w:sz w:val="20"/>
                <w:szCs w:val="20"/>
              </w:rPr>
            </w:pPr>
            <w:r w:rsidRPr="00C507C2">
              <w:rPr>
                <w:rFonts w:ascii="Garamond" w:hAnsi="Garamond"/>
                <w:sz w:val="20"/>
                <w:szCs w:val="20"/>
              </w:rPr>
              <w:t xml:space="preserve">Kur një </w:t>
            </w:r>
            <w:r w:rsidR="0014293B" w:rsidRPr="00C507C2">
              <w:rPr>
                <w:rFonts w:ascii="Garamond" w:hAnsi="Garamond"/>
                <w:sz w:val="20"/>
                <w:szCs w:val="20"/>
              </w:rPr>
              <w:t xml:space="preserve">ankand </w:t>
            </w:r>
            <w:r w:rsidRPr="00C507C2">
              <w:rPr>
                <w:rFonts w:ascii="Garamond" w:hAnsi="Garamond"/>
                <w:sz w:val="20"/>
                <w:szCs w:val="20"/>
              </w:rPr>
              <w:t xml:space="preserve">i </w:t>
            </w:r>
            <w:r w:rsidR="0014293B" w:rsidRPr="00C507C2">
              <w:rPr>
                <w:rFonts w:ascii="Garamond" w:hAnsi="Garamond"/>
                <w:sz w:val="20"/>
                <w:szCs w:val="20"/>
              </w:rPr>
              <w:t xml:space="preserve">brenda së njëjtës ditë zhvillohet </w:t>
            </w:r>
            <w:r w:rsidRPr="00C507C2">
              <w:rPr>
                <w:rFonts w:ascii="Garamond" w:hAnsi="Garamond"/>
                <w:sz w:val="20"/>
                <w:szCs w:val="20"/>
              </w:rPr>
              <w:t xml:space="preserve">si një </w:t>
            </w:r>
            <w:r w:rsidR="0014293B" w:rsidRPr="00C507C2">
              <w:rPr>
                <w:rFonts w:ascii="Garamond" w:hAnsi="Garamond"/>
                <w:sz w:val="20"/>
                <w:szCs w:val="20"/>
              </w:rPr>
              <w:t xml:space="preserve">ankand lokal në përputhje </w:t>
            </w:r>
            <w:r w:rsidRPr="00C507C2">
              <w:rPr>
                <w:rFonts w:ascii="Garamond" w:hAnsi="Garamond"/>
                <w:sz w:val="20"/>
                <w:szCs w:val="20"/>
              </w:rPr>
              <w:t>me paragrafin E.3.2.2,</w:t>
            </w:r>
            <w:r w:rsidR="002B1A03">
              <w:rPr>
                <w:rFonts w:ascii="Garamond" w:hAnsi="Garamond"/>
                <w:sz w:val="20"/>
                <w:szCs w:val="20"/>
              </w:rPr>
              <w:t xml:space="preserve"> </w:t>
            </w:r>
            <w:r w:rsidRPr="00C507C2">
              <w:rPr>
                <w:rFonts w:ascii="Garamond" w:hAnsi="Garamond"/>
                <w:sz w:val="20"/>
                <w:szCs w:val="20"/>
              </w:rPr>
              <w:t xml:space="preserve">do të zbatohet procedura në seksionin C.2, dhe </w:t>
            </w:r>
            <w:r w:rsidR="0014293B" w:rsidRPr="00C507C2">
              <w:rPr>
                <w:rFonts w:ascii="Garamond" w:hAnsi="Garamond"/>
                <w:sz w:val="20"/>
                <w:szCs w:val="20"/>
              </w:rPr>
              <w:t xml:space="preserve">kapaciteti ndërkufitar </w:t>
            </w:r>
            <w:r w:rsidRPr="00C507C2">
              <w:rPr>
                <w:rFonts w:ascii="Garamond" w:hAnsi="Garamond"/>
                <w:sz w:val="20"/>
                <w:szCs w:val="20"/>
              </w:rPr>
              <w:t xml:space="preserve">përkatës nuk merret parasysh nga </w:t>
            </w:r>
            <w:r w:rsidR="0014293B" w:rsidRPr="00C507C2">
              <w:rPr>
                <w:rFonts w:ascii="Garamond" w:hAnsi="Garamond"/>
                <w:sz w:val="20"/>
                <w:szCs w:val="20"/>
              </w:rPr>
              <w:t xml:space="preserve">ofruesi i shërbimit </w:t>
            </w:r>
            <w:r w:rsidRPr="00C507C2">
              <w:rPr>
                <w:rFonts w:ascii="Garamond" w:hAnsi="Garamond"/>
                <w:sz w:val="20"/>
                <w:szCs w:val="20"/>
              </w:rPr>
              <w:t xml:space="preserve">të Bashkimit të Tregjeve. </w:t>
            </w:r>
          </w:p>
        </w:tc>
      </w:tr>
    </w:tbl>
    <w:p w14:paraId="23379AC4" w14:textId="27392919" w:rsidR="000918F6" w:rsidRPr="00C507C2" w:rsidRDefault="000918F6" w:rsidP="000A5D84">
      <w:pPr>
        <w:tabs>
          <w:tab w:val="left" w:pos="1735"/>
        </w:tabs>
        <w:jc w:val="both"/>
        <w:rPr>
          <w:rFonts w:ascii="Garamond" w:hAnsi="Garamond"/>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70"/>
        <w:gridCol w:w="959"/>
        <w:gridCol w:w="1136"/>
        <w:gridCol w:w="6096"/>
      </w:tblGrid>
      <w:tr w:rsidR="00DB5B01" w:rsidRPr="00C507C2" w14:paraId="023E49F6" w14:textId="77777777" w:rsidTr="00912D7B">
        <w:trPr>
          <w:cantSplit/>
          <w:trHeight w:val="20"/>
        </w:trPr>
        <w:tc>
          <w:tcPr>
            <w:tcW w:w="480" w:type="pct"/>
            <w:tcBorders>
              <w:top w:val="dotted" w:sz="4" w:space="0" w:color="auto"/>
              <w:bottom w:val="dotted" w:sz="4" w:space="0" w:color="auto"/>
            </w:tcBorders>
            <w:vAlign w:val="center"/>
          </w:tcPr>
          <w:p w14:paraId="5EF64E3E" w14:textId="77777777" w:rsidR="00DB5B01" w:rsidRPr="00C507C2" w:rsidRDefault="00DB5B01" w:rsidP="000A5D84">
            <w:pPr>
              <w:jc w:val="both"/>
              <w:rPr>
                <w:rFonts w:ascii="Garamond" w:hAnsi="Garamond"/>
                <w:i/>
                <w:iCs/>
                <w:sz w:val="20"/>
                <w:szCs w:val="20"/>
              </w:rPr>
            </w:pPr>
            <w:r w:rsidRPr="00C507C2">
              <w:rPr>
                <w:rFonts w:ascii="Garamond" w:hAnsi="Garamond"/>
                <w:i/>
                <w:iCs/>
                <w:sz w:val="20"/>
                <w:szCs w:val="20"/>
              </w:rPr>
              <w:t>bëhet</w:t>
            </w:r>
          </w:p>
        </w:tc>
        <w:tc>
          <w:tcPr>
            <w:tcW w:w="529" w:type="pct"/>
            <w:tcBorders>
              <w:bottom w:val="dotted" w:sz="4" w:space="0" w:color="auto"/>
            </w:tcBorders>
            <w:shd w:val="clear" w:color="auto" w:fill="auto"/>
            <w:vAlign w:val="center"/>
          </w:tcPr>
          <w:p w14:paraId="2A249929" w14:textId="77777777" w:rsidR="00DB5B01" w:rsidRPr="00C507C2" w:rsidRDefault="00DB5B01" w:rsidP="000A5D84">
            <w:pPr>
              <w:jc w:val="both"/>
              <w:rPr>
                <w:rFonts w:ascii="Garamond" w:hAnsi="Garamond"/>
                <w:sz w:val="20"/>
                <w:szCs w:val="20"/>
              </w:rPr>
            </w:pPr>
          </w:p>
        </w:tc>
        <w:tc>
          <w:tcPr>
            <w:tcW w:w="3991" w:type="pct"/>
            <w:gridSpan w:val="2"/>
            <w:tcBorders>
              <w:top w:val="dotted" w:sz="4" w:space="0" w:color="auto"/>
              <w:bottom w:val="dotted" w:sz="4" w:space="0" w:color="auto"/>
            </w:tcBorders>
            <w:shd w:val="clear" w:color="auto" w:fill="auto"/>
            <w:vAlign w:val="center"/>
          </w:tcPr>
          <w:p w14:paraId="59147E4E" w14:textId="212E9658" w:rsidR="00DB5B01" w:rsidRPr="00C507C2" w:rsidRDefault="00DB5B01" w:rsidP="000A5D84">
            <w:pPr>
              <w:jc w:val="both"/>
              <w:rPr>
                <w:rFonts w:ascii="Garamond" w:hAnsi="Garamond"/>
                <w:sz w:val="20"/>
                <w:szCs w:val="20"/>
              </w:rPr>
            </w:pPr>
            <w:r w:rsidRPr="00C507C2">
              <w:rPr>
                <w:rFonts w:ascii="Garamond" w:hAnsi="Garamond"/>
                <w:sz w:val="20"/>
                <w:szCs w:val="20"/>
              </w:rPr>
              <w:t xml:space="preserve">Kur një </w:t>
            </w:r>
            <w:r w:rsidR="00B641EA" w:rsidRPr="00C507C2">
              <w:rPr>
                <w:rFonts w:ascii="Garamond" w:hAnsi="Garamond"/>
                <w:sz w:val="20"/>
                <w:szCs w:val="20"/>
              </w:rPr>
              <w:t xml:space="preserve">ankand i brenda së njëjtës ditë zhvillohet si një ankand lokal në përputhje </w:t>
            </w:r>
            <w:r w:rsidRPr="00C507C2">
              <w:rPr>
                <w:rFonts w:ascii="Garamond" w:hAnsi="Garamond"/>
                <w:sz w:val="20"/>
                <w:szCs w:val="20"/>
              </w:rPr>
              <w:t xml:space="preserve">me paragrafin E.3.2.2 dhe E.3.3.2, do të zbatohet procedura në seksionin C.2, dhe </w:t>
            </w:r>
            <w:r w:rsidR="00B641EA">
              <w:rPr>
                <w:rFonts w:ascii="Garamond" w:hAnsi="Garamond"/>
                <w:sz w:val="20"/>
                <w:szCs w:val="20"/>
              </w:rPr>
              <w:t>k</w:t>
            </w:r>
            <w:r w:rsidRPr="00C507C2">
              <w:rPr>
                <w:rFonts w:ascii="Garamond" w:hAnsi="Garamond"/>
                <w:sz w:val="20"/>
                <w:szCs w:val="20"/>
              </w:rPr>
              <w:t xml:space="preserve">apaciteti </w:t>
            </w:r>
            <w:r w:rsidR="00B641EA">
              <w:rPr>
                <w:rFonts w:ascii="Garamond" w:hAnsi="Garamond"/>
                <w:sz w:val="20"/>
                <w:szCs w:val="20"/>
              </w:rPr>
              <w:t>n</w:t>
            </w:r>
            <w:r w:rsidRPr="00C507C2">
              <w:rPr>
                <w:rFonts w:ascii="Garamond" w:hAnsi="Garamond"/>
                <w:sz w:val="20"/>
                <w:szCs w:val="20"/>
              </w:rPr>
              <w:t xml:space="preserve">dërkufitar përkatës nuk merret parasysh nga </w:t>
            </w:r>
            <w:r w:rsidR="0014293B" w:rsidRPr="00C507C2">
              <w:rPr>
                <w:rFonts w:ascii="Garamond" w:hAnsi="Garamond"/>
                <w:sz w:val="20"/>
                <w:szCs w:val="20"/>
              </w:rPr>
              <w:t xml:space="preserve">ofruesi </w:t>
            </w:r>
            <w:r w:rsidRPr="00C507C2">
              <w:rPr>
                <w:rFonts w:ascii="Garamond" w:hAnsi="Garamond"/>
                <w:sz w:val="20"/>
                <w:szCs w:val="20"/>
              </w:rPr>
              <w:t xml:space="preserve">i </w:t>
            </w:r>
            <w:r w:rsidR="0014293B" w:rsidRPr="00C507C2">
              <w:rPr>
                <w:rFonts w:ascii="Garamond" w:hAnsi="Garamond"/>
                <w:sz w:val="20"/>
                <w:szCs w:val="20"/>
              </w:rPr>
              <w:t xml:space="preserve">shërbimit </w:t>
            </w:r>
            <w:r w:rsidRPr="00C507C2">
              <w:rPr>
                <w:rFonts w:ascii="Garamond" w:hAnsi="Garamond"/>
                <w:sz w:val="20"/>
                <w:szCs w:val="20"/>
              </w:rPr>
              <w:t xml:space="preserve">të Bashkimit të Tregjeve. </w:t>
            </w:r>
          </w:p>
        </w:tc>
      </w:tr>
      <w:tr w:rsidR="00DB5B01" w:rsidRPr="00C507C2" w14:paraId="2F610AA7" w14:textId="77777777" w:rsidTr="00912D7B">
        <w:trPr>
          <w:cantSplit/>
          <w:trHeight w:val="20"/>
        </w:trPr>
        <w:tc>
          <w:tcPr>
            <w:tcW w:w="480" w:type="pct"/>
            <w:tcBorders>
              <w:top w:val="dotted" w:sz="4" w:space="0" w:color="auto"/>
            </w:tcBorders>
            <w:vAlign w:val="center"/>
          </w:tcPr>
          <w:p w14:paraId="2AA80AC1" w14:textId="77777777" w:rsidR="00DB5B01" w:rsidRPr="00C507C2" w:rsidRDefault="00DB5B01" w:rsidP="000A5D84">
            <w:pPr>
              <w:jc w:val="both"/>
              <w:rPr>
                <w:rFonts w:ascii="Garamond" w:hAnsi="Garamond"/>
                <w:i/>
                <w:iCs/>
                <w:sz w:val="20"/>
                <w:szCs w:val="20"/>
              </w:rPr>
            </w:pPr>
          </w:p>
        </w:tc>
        <w:tc>
          <w:tcPr>
            <w:tcW w:w="4520" w:type="pct"/>
            <w:gridSpan w:val="3"/>
            <w:tcBorders>
              <w:top w:val="dotted" w:sz="4" w:space="0" w:color="auto"/>
            </w:tcBorders>
            <w:shd w:val="clear" w:color="auto" w:fill="auto"/>
            <w:vAlign w:val="center"/>
          </w:tcPr>
          <w:p w14:paraId="0BB16449" w14:textId="77777777" w:rsidR="00DB5B01" w:rsidRPr="00C507C2" w:rsidRDefault="00DB5B01" w:rsidP="000A5D84">
            <w:pPr>
              <w:jc w:val="both"/>
              <w:rPr>
                <w:rFonts w:ascii="Garamond" w:hAnsi="Garamond"/>
                <w:i/>
                <w:iCs/>
                <w:sz w:val="20"/>
                <w:szCs w:val="20"/>
              </w:rPr>
            </w:pPr>
            <w:r w:rsidRPr="00C507C2">
              <w:rPr>
                <w:rFonts w:ascii="Garamond" w:hAnsi="Garamond"/>
                <w:b/>
                <w:bCs/>
                <w:i/>
                <w:iCs/>
                <w:sz w:val="20"/>
                <w:szCs w:val="20"/>
              </w:rPr>
              <w:t>Shtohet</w:t>
            </w:r>
          </w:p>
        </w:tc>
      </w:tr>
      <w:tr w:rsidR="00DB5B01" w:rsidRPr="00C507C2" w14:paraId="2C17D9C3" w14:textId="77777777" w:rsidTr="00912D7B">
        <w:trPr>
          <w:cantSplit/>
          <w:trHeight w:val="20"/>
        </w:trPr>
        <w:tc>
          <w:tcPr>
            <w:tcW w:w="480" w:type="pct"/>
            <w:tcBorders>
              <w:bottom w:val="dotted" w:sz="4" w:space="0" w:color="auto"/>
            </w:tcBorders>
            <w:vAlign w:val="center"/>
          </w:tcPr>
          <w:p w14:paraId="38E2831B"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tcBorders>
              <w:bottom w:val="dotted" w:sz="4" w:space="0" w:color="auto"/>
            </w:tcBorders>
            <w:shd w:val="clear" w:color="auto" w:fill="auto"/>
            <w:vAlign w:val="center"/>
          </w:tcPr>
          <w:p w14:paraId="64CC85DD" w14:textId="77777777" w:rsidR="00DB5B01" w:rsidRPr="00C507C2" w:rsidRDefault="00DB5B01" w:rsidP="000A5D84">
            <w:pPr>
              <w:jc w:val="both"/>
              <w:rPr>
                <w:rFonts w:ascii="Garamond" w:hAnsi="Garamond"/>
                <w:b/>
                <w:bCs/>
                <w:sz w:val="20"/>
                <w:szCs w:val="20"/>
              </w:rPr>
            </w:pPr>
            <w:r w:rsidRPr="00C507C2">
              <w:rPr>
                <w:rFonts w:ascii="Garamond" w:hAnsi="Garamond"/>
                <w:b/>
                <w:bCs/>
                <w:sz w:val="20"/>
                <w:szCs w:val="20"/>
              </w:rPr>
              <w:t xml:space="preserve">E.3.5.2 </w:t>
            </w:r>
          </w:p>
        </w:tc>
        <w:tc>
          <w:tcPr>
            <w:tcW w:w="3991" w:type="pct"/>
            <w:gridSpan w:val="2"/>
            <w:tcBorders>
              <w:bottom w:val="dotted" w:sz="4" w:space="0" w:color="auto"/>
            </w:tcBorders>
            <w:shd w:val="clear" w:color="auto" w:fill="auto"/>
            <w:vAlign w:val="center"/>
          </w:tcPr>
          <w:p w14:paraId="15384E13" w14:textId="4A487508" w:rsidR="00DB5B01" w:rsidRPr="00C507C2" w:rsidRDefault="00DB5B01" w:rsidP="000A5D84">
            <w:pPr>
              <w:jc w:val="both"/>
              <w:rPr>
                <w:rFonts w:ascii="Garamond" w:hAnsi="Garamond"/>
                <w:sz w:val="20"/>
                <w:szCs w:val="20"/>
              </w:rPr>
            </w:pPr>
            <w:r w:rsidRPr="00C507C2">
              <w:rPr>
                <w:rFonts w:ascii="Garamond" w:hAnsi="Garamond"/>
                <w:sz w:val="20"/>
                <w:szCs w:val="20"/>
              </w:rPr>
              <w:t xml:space="preserve">Nëse rezultati e </w:t>
            </w:r>
            <w:r w:rsidR="00FC5B54" w:rsidRPr="00C507C2">
              <w:rPr>
                <w:rFonts w:ascii="Garamond" w:hAnsi="Garamond"/>
                <w:sz w:val="20"/>
                <w:szCs w:val="20"/>
              </w:rPr>
              <w:t xml:space="preserve">ankandit brenda së njëjtës ditë, që zhvillohet si ankand lokale, nuk është në dispozicion deri në orën 13:45 në ditën përpara ditës përkatëse së livrimit </w:t>
            </w:r>
            <w:r w:rsidRPr="00C507C2">
              <w:rPr>
                <w:rFonts w:ascii="Garamond" w:hAnsi="Garamond"/>
                <w:sz w:val="20"/>
                <w:szCs w:val="20"/>
              </w:rPr>
              <w:t xml:space="preserve">(D), atëherë ALPEX-i do të anulojë </w:t>
            </w:r>
            <w:r w:rsidR="0014293B" w:rsidRPr="00C507C2">
              <w:rPr>
                <w:rFonts w:ascii="Garamond" w:hAnsi="Garamond"/>
                <w:sz w:val="20"/>
                <w:szCs w:val="20"/>
              </w:rPr>
              <w:t xml:space="preserve">ankandin </w:t>
            </w:r>
            <w:r w:rsidRPr="00C507C2">
              <w:rPr>
                <w:rFonts w:ascii="Garamond" w:hAnsi="Garamond"/>
                <w:sz w:val="20"/>
                <w:szCs w:val="20"/>
              </w:rPr>
              <w:t xml:space="preserve">dhe do të njoftojë </w:t>
            </w:r>
            <w:r w:rsidR="00FC5B54">
              <w:rPr>
                <w:rFonts w:ascii="Garamond" w:hAnsi="Garamond"/>
                <w:sz w:val="20"/>
                <w:szCs w:val="20"/>
              </w:rPr>
              <w:t>a</w:t>
            </w:r>
            <w:r w:rsidRPr="00C507C2">
              <w:rPr>
                <w:rFonts w:ascii="Garamond" w:hAnsi="Garamond"/>
                <w:sz w:val="20"/>
                <w:szCs w:val="20"/>
              </w:rPr>
              <w:t xml:space="preserve">nëtarët e Bursës. </w:t>
            </w:r>
          </w:p>
        </w:tc>
      </w:tr>
      <w:tr w:rsidR="00DB5B01" w:rsidRPr="00C507C2" w14:paraId="56486774" w14:textId="77777777" w:rsidTr="00912D7B">
        <w:trPr>
          <w:cantSplit/>
          <w:trHeight w:val="20"/>
        </w:trPr>
        <w:tc>
          <w:tcPr>
            <w:tcW w:w="480" w:type="pct"/>
            <w:tcBorders>
              <w:top w:val="dotted" w:sz="4" w:space="0" w:color="auto"/>
              <w:bottom w:val="dotted" w:sz="4" w:space="0" w:color="auto"/>
            </w:tcBorders>
            <w:vAlign w:val="center"/>
          </w:tcPr>
          <w:p w14:paraId="2A09E3C9"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tcBorders>
              <w:top w:val="dotted" w:sz="4" w:space="0" w:color="auto"/>
              <w:bottom w:val="dotted" w:sz="4" w:space="0" w:color="auto"/>
            </w:tcBorders>
            <w:shd w:val="clear" w:color="auto" w:fill="auto"/>
            <w:vAlign w:val="center"/>
          </w:tcPr>
          <w:p w14:paraId="5874569B" w14:textId="77777777" w:rsidR="00DB5B01" w:rsidRPr="00C507C2" w:rsidRDefault="00DB5B01" w:rsidP="000A5D84">
            <w:pPr>
              <w:jc w:val="both"/>
              <w:rPr>
                <w:rFonts w:ascii="Garamond" w:hAnsi="Garamond"/>
                <w:b/>
                <w:bCs/>
                <w:sz w:val="20"/>
                <w:szCs w:val="20"/>
              </w:rPr>
            </w:pPr>
          </w:p>
        </w:tc>
        <w:tc>
          <w:tcPr>
            <w:tcW w:w="3991" w:type="pct"/>
            <w:gridSpan w:val="2"/>
            <w:tcBorders>
              <w:top w:val="dotted" w:sz="4" w:space="0" w:color="auto"/>
              <w:bottom w:val="dotted" w:sz="4" w:space="0" w:color="auto"/>
            </w:tcBorders>
            <w:shd w:val="clear" w:color="auto" w:fill="auto"/>
            <w:vAlign w:val="center"/>
          </w:tcPr>
          <w:p w14:paraId="022B682E" w14:textId="452DB32D" w:rsidR="00DB5B01" w:rsidRPr="00C507C2" w:rsidRDefault="00DB5B01" w:rsidP="000A5D84">
            <w:pPr>
              <w:jc w:val="both"/>
              <w:rPr>
                <w:rFonts w:ascii="Garamond" w:hAnsi="Garamond"/>
                <w:sz w:val="20"/>
                <w:szCs w:val="20"/>
              </w:rPr>
            </w:pPr>
            <w:r w:rsidRPr="00C507C2">
              <w:rPr>
                <w:rFonts w:ascii="Garamond" w:hAnsi="Garamond"/>
                <w:sz w:val="20"/>
                <w:szCs w:val="20"/>
              </w:rPr>
              <w:t xml:space="preserve">Nëse rezultati e </w:t>
            </w:r>
            <w:r w:rsidR="001D1DB4" w:rsidRPr="00C507C2">
              <w:rPr>
                <w:rFonts w:ascii="Garamond" w:hAnsi="Garamond"/>
                <w:sz w:val="20"/>
                <w:szCs w:val="20"/>
              </w:rPr>
              <w:t>ankandit brenda së njëjtës ditë, që zhvillohet si ankand lokale</w:t>
            </w:r>
            <w:r w:rsidRPr="00C507C2">
              <w:rPr>
                <w:rFonts w:ascii="Garamond" w:hAnsi="Garamond"/>
                <w:sz w:val="20"/>
                <w:szCs w:val="20"/>
              </w:rPr>
              <w:t>, nuk është në dispozicion:</w:t>
            </w:r>
          </w:p>
        </w:tc>
      </w:tr>
      <w:tr w:rsidR="00DB5B01" w:rsidRPr="00C507C2" w14:paraId="0F80BD1E" w14:textId="77777777" w:rsidTr="00912D7B">
        <w:trPr>
          <w:cantSplit/>
          <w:trHeight w:val="20"/>
        </w:trPr>
        <w:tc>
          <w:tcPr>
            <w:tcW w:w="480" w:type="pct"/>
            <w:tcBorders>
              <w:bottom w:val="dotted" w:sz="4" w:space="0" w:color="auto"/>
            </w:tcBorders>
            <w:vAlign w:val="center"/>
          </w:tcPr>
          <w:p w14:paraId="32B5B691"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vMerge w:val="restart"/>
            <w:shd w:val="clear" w:color="auto" w:fill="auto"/>
            <w:vAlign w:val="center"/>
          </w:tcPr>
          <w:p w14:paraId="0029B8F6" w14:textId="77777777" w:rsidR="00DB5B01" w:rsidRPr="00C507C2" w:rsidRDefault="00DB5B01" w:rsidP="000A5D84">
            <w:pPr>
              <w:jc w:val="both"/>
              <w:rPr>
                <w:rFonts w:ascii="Garamond" w:hAnsi="Garamond"/>
                <w:b/>
                <w:bCs/>
                <w:sz w:val="20"/>
                <w:szCs w:val="20"/>
              </w:rPr>
            </w:pPr>
            <w:r w:rsidRPr="00C507C2">
              <w:rPr>
                <w:rFonts w:ascii="Garamond" w:hAnsi="Garamond"/>
                <w:b/>
                <w:bCs/>
                <w:sz w:val="20"/>
                <w:szCs w:val="20"/>
              </w:rPr>
              <w:t>E.3.5.2 (a)</w:t>
            </w:r>
          </w:p>
        </w:tc>
        <w:tc>
          <w:tcPr>
            <w:tcW w:w="3991" w:type="pct"/>
            <w:gridSpan w:val="2"/>
            <w:tcBorders>
              <w:bottom w:val="dotted" w:sz="4" w:space="0" w:color="auto"/>
            </w:tcBorders>
            <w:shd w:val="clear" w:color="auto" w:fill="auto"/>
            <w:vAlign w:val="center"/>
          </w:tcPr>
          <w:p w14:paraId="5BA97880" w14:textId="5763DB3A" w:rsidR="00DB5B01" w:rsidRPr="00C507C2" w:rsidRDefault="00DB5B01" w:rsidP="000A5D84">
            <w:pPr>
              <w:jc w:val="both"/>
              <w:rPr>
                <w:rFonts w:ascii="Garamond" w:hAnsi="Garamond"/>
                <w:sz w:val="20"/>
                <w:szCs w:val="20"/>
              </w:rPr>
            </w:pPr>
            <w:r w:rsidRPr="00C507C2">
              <w:rPr>
                <w:rFonts w:ascii="Garamond" w:hAnsi="Garamond"/>
                <w:sz w:val="20"/>
                <w:szCs w:val="20"/>
              </w:rPr>
              <w:t xml:space="preserve">deri në orën 13:45 në ditën përpara </w:t>
            </w:r>
            <w:r w:rsidR="001D1DB4" w:rsidRPr="00C507C2">
              <w:rPr>
                <w:rFonts w:ascii="Garamond" w:hAnsi="Garamond"/>
                <w:sz w:val="20"/>
                <w:szCs w:val="20"/>
              </w:rPr>
              <w:t xml:space="preserve">ditës përkatëse së livrimit </w:t>
            </w:r>
            <w:r w:rsidRPr="00C507C2">
              <w:rPr>
                <w:rFonts w:ascii="Garamond" w:hAnsi="Garamond"/>
                <w:sz w:val="20"/>
                <w:szCs w:val="20"/>
              </w:rPr>
              <w:t xml:space="preserve">(D), atëherë ALPEX-i do të anulojë </w:t>
            </w:r>
            <w:r w:rsidR="001D1DB4" w:rsidRPr="00C507C2">
              <w:rPr>
                <w:rFonts w:ascii="Garamond" w:hAnsi="Garamond"/>
                <w:sz w:val="20"/>
                <w:szCs w:val="20"/>
              </w:rPr>
              <w:t xml:space="preserve">ankandin dhe do të njoftojë anëtarët </w:t>
            </w:r>
            <w:r w:rsidRPr="00C507C2">
              <w:rPr>
                <w:rFonts w:ascii="Garamond" w:hAnsi="Garamond"/>
                <w:sz w:val="20"/>
                <w:szCs w:val="20"/>
              </w:rPr>
              <w:t>e Bursës</w:t>
            </w:r>
            <w:r w:rsidR="001D1DB4">
              <w:rPr>
                <w:rFonts w:ascii="Garamond" w:hAnsi="Garamond"/>
                <w:sz w:val="20"/>
                <w:szCs w:val="20"/>
              </w:rPr>
              <w:t>.</w:t>
            </w:r>
          </w:p>
        </w:tc>
      </w:tr>
      <w:tr w:rsidR="00DB5B01" w:rsidRPr="00C507C2" w14:paraId="51B96B5A" w14:textId="77777777" w:rsidTr="00912D7B">
        <w:trPr>
          <w:cantSplit/>
          <w:trHeight w:val="20"/>
        </w:trPr>
        <w:tc>
          <w:tcPr>
            <w:tcW w:w="480" w:type="pct"/>
            <w:tcBorders>
              <w:top w:val="dotted" w:sz="4" w:space="0" w:color="auto"/>
            </w:tcBorders>
            <w:vAlign w:val="center"/>
          </w:tcPr>
          <w:p w14:paraId="58E3D800"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529" w:type="pct"/>
            <w:vMerge/>
            <w:shd w:val="clear" w:color="auto" w:fill="auto"/>
            <w:vAlign w:val="center"/>
          </w:tcPr>
          <w:p w14:paraId="37E2695E" w14:textId="77777777" w:rsidR="00DB5B01" w:rsidRPr="00C507C2" w:rsidRDefault="00DB5B01" w:rsidP="000A5D84">
            <w:pPr>
              <w:jc w:val="both"/>
              <w:rPr>
                <w:rFonts w:ascii="Garamond" w:hAnsi="Garamond"/>
                <w:b/>
                <w:bCs/>
                <w:sz w:val="20"/>
                <w:szCs w:val="20"/>
              </w:rPr>
            </w:pPr>
          </w:p>
        </w:tc>
        <w:tc>
          <w:tcPr>
            <w:tcW w:w="3991" w:type="pct"/>
            <w:gridSpan w:val="2"/>
            <w:tcBorders>
              <w:top w:val="dotted" w:sz="4" w:space="0" w:color="auto"/>
              <w:bottom w:val="dotted" w:sz="4" w:space="0" w:color="auto"/>
            </w:tcBorders>
            <w:shd w:val="clear" w:color="auto" w:fill="auto"/>
            <w:vAlign w:val="center"/>
          </w:tcPr>
          <w:p w14:paraId="03F10E2C" w14:textId="5DF07D23" w:rsidR="00DB5B01" w:rsidRPr="00C507C2" w:rsidRDefault="00DB5B01" w:rsidP="000A5D84">
            <w:pPr>
              <w:jc w:val="both"/>
              <w:rPr>
                <w:rFonts w:ascii="Garamond" w:hAnsi="Garamond"/>
                <w:sz w:val="20"/>
                <w:szCs w:val="20"/>
              </w:rPr>
            </w:pPr>
            <w:r w:rsidRPr="00C507C2">
              <w:rPr>
                <w:rFonts w:ascii="Garamond" w:hAnsi="Garamond"/>
                <w:sz w:val="20"/>
                <w:szCs w:val="20"/>
              </w:rPr>
              <w:t xml:space="preserve">Për segmentin e tregut CRIDA-1 deri në orën 17:30 në ditën </w:t>
            </w:r>
            <w:r w:rsidR="006F68A9" w:rsidRPr="00C507C2">
              <w:rPr>
                <w:rFonts w:ascii="Garamond" w:hAnsi="Garamond"/>
                <w:sz w:val="20"/>
                <w:szCs w:val="20"/>
              </w:rPr>
              <w:t xml:space="preserve">përpara ditës përkatëse së livrimit </w:t>
            </w:r>
            <w:r w:rsidRPr="00C507C2">
              <w:rPr>
                <w:rFonts w:ascii="Garamond" w:hAnsi="Garamond"/>
                <w:sz w:val="20"/>
                <w:szCs w:val="20"/>
              </w:rPr>
              <w:t xml:space="preserve">(D), atëherë ALPEX-i do të anulojë </w:t>
            </w:r>
            <w:r w:rsidR="006F68A9" w:rsidRPr="00C507C2">
              <w:rPr>
                <w:rFonts w:ascii="Garamond" w:hAnsi="Garamond"/>
                <w:sz w:val="20"/>
                <w:szCs w:val="20"/>
              </w:rPr>
              <w:t xml:space="preserve">ankandin dhe do të njoftojë anëtarët </w:t>
            </w:r>
            <w:r w:rsidRPr="00C507C2">
              <w:rPr>
                <w:rFonts w:ascii="Garamond" w:hAnsi="Garamond"/>
                <w:sz w:val="20"/>
                <w:szCs w:val="20"/>
              </w:rPr>
              <w:t>e Bursës.</w:t>
            </w:r>
          </w:p>
        </w:tc>
      </w:tr>
      <w:tr w:rsidR="00DB5B01" w:rsidRPr="00C507C2" w14:paraId="539266BE" w14:textId="77777777" w:rsidTr="00912D7B">
        <w:trPr>
          <w:cantSplit/>
          <w:trHeight w:val="20"/>
        </w:trPr>
        <w:tc>
          <w:tcPr>
            <w:tcW w:w="480" w:type="pct"/>
            <w:tcBorders>
              <w:bottom w:val="dotted" w:sz="4" w:space="0" w:color="auto"/>
            </w:tcBorders>
            <w:vAlign w:val="center"/>
          </w:tcPr>
          <w:p w14:paraId="51582C78"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3EAECA17" w14:textId="77777777" w:rsidR="00DB5B01" w:rsidRPr="00C507C2" w:rsidRDefault="00DB5B01" w:rsidP="000A5D84">
            <w:pPr>
              <w:jc w:val="both"/>
              <w:rPr>
                <w:rFonts w:ascii="Garamond" w:hAnsi="Garamond"/>
                <w:b/>
                <w:bCs/>
                <w:sz w:val="20"/>
                <w:szCs w:val="20"/>
              </w:rPr>
            </w:pPr>
          </w:p>
        </w:tc>
        <w:tc>
          <w:tcPr>
            <w:tcW w:w="3991" w:type="pct"/>
            <w:gridSpan w:val="2"/>
            <w:tcBorders>
              <w:bottom w:val="dotted" w:sz="4" w:space="0" w:color="auto"/>
            </w:tcBorders>
            <w:shd w:val="clear" w:color="auto" w:fill="auto"/>
            <w:vAlign w:val="center"/>
          </w:tcPr>
          <w:p w14:paraId="528BADAB" w14:textId="77777777" w:rsidR="00DB5B01" w:rsidRPr="00C507C2" w:rsidRDefault="00DB5B01" w:rsidP="000A5D84">
            <w:pPr>
              <w:jc w:val="both"/>
              <w:rPr>
                <w:rFonts w:ascii="Garamond" w:hAnsi="Garamond"/>
                <w:sz w:val="20"/>
                <w:szCs w:val="20"/>
              </w:rPr>
            </w:pPr>
          </w:p>
        </w:tc>
      </w:tr>
      <w:tr w:rsidR="00DB5B01" w:rsidRPr="00C507C2" w14:paraId="79C91CF2" w14:textId="77777777" w:rsidTr="00912D7B">
        <w:trPr>
          <w:cantSplit/>
          <w:trHeight w:val="20"/>
        </w:trPr>
        <w:tc>
          <w:tcPr>
            <w:tcW w:w="480" w:type="pct"/>
            <w:tcBorders>
              <w:top w:val="dotted" w:sz="4" w:space="0" w:color="auto"/>
              <w:bottom w:val="dotted" w:sz="4" w:space="0" w:color="auto"/>
            </w:tcBorders>
            <w:vAlign w:val="center"/>
          </w:tcPr>
          <w:p w14:paraId="327C56E6"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671E8128" w14:textId="77777777" w:rsidR="00DB5B01" w:rsidRPr="00C507C2" w:rsidRDefault="00DB5B01" w:rsidP="000A5D84">
            <w:pPr>
              <w:jc w:val="both"/>
              <w:rPr>
                <w:rFonts w:ascii="Garamond" w:hAnsi="Garamond"/>
                <w:b/>
                <w:bCs/>
                <w:sz w:val="20"/>
                <w:szCs w:val="20"/>
              </w:rPr>
            </w:pPr>
            <w:r w:rsidRPr="00C507C2">
              <w:rPr>
                <w:rFonts w:ascii="Garamond" w:hAnsi="Garamond"/>
                <w:b/>
                <w:bCs/>
                <w:sz w:val="20"/>
                <w:szCs w:val="20"/>
              </w:rPr>
              <w:t>E.3.5.2 (b)</w:t>
            </w:r>
          </w:p>
        </w:tc>
        <w:tc>
          <w:tcPr>
            <w:tcW w:w="3991" w:type="pct"/>
            <w:gridSpan w:val="2"/>
            <w:tcBorders>
              <w:top w:val="dotted" w:sz="4" w:space="0" w:color="auto"/>
              <w:bottom w:val="dotted" w:sz="4" w:space="0" w:color="auto"/>
            </w:tcBorders>
            <w:shd w:val="clear" w:color="auto" w:fill="auto"/>
            <w:vAlign w:val="center"/>
          </w:tcPr>
          <w:p w14:paraId="184DBFF0" w14:textId="547A093C" w:rsidR="00DB5B01" w:rsidRPr="00C507C2" w:rsidRDefault="00DB5B01" w:rsidP="000A5D84">
            <w:pPr>
              <w:jc w:val="both"/>
              <w:rPr>
                <w:rFonts w:ascii="Garamond" w:hAnsi="Garamond"/>
                <w:sz w:val="20"/>
                <w:szCs w:val="20"/>
              </w:rPr>
            </w:pPr>
            <w:r w:rsidRPr="00C507C2">
              <w:rPr>
                <w:rFonts w:ascii="Garamond" w:hAnsi="Garamond"/>
                <w:sz w:val="20"/>
                <w:szCs w:val="20"/>
              </w:rPr>
              <w:t xml:space="preserve">Për segmentin e tregut CRIDA-2 deri në orën 23:40 në ditën përpara </w:t>
            </w:r>
            <w:r w:rsidR="006F68A9" w:rsidRPr="00C507C2">
              <w:rPr>
                <w:rFonts w:ascii="Garamond" w:hAnsi="Garamond"/>
                <w:sz w:val="20"/>
                <w:szCs w:val="20"/>
              </w:rPr>
              <w:t>ditës përkatëse së livrim</w:t>
            </w:r>
            <w:r w:rsidRPr="00C507C2">
              <w:rPr>
                <w:rFonts w:ascii="Garamond" w:hAnsi="Garamond"/>
                <w:sz w:val="20"/>
                <w:szCs w:val="20"/>
              </w:rPr>
              <w:t xml:space="preserve">it (D), atëherë ALPEX-i do të anulojë </w:t>
            </w:r>
            <w:r w:rsidR="006F68A9" w:rsidRPr="00C507C2">
              <w:rPr>
                <w:rFonts w:ascii="Garamond" w:hAnsi="Garamond"/>
                <w:sz w:val="20"/>
                <w:szCs w:val="20"/>
              </w:rPr>
              <w:t xml:space="preserve">ankandin dhe do të njoftojë anëtarët </w:t>
            </w:r>
            <w:r w:rsidRPr="00C507C2">
              <w:rPr>
                <w:rFonts w:ascii="Garamond" w:hAnsi="Garamond"/>
                <w:sz w:val="20"/>
                <w:szCs w:val="20"/>
              </w:rPr>
              <w:t>e Bursës.</w:t>
            </w:r>
          </w:p>
        </w:tc>
      </w:tr>
      <w:tr w:rsidR="00DB5B01" w:rsidRPr="00C507C2" w14:paraId="25BAF907" w14:textId="77777777" w:rsidTr="00912D7B">
        <w:trPr>
          <w:cantSplit/>
          <w:trHeight w:val="20"/>
        </w:trPr>
        <w:tc>
          <w:tcPr>
            <w:tcW w:w="480" w:type="pct"/>
            <w:tcBorders>
              <w:top w:val="dotted" w:sz="4" w:space="0" w:color="auto"/>
            </w:tcBorders>
            <w:vAlign w:val="center"/>
          </w:tcPr>
          <w:p w14:paraId="33686A0C" w14:textId="77777777" w:rsidR="00DB5B01" w:rsidRPr="00C507C2" w:rsidRDefault="00DB5B01" w:rsidP="000A5D84">
            <w:pPr>
              <w:jc w:val="both"/>
              <w:rPr>
                <w:rFonts w:ascii="Garamond" w:hAnsi="Garamond"/>
                <w:b/>
                <w:bCs/>
                <w:i/>
                <w:iCs/>
                <w:sz w:val="20"/>
                <w:szCs w:val="20"/>
              </w:rPr>
            </w:pPr>
          </w:p>
        </w:tc>
        <w:tc>
          <w:tcPr>
            <w:tcW w:w="4520" w:type="pct"/>
            <w:gridSpan w:val="3"/>
            <w:tcBorders>
              <w:top w:val="dotted" w:sz="4" w:space="0" w:color="auto"/>
            </w:tcBorders>
            <w:shd w:val="clear" w:color="auto" w:fill="auto"/>
          </w:tcPr>
          <w:p w14:paraId="47B92B32" w14:textId="77777777" w:rsidR="00DB5B01" w:rsidRPr="00C507C2" w:rsidRDefault="00DB5B01" w:rsidP="000A5D84">
            <w:pPr>
              <w:jc w:val="both"/>
              <w:rPr>
                <w:rFonts w:ascii="Garamond" w:hAnsi="Garamond"/>
                <w:i/>
                <w:iCs/>
                <w:sz w:val="20"/>
                <w:szCs w:val="20"/>
              </w:rPr>
            </w:pPr>
            <w:r w:rsidRPr="00C507C2">
              <w:rPr>
                <w:rFonts w:ascii="Garamond" w:hAnsi="Garamond"/>
                <w:b/>
                <w:bCs/>
                <w:i/>
                <w:iCs/>
                <w:sz w:val="20"/>
                <w:szCs w:val="20"/>
              </w:rPr>
              <w:t>Shtohet</w:t>
            </w:r>
          </w:p>
        </w:tc>
      </w:tr>
      <w:tr w:rsidR="00DB5B01" w:rsidRPr="00C507C2" w14:paraId="52F0148D" w14:textId="77777777" w:rsidTr="00912D7B">
        <w:trPr>
          <w:cantSplit/>
          <w:trHeight w:val="20"/>
        </w:trPr>
        <w:tc>
          <w:tcPr>
            <w:tcW w:w="480" w:type="pct"/>
            <w:tcBorders>
              <w:bottom w:val="dotted" w:sz="4" w:space="0" w:color="auto"/>
            </w:tcBorders>
            <w:vAlign w:val="center"/>
          </w:tcPr>
          <w:p w14:paraId="10F04F8C"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6E2864B4" w14:textId="77777777" w:rsidR="00DB5B01" w:rsidRPr="00C507C2" w:rsidRDefault="00DB5B01" w:rsidP="000A5D84">
            <w:pPr>
              <w:jc w:val="both"/>
              <w:rPr>
                <w:rFonts w:ascii="Garamond" w:hAnsi="Garamond"/>
                <w:b/>
                <w:bCs/>
                <w:sz w:val="20"/>
                <w:szCs w:val="20"/>
              </w:rPr>
            </w:pPr>
          </w:p>
        </w:tc>
        <w:tc>
          <w:tcPr>
            <w:tcW w:w="3991" w:type="pct"/>
            <w:gridSpan w:val="2"/>
            <w:tcBorders>
              <w:bottom w:val="dotted" w:sz="4" w:space="0" w:color="auto"/>
            </w:tcBorders>
            <w:shd w:val="clear" w:color="auto" w:fill="auto"/>
            <w:vAlign w:val="center"/>
          </w:tcPr>
          <w:p w14:paraId="1EAC4C19" w14:textId="77777777" w:rsidR="00DB5B01" w:rsidRPr="00C507C2" w:rsidRDefault="00DB5B01" w:rsidP="000A5D84">
            <w:pPr>
              <w:jc w:val="both"/>
              <w:rPr>
                <w:rFonts w:ascii="Garamond" w:hAnsi="Garamond"/>
                <w:sz w:val="20"/>
                <w:szCs w:val="20"/>
              </w:rPr>
            </w:pPr>
          </w:p>
        </w:tc>
      </w:tr>
      <w:tr w:rsidR="00DB5B01" w:rsidRPr="00C507C2" w14:paraId="7FCF07F6" w14:textId="77777777" w:rsidTr="00912D7B">
        <w:trPr>
          <w:cantSplit/>
          <w:trHeight w:val="20"/>
        </w:trPr>
        <w:tc>
          <w:tcPr>
            <w:tcW w:w="480" w:type="pct"/>
            <w:tcBorders>
              <w:top w:val="dotted" w:sz="4" w:space="0" w:color="auto"/>
              <w:bottom w:val="dotted" w:sz="4" w:space="0" w:color="auto"/>
            </w:tcBorders>
            <w:vAlign w:val="center"/>
          </w:tcPr>
          <w:p w14:paraId="5F514B46" w14:textId="77777777" w:rsidR="00DB5B01" w:rsidRPr="00C507C2" w:rsidRDefault="00DB5B01" w:rsidP="000A5D84">
            <w:pPr>
              <w:jc w:val="both"/>
              <w:rPr>
                <w:rFonts w:ascii="Garamond" w:hAnsi="Garamond"/>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tcPr>
          <w:p w14:paraId="4CC1A567" w14:textId="77777777" w:rsidR="00DB5B01" w:rsidRPr="00C507C2" w:rsidRDefault="00DB5B01" w:rsidP="000A5D84">
            <w:pPr>
              <w:jc w:val="both"/>
              <w:rPr>
                <w:rFonts w:ascii="Garamond" w:hAnsi="Garamond"/>
                <w:sz w:val="20"/>
                <w:szCs w:val="20"/>
              </w:rPr>
            </w:pPr>
            <w:r w:rsidRPr="00C507C2">
              <w:rPr>
                <w:rFonts w:ascii="Garamond" w:hAnsi="Garamond"/>
                <w:b/>
                <w:bCs/>
                <w:sz w:val="20"/>
                <w:szCs w:val="20"/>
              </w:rPr>
              <w:t>E.3.5.2 (c)</w:t>
            </w:r>
          </w:p>
        </w:tc>
        <w:tc>
          <w:tcPr>
            <w:tcW w:w="3991" w:type="pct"/>
            <w:gridSpan w:val="2"/>
            <w:tcBorders>
              <w:top w:val="dotted" w:sz="4" w:space="0" w:color="auto"/>
              <w:bottom w:val="dotted" w:sz="4" w:space="0" w:color="auto"/>
            </w:tcBorders>
            <w:shd w:val="clear" w:color="auto" w:fill="auto"/>
            <w:vAlign w:val="center"/>
          </w:tcPr>
          <w:p w14:paraId="3BF34C9D" w14:textId="4F908764" w:rsidR="00DB5B01" w:rsidRPr="00C507C2" w:rsidRDefault="00DB5B01" w:rsidP="000A5D84">
            <w:pPr>
              <w:jc w:val="both"/>
              <w:rPr>
                <w:rFonts w:ascii="Garamond" w:hAnsi="Garamond"/>
                <w:sz w:val="20"/>
                <w:szCs w:val="20"/>
              </w:rPr>
            </w:pPr>
            <w:r w:rsidRPr="00C507C2">
              <w:rPr>
                <w:rFonts w:ascii="Garamond" w:hAnsi="Garamond"/>
                <w:sz w:val="20"/>
                <w:szCs w:val="20"/>
              </w:rPr>
              <w:t xml:space="preserve">Për segmentin e tregut CRIDA-3 deri në orën 11:30 në ditën përkatëse </w:t>
            </w:r>
            <w:r w:rsidR="006F68A9" w:rsidRPr="00C507C2">
              <w:rPr>
                <w:rFonts w:ascii="Garamond" w:hAnsi="Garamond"/>
                <w:sz w:val="20"/>
                <w:szCs w:val="20"/>
              </w:rPr>
              <w:t xml:space="preserve">të ditës së livrimit </w:t>
            </w:r>
            <w:r w:rsidRPr="00C507C2">
              <w:rPr>
                <w:rFonts w:ascii="Garamond" w:hAnsi="Garamond"/>
                <w:sz w:val="20"/>
                <w:szCs w:val="20"/>
              </w:rPr>
              <w:t xml:space="preserve">(D), atëherë ALPEX-i do të anulojë </w:t>
            </w:r>
            <w:r w:rsidR="00E25E7D" w:rsidRPr="00C507C2">
              <w:rPr>
                <w:rFonts w:ascii="Garamond" w:hAnsi="Garamond"/>
                <w:sz w:val="20"/>
                <w:szCs w:val="20"/>
              </w:rPr>
              <w:t xml:space="preserve">ankandin </w:t>
            </w:r>
            <w:r w:rsidRPr="00C507C2">
              <w:rPr>
                <w:rFonts w:ascii="Garamond" w:hAnsi="Garamond"/>
                <w:sz w:val="20"/>
                <w:szCs w:val="20"/>
              </w:rPr>
              <w:t xml:space="preserve">dhe do të njoftojë </w:t>
            </w:r>
            <w:r w:rsidR="00E25E7D" w:rsidRPr="00C507C2">
              <w:rPr>
                <w:rFonts w:ascii="Garamond" w:hAnsi="Garamond"/>
                <w:sz w:val="20"/>
                <w:szCs w:val="20"/>
              </w:rPr>
              <w:t xml:space="preserve">anëtarët </w:t>
            </w:r>
            <w:r w:rsidRPr="00C507C2">
              <w:rPr>
                <w:rFonts w:ascii="Garamond" w:hAnsi="Garamond"/>
                <w:sz w:val="20"/>
                <w:szCs w:val="20"/>
              </w:rPr>
              <w:t>e Bursës</w:t>
            </w:r>
            <w:r w:rsidR="006F68A9">
              <w:rPr>
                <w:rFonts w:ascii="Garamond" w:hAnsi="Garamond"/>
                <w:sz w:val="20"/>
                <w:szCs w:val="20"/>
              </w:rPr>
              <w:t>.</w:t>
            </w:r>
          </w:p>
        </w:tc>
      </w:tr>
      <w:tr w:rsidR="00DB5B01" w:rsidRPr="00C507C2" w14:paraId="5F8B49B9" w14:textId="77777777" w:rsidTr="00912D7B">
        <w:trPr>
          <w:cantSplit/>
          <w:trHeight w:val="20"/>
        </w:trPr>
        <w:tc>
          <w:tcPr>
            <w:tcW w:w="480" w:type="pct"/>
            <w:tcBorders>
              <w:top w:val="dotted" w:sz="4" w:space="0" w:color="auto"/>
            </w:tcBorders>
            <w:vAlign w:val="center"/>
          </w:tcPr>
          <w:p w14:paraId="44715BE8" w14:textId="77777777" w:rsidR="00DB5B01" w:rsidRPr="00C507C2" w:rsidRDefault="00DB5B01" w:rsidP="000A5D84">
            <w:pPr>
              <w:jc w:val="both"/>
              <w:rPr>
                <w:rFonts w:ascii="Garamond" w:hAnsi="Garamond"/>
                <w:i/>
                <w:iCs/>
                <w:sz w:val="20"/>
                <w:szCs w:val="20"/>
              </w:rPr>
            </w:pPr>
          </w:p>
        </w:tc>
        <w:tc>
          <w:tcPr>
            <w:tcW w:w="4520" w:type="pct"/>
            <w:gridSpan w:val="3"/>
            <w:tcBorders>
              <w:top w:val="dotted" w:sz="4" w:space="0" w:color="auto"/>
            </w:tcBorders>
            <w:shd w:val="clear" w:color="auto" w:fill="auto"/>
          </w:tcPr>
          <w:p w14:paraId="4BDFB0B7" w14:textId="77777777" w:rsidR="00DB5B01" w:rsidRPr="00C507C2" w:rsidRDefault="00DB5B01" w:rsidP="000A5D84">
            <w:pPr>
              <w:jc w:val="both"/>
              <w:rPr>
                <w:rFonts w:ascii="Garamond" w:hAnsi="Garamond"/>
                <w:i/>
                <w:iCs/>
                <w:sz w:val="20"/>
                <w:szCs w:val="20"/>
              </w:rPr>
            </w:pPr>
            <w:r w:rsidRPr="00C507C2">
              <w:rPr>
                <w:rFonts w:ascii="Garamond" w:hAnsi="Garamond"/>
                <w:b/>
                <w:bCs/>
                <w:i/>
                <w:iCs/>
                <w:sz w:val="20"/>
                <w:szCs w:val="20"/>
              </w:rPr>
              <w:t>Shtohet</w:t>
            </w:r>
          </w:p>
        </w:tc>
      </w:tr>
      <w:tr w:rsidR="00DB5B01" w:rsidRPr="00C507C2" w14:paraId="7BD08A36" w14:textId="77777777" w:rsidTr="00912D7B">
        <w:trPr>
          <w:cantSplit/>
          <w:trHeight w:val="20"/>
        </w:trPr>
        <w:tc>
          <w:tcPr>
            <w:tcW w:w="480" w:type="pct"/>
            <w:tcBorders>
              <w:bottom w:val="dotted" w:sz="4" w:space="0" w:color="auto"/>
            </w:tcBorders>
            <w:vAlign w:val="center"/>
          </w:tcPr>
          <w:p w14:paraId="7D9837F6"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53A7DEF0" w14:textId="77777777" w:rsidR="00DB5B01" w:rsidRPr="00C507C2" w:rsidRDefault="00DB5B01" w:rsidP="000A5D84">
            <w:pPr>
              <w:jc w:val="both"/>
              <w:rPr>
                <w:rFonts w:ascii="Garamond" w:hAnsi="Garamond"/>
                <w:b/>
                <w:bCs/>
                <w:sz w:val="20"/>
                <w:szCs w:val="20"/>
              </w:rPr>
            </w:pPr>
          </w:p>
        </w:tc>
        <w:tc>
          <w:tcPr>
            <w:tcW w:w="3991" w:type="pct"/>
            <w:gridSpan w:val="2"/>
            <w:tcBorders>
              <w:bottom w:val="dotted" w:sz="4" w:space="0" w:color="auto"/>
            </w:tcBorders>
            <w:shd w:val="clear" w:color="auto" w:fill="auto"/>
            <w:vAlign w:val="center"/>
          </w:tcPr>
          <w:p w14:paraId="6A207FB7" w14:textId="77777777" w:rsidR="00DB5B01" w:rsidRPr="00C507C2" w:rsidRDefault="00DB5B01" w:rsidP="000A5D84">
            <w:pPr>
              <w:jc w:val="both"/>
              <w:rPr>
                <w:rFonts w:ascii="Garamond" w:hAnsi="Garamond"/>
                <w:sz w:val="20"/>
                <w:szCs w:val="20"/>
              </w:rPr>
            </w:pPr>
          </w:p>
        </w:tc>
      </w:tr>
      <w:tr w:rsidR="00DB5B01" w:rsidRPr="00C507C2" w14:paraId="5F320585" w14:textId="77777777" w:rsidTr="00912D7B">
        <w:trPr>
          <w:cantSplit/>
          <w:trHeight w:val="20"/>
        </w:trPr>
        <w:tc>
          <w:tcPr>
            <w:tcW w:w="480" w:type="pct"/>
            <w:tcBorders>
              <w:top w:val="dotted" w:sz="4" w:space="0" w:color="auto"/>
              <w:bottom w:val="dotted" w:sz="4" w:space="0" w:color="auto"/>
            </w:tcBorders>
            <w:vAlign w:val="center"/>
          </w:tcPr>
          <w:p w14:paraId="0A5327B1"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33265E55" w14:textId="77777777" w:rsidR="00DB5B01" w:rsidRPr="00C507C2" w:rsidRDefault="00DB5B01" w:rsidP="000A5D84">
            <w:pPr>
              <w:jc w:val="both"/>
              <w:rPr>
                <w:rFonts w:ascii="Garamond" w:hAnsi="Garamond"/>
                <w:b/>
                <w:bCs/>
                <w:sz w:val="20"/>
                <w:szCs w:val="20"/>
              </w:rPr>
            </w:pPr>
            <w:r w:rsidRPr="00C507C2">
              <w:rPr>
                <w:rFonts w:ascii="Garamond" w:hAnsi="Garamond"/>
                <w:b/>
                <w:bCs/>
                <w:sz w:val="20"/>
                <w:szCs w:val="20"/>
              </w:rPr>
              <w:t>E.3.6</w:t>
            </w:r>
          </w:p>
        </w:tc>
        <w:tc>
          <w:tcPr>
            <w:tcW w:w="3991" w:type="pct"/>
            <w:gridSpan w:val="2"/>
            <w:tcBorders>
              <w:top w:val="dotted" w:sz="4" w:space="0" w:color="auto"/>
              <w:bottom w:val="dotted" w:sz="4" w:space="0" w:color="auto"/>
            </w:tcBorders>
            <w:shd w:val="clear" w:color="auto" w:fill="auto"/>
            <w:vAlign w:val="center"/>
          </w:tcPr>
          <w:p w14:paraId="61FDC316" w14:textId="76A6D9E5" w:rsidR="00DB5B01" w:rsidRPr="00C507C2" w:rsidRDefault="00DB5B01" w:rsidP="000A5D84">
            <w:pPr>
              <w:jc w:val="both"/>
              <w:rPr>
                <w:rFonts w:ascii="Garamond" w:hAnsi="Garamond"/>
                <w:sz w:val="20"/>
                <w:szCs w:val="20"/>
              </w:rPr>
            </w:pPr>
            <w:r w:rsidRPr="00C507C2">
              <w:rPr>
                <w:rFonts w:ascii="Garamond" w:hAnsi="Garamond"/>
                <w:sz w:val="20"/>
                <w:szCs w:val="20"/>
              </w:rPr>
              <w:t>Anulimi i kryerjes së ankandit të segmentit CRIDA-1</w:t>
            </w:r>
            <w:r w:rsidR="006F68A9">
              <w:rPr>
                <w:rFonts w:ascii="Garamond" w:hAnsi="Garamond"/>
                <w:sz w:val="20"/>
                <w:szCs w:val="20"/>
              </w:rPr>
              <w:t>.</w:t>
            </w:r>
          </w:p>
        </w:tc>
      </w:tr>
      <w:tr w:rsidR="00DB5B01" w:rsidRPr="00C507C2" w14:paraId="1DD0EB49" w14:textId="77777777" w:rsidTr="00912D7B">
        <w:trPr>
          <w:cantSplit/>
          <w:trHeight w:val="20"/>
        </w:trPr>
        <w:tc>
          <w:tcPr>
            <w:tcW w:w="480" w:type="pct"/>
            <w:tcBorders>
              <w:top w:val="dotted" w:sz="4" w:space="0" w:color="auto"/>
            </w:tcBorders>
            <w:vAlign w:val="center"/>
          </w:tcPr>
          <w:p w14:paraId="1D0ABA0D" w14:textId="77777777" w:rsidR="00DB5B01" w:rsidRPr="00C507C2" w:rsidRDefault="00DB5B01" w:rsidP="000A5D84">
            <w:pPr>
              <w:jc w:val="both"/>
              <w:rPr>
                <w:rFonts w:ascii="Garamond" w:hAnsi="Garamond"/>
                <w:b/>
                <w:bCs/>
                <w:i/>
                <w:iCs/>
                <w:sz w:val="20"/>
                <w:szCs w:val="20"/>
              </w:rPr>
            </w:pPr>
          </w:p>
        </w:tc>
        <w:tc>
          <w:tcPr>
            <w:tcW w:w="4520" w:type="pct"/>
            <w:gridSpan w:val="3"/>
            <w:tcBorders>
              <w:top w:val="dotted" w:sz="4" w:space="0" w:color="auto"/>
            </w:tcBorders>
            <w:shd w:val="clear" w:color="auto" w:fill="auto"/>
            <w:vAlign w:val="center"/>
          </w:tcPr>
          <w:p w14:paraId="3F904C6E" w14:textId="77777777" w:rsidR="00DB5B01" w:rsidRPr="00C507C2" w:rsidRDefault="00DB5B01" w:rsidP="000A5D84">
            <w:pPr>
              <w:jc w:val="both"/>
              <w:rPr>
                <w:rFonts w:ascii="Garamond" w:hAnsi="Garamond"/>
                <w:i/>
                <w:iCs/>
                <w:sz w:val="20"/>
                <w:szCs w:val="20"/>
              </w:rPr>
            </w:pPr>
            <w:r w:rsidRPr="00C507C2">
              <w:rPr>
                <w:rFonts w:ascii="Garamond" w:hAnsi="Garamond"/>
                <w:b/>
                <w:bCs/>
                <w:i/>
                <w:iCs/>
                <w:sz w:val="20"/>
                <w:szCs w:val="20"/>
              </w:rPr>
              <w:t>Shtohet</w:t>
            </w:r>
          </w:p>
        </w:tc>
      </w:tr>
      <w:tr w:rsidR="00DB5B01" w:rsidRPr="00C507C2" w14:paraId="20AFC0C7" w14:textId="77777777" w:rsidTr="00912D7B">
        <w:trPr>
          <w:cantSplit/>
          <w:trHeight w:val="20"/>
        </w:trPr>
        <w:tc>
          <w:tcPr>
            <w:tcW w:w="480" w:type="pct"/>
            <w:tcBorders>
              <w:bottom w:val="dotted" w:sz="4" w:space="0" w:color="auto"/>
            </w:tcBorders>
            <w:vAlign w:val="center"/>
          </w:tcPr>
          <w:p w14:paraId="72DF0265"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706BC357" w14:textId="77777777" w:rsidR="00DB5B01" w:rsidRPr="00C507C2" w:rsidRDefault="00DB5B01" w:rsidP="000A5D84">
            <w:pPr>
              <w:jc w:val="both"/>
              <w:rPr>
                <w:rFonts w:ascii="Garamond" w:hAnsi="Garamond"/>
                <w:b/>
                <w:bCs/>
                <w:sz w:val="20"/>
                <w:szCs w:val="20"/>
              </w:rPr>
            </w:pPr>
          </w:p>
        </w:tc>
        <w:tc>
          <w:tcPr>
            <w:tcW w:w="3991" w:type="pct"/>
            <w:gridSpan w:val="2"/>
            <w:tcBorders>
              <w:bottom w:val="dotted" w:sz="4" w:space="0" w:color="auto"/>
            </w:tcBorders>
            <w:shd w:val="clear" w:color="auto" w:fill="auto"/>
            <w:vAlign w:val="center"/>
          </w:tcPr>
          <w:p w14:paraId="7131DB1C" w14:textId="77777777" w:rsidR="00DB5B01" w:rsidRPr="00C507C2" w:rsidRDefault="00DB5B01" w:rsidP="000A5D84">
            <w:pPr>
              <w:jc w:val="both"/>
              <w:rPr>
                <w:rFonts w:ascii="Garamond" w:hAnsi="Garamond"/>
                <w:sz w:val="20"/>
                <w:szCs w:val="20"/>
              </w:rPr>
            </w:pPr>
          </w:p>
        </w:tc>
      </w:tr>
      <w:tr w:rsidR="00DB5B01" w:rsidRPr="00C507C2" w14:paraId="30E46366" w14:textId="77777777" w:rsidTr="00912D7B">
        <w:trPr>
          <w:cantSplit/>
          <w:trHeight w:val="20"/>
        </w:trPr>
        <w:tc>
          <w:tcPr>
            <w:tcW w:w="480" w:type="pct"/>
            <w:tcBorders>
              <w:top w:val="dotted" w:sz="4" w:space="0" w:color="auto"/>
              <w:bottom w:val="dotted" w:sz="4" w:space="0" w:color="auto"/>
            </w:tcBorders>
            <w:vAlign w:val="center"/>
          </w:tcPr>
          <w:p w14:paraId="118352A9"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7606D1FE" w14:textId="77777777" w:rsidR="00DB5B01" w:rsidRPr="00C507C2" w:rsidRDefault="00DB5B01" w:rsidP="000A5D84">
            <w:pPr>
              <w:jc w:val="both"/>
              <w:rPr>
                <w:rFonts w:ascii="Garamond" w:hAnsi="Garamond"/>
                <w:b/>
                <w:bCs/>
                <w:sz w:val="20"/>
                <w:szCs w:val="20"/>
              </w:rPr>
            </w:pPr>
            <w:r w:rsidRPr="00C507C2">
              <w:rPr>
                <w:rFonts w:ascii="Garamond" w:hAnsi="Garamond"/>
                <w:b/>
                <w:bCs/>
                <w:sz w:val="20"/>
                <w:szCs w:val="20"/>
              </w:rPr>
              <w:t>E.3.6.1</w:t>
            </w:r>
          </w:p>
        </w:tc>
        <w:tc>
          <w:tcPr>
            <w:tcW w:w="3991" w:type="pct"/>
            <w:gridSpan w:val="2"/>
            <w:tcBorders>
              <w:top w:val="dotted" w:sz="4" w:space="0" w:color="auto"/>
              <w:bottom w:val="dotted" w:sz="4" w:space="0" w:color="auto"/>
            </w:tcBorders>
            <w:shd w:val="clear" w:color="auto" w:fill="auto"/>
            <w:vAlign w:val="center"/>
          </w:tcPr>
          <w:p w14:paraId="7EB2EABD" w14:textId="6A133646" w:rsidR="00DB5B01" w:rsidRPr="00C507C2" w:rsidRDefault="00DB5B01" w:rsidP="000A5D84">
            <w:pPr>
              <w:jc w:val="both"/>
              <w:rPr>
                <w:rFonts w:ascii="Garamond" w:hAnsi="Garamond"/>
                <w:sz w:val="20"/>
                <w:szCs w:val="20"/>
              </w:rPr>
            </w:pPr>
            <w:r w:rsidRPr="00C507C2">
              <w:rPr>
                <w:rFonts w:ascii="Garamond" w:hAnsi="Garamond"/>
                <w:sz w:val="20"/>
                <w:szCs w:val="20"/>
              </w:rPr>
              <w:t xml:space="preserve">Nëse </w:t>
            </w:r>
            <w:r w:rsidR="00E25E7D" w:rsidRPr="00C507C2">
              <w:rPr>
                <w:rFonts w:ascii="Garamond" w:hAnsi="Garamond"/>
                <w:sz w:val="20"/>
                <w:szCs w:val="20"/>
              </w:rPr>
              <w:t xml:space="preserve">kapacitetet ndërkufitare </w:t>
            </w:r>
            <w:r w:rsidRPr="00C507C2">
              <w:rPr>
                <w:rFonts w:ascii="Garamond" w:hAnsi="Garamond"/>
                <w:sz w:val="20"/>
                <w:szCs w:val="20"/>
              </w:rPr>
              <w:t xml:space="preserve">për segmentin e tregut CRIDA-1 lidhur me </w:t>
            </w:r>
            <w:r w:rsidR="00E25E7D" w:rsidRPr="00C507C2">
              <w:rPr>
                <w:rFonts w:ascii="Garamond" w:hAnsi="Garamond"/>
                <w:sz w:val="20"/>
                <w:szCs w:val="20"/>
              </w:rPr>
              <w:t xml:space="preserve">ditën e livrimit </w:t>
            </w:r>
            <w:r w:rsidRPr="00C507C2">
              <w:rPr>
                <w:rFonts w:ascii="Garamond" w:hAnsi="Garamond"/>
                <w:sz w:val="20"/>
                <w:szCs w:val="20"/>
              </w:rPr>
              <w:t>(D) nuk dorëzohen te</w:t>
            </w:r>
            <w:r w:rsidR="00E25E7D">
              <w:rPr>
                <w:rFonts w:ascii="Garamond" w:hAnsi="Garamond"/>
                <w:sz w:val="20"/>
                <w:szCs w:val="20"/>
              </w:rPr>
              <w:t>k</w:t>
            </w:r>
            <w:r w:rsidRPr="00C507C2">
              <w:rPr>
                <w:rFonts w:ascii="Garamond" w:hAnsi="Garamond"/>
                <w:sz w:val="20"/>
                <w:szCs w:val="20"/>
              </w:rPr>
              <w:t xml:space="preserve"> ALPEX</w:t>
            </w:r>
            <w:r w:rsidR="00E25E7D">
              <w:rPr>
                <w:rFonts w:ascii="Garamond" w:hAnsi="Garamond"/>
                <w:sz w:val="20"/>
                <w:szCs w:val="20"/>
              </w:rPr>
              <w:t>-i</w:t>
            </w:r>
            <w:r w:rsidRPr="00C507C2">
              <w:rPr>
                <w:rFonts w:ascii="Garamond" w:hAnsi="Garamond"/>
                <w:sz w:val="20"/>
                <w:szCs w:val="20"/>
              </w:rPr>
              <w:t xml:space="preserve"> në përputhje me kohën e synuar të përcaktuar në tabelat në paragrafin E.3.1.2, Komiteti </w:t>
            </w:r>
            <w:r w:rsidR="00E25E7D">
              <w:rPr>
                <w:rFonts w:ascii="Garamond" w:hAnsi="Garamond"/>
                <w:sz w:val="20"/>
                <w:szCs w:val="20"/>
              </w:rPr>
              <w:t xml:space="preserve">i </w:t>
            </w:r>
            <w:r w:rsidR="0014293B">
              <w:rPr>
                <w:rFonts w:ascii="Garamond" w:hAnsi="Garamond"/>
                <w:sz w:val="20"/>
                <w:szCs w:val="20"/>
              </w:rPr>
              <w:t>I</w:t>
            </w:r>
            <w:r w:rsidRPr="00C507C2">
              <w:rPr>
                <w:rFonts w:ascii="Garamond" w:hAnsi="Garamond"/>
                <w:sz w:val="20"/>
                <w:szCs w:val="20"/>
              </w:rPr>
              <w:t xml:space="preserve">ncidencës mund të deklarojë anulimin e kryerjes së ankandit të segmentit CRIDA-1 për </w:t>
            </w:r>
            <w:r w:rsidR="00E25E7D" w:rsidRPr="00C507C2">
              <w:rPr>
                <w:rFonts w:ascii="Garamond" w:hAnsi="Garamond"/>
                <w:sz w:val="20"/>
                <w:szCs w:val="20"/>
              </w:rPr>
              <w:t xml:space="preserve">ditën përkatëse të livrimit </w:t>
            </w:r>
            <w:r w:rsidRPr="00C507C2">
              <w:rPr>
                <w:rFonts w:ascii="Garamond" w:hAnsi="Garamond"/>
                <w:sz w:val="20"/>
                <w:szCs w:val="20"/>
              </w:rPr>
              <w:t xml:space="preserve">(D). </w:t>
            </w:r>
          </w:p>
        </w:tc>
      </w:tr>
      <w:tr w:rsidR="00DB5B01" w:rsidRPr="00C507C2" w14:paraId="6931BD24" w14:textId="77777777" w:rsidTr="00912D7B">
        <w:trPr>
          <w:cantSplit/>
          <w:trHeight w:val="242"/>
        </w:trPr>
        <w:tc>
          <w:tcPr>
            <w:tcW w:w="480" w:type="pct"/>
            <w:tcBorders>
              <w:top w:val="dotted" w:sz="4" w:space="0" w:color="auto"/>
            </w:tcBorders>
            <w:vAlign w:val="center"/>
          </w:tcPr>
          <w:p w14:paraId="44C61AF1" w14:textId="77777777" w:rsidR="00DB5B01" w:rsidRPr="00C507C2" w:rsidRDefault="00DB5B01" w:rsidP="000A5D84">
            <w:pPr>
              <w:jc w:val="both"/>
              <w:rPr>
                <w:rFonts w:ascii="Garamond" w:hAnsi="Garamond"/>
                <w:b/>
                <w:bCs/>
                <w:i/>
                <w:iCs/>
                <w:sz w:val="20"/>
                <w:szCs w:val="20"/>
              </w:rPr>
            </w:pPr>
          </w:p>
        </w:tc>
        <w:tc>
          <w:tcPr>
            <w:tcW w:w="4520" w:type="pct"/>
            <w:gridSpan w:val="3"/>
            <w:tcBorders>
              <w:top w:val="dotted" w:sz="4" w:space="0" w:color="auto"/>
            </w:tcBorders>
            <w:shd w:val="clear" w:color="auto" w:fill="auto"/>
            <w:vAlign w:val="center"/>
          </w:tcPr>
          <w:p w14:paraId="7F04760D" w14:textId="77777777" w:rsidR="00DB5B01" w:rsidRPr="00C507C2" w:rsidRDefault="00DB5B01" w:rsidP="000A5D84">
            <w:pPr>
              <w:jc w:val="both"/>
              <w:rPr>
                <w:rFonts w:ascii="Garamond" w:hAnsi="Garamond"/>
                <w:i/>
                <w:iCs/>
                <w:sz w:val="20"/>
                <w:szCs w:val="20"/>
              </w:rPr>
            </w:pPr>
            <w:r w:rsidRPr="00C507C2">
              <w:rPr>
                <w:rFonts w:ascii="Garamond" w:hAnsi="Garamond"/>
                <w:b/>
                <w:bCs/>
                <w:i/>
                <w:iCs/>
                <w:sz w:val="20"/>
                <w:szCs w:val="20"/>
              </w:rPr>
              <w:t>Shtohet</w:t>
            </w:r>
          </w:p>
        </w:tc>
      </w:tr>
      <w:tr w:rsidR="00DB5B01" w:rsidRPr="00C507C2" w14:paraId="069D720E" w14:textId="77777777" w:rsidTr="00912D7B">
        <w:trPr>
          <w:cantSplit/>
          <w:trHeight w:val="20"/>
        </w:trPr>
        <w:tc>
          <w:tcPr>
            <w:tcW w:w="480" w:type="pct"/>
            <w:tcBorders>
              <w:bottom w:val="dotted" w:sz="4" w:space="0" w:color="auto"/>
            </w:tcBorders>
            <w:vAlign w:val="center"/>
          </w:tcPr>
          <w:p w14:paraId="343207FD"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529" w:type="pct"/>
            <w:tcBorders>
              <w:bottom w:val="dotted" w:sz="4" w:space="0" w:color="auto"/>
            </w:tcBorders>
            <w:shd w:val="clear" w:color="auto" w:fill="auto"/>
            <w:vAlign w:val="center"/>
          </w:tcPr>
          <w:p w14:paraId="7E693CB0" w14:textId="77777777" w:rsidR="00DB5B01" w:rsidRPr="00C507C2" w:rsidRDefault="00DB5B01" w:rsidP="000A5D84">
            <w:pPr>
              <w:jc w:val="both"/>
              <w:rPr>
                <w:rFonts w:ascii="Garamond" w:hAnsi="Garamond"/>
                <w:b/>
                <w:bCs/>
                <w:sz w:val="20"/>
                <w:szCs w:val="20"/>
              </w:rPr>
            </w:pPr>
          </w:p>
        </w:tc>
        <w:tc>
          <w:tcPr>
            <w:tcW w:w="3991" w:type="pct"/>
            <w:gridSpan w:val="2"/>
            <w:tcBorders>
              <w:bottom w:val="dotted" w:sz="4" w:space="0" w:color="auto"/>
            </w:tcBorders>
            <w:shd w:val="clear" w:color="auto" w:fill="auto"/>
            <w:vAlign w:val="center"/>
          </w:tcPr>
          <w:p w14:paraId="264A2C97" w14:textId="77777777" w:rsidR="00DB5B01" w:rsidRPr="00C507C2" w:rsidRDefault="00DB5B01" w:rsidP="000A5D84">
            <w:pPr>
              <w:jc w:val="both"/>
              <w:rPr>
                <w:rFonts w:ascii="Garamond" w:hAnsi="Garamond"/>
                <w:sz w:val="20"/>
                <w:szCs w:val="20"/>
              </w:rPr>
            </w:pPr>
          </w:p>
        </w:tc>
      </w:tr>
      <w:tr w:rsidR="00DB5B01" w:rsidRPr="00C507C2" w14:paraId="25EFAB24" w14:textId="77777777" w:rsidTr="00912D7B">
        <w:trPr>
          <w:cantSplit/>
          <w:trHeight w:val="20"/>
        </w:trPr>
        <w:tc>
          <w:tcPr>
            <w:tcW w:w="480" w:type="pct"/>
            <w:tcBorders>
              <w:top w:val="dotted" w:sz="4" w:space="0" w:color="auto"/>
              <w:bottom w:val="dotted" w:sz="4" w:space="0" w:color="auto"/>
            </w:tcBorders>
            <w:vAlign w:val="center"/>
          </w:tcPr>
          <w:p w14:paraId="612D245A" w14:textId="77777777" w:rsidR="00DB5B01" w:rsidRPr="00C507C2" w:rsidRDefault="00DB5B01" w:rsidP="000A5D84">
            <w:pPr>
              <w:jc w:val="both"/>
              <w:rPr>
                <w:rFonts w:ascii="Garamond" w:hAnsi="Garamond"/>
                <w:i/>
                <w:iCs/>
                <w:sz w:val="20"/>
                <w:szCs w:val="20"/>
              </w:rPr>
            </w:pPr>
            <w:r w:rsidRPr="00C507C2">
              <w:rPr>
                <w:rFonts w:ascii="Garamond" w:hAnsi="Garamond"/>
                <w:i/>
                <w:iCs/>
                <w:sz w:val="20"/>
                <w:szCs w:val="20"/>
              </w:rPr>
              <w:t>bëhet</w:t>
            </w:r>
          </w:p>
        </w:tc>
        <w:tc>
          <w:tcPr>
            <w:tcW w:w="529" w:type="pct"/>
            <w:tcBorders>
              <w:top w:val="dotted" w:sz="4" w:space="0" w:color="auto"/>
              <w:bottom w:val="dotted" w:sz="4" w:space="0" w:color="auto"/>
            </w:tcBorders>
            <w:shd w:val="clear" w:color="auto" w:fill="auto"/>
            <w:vAlign w:val="center"/>
          </w:tcPr>
          <w:p w14:paraId="1BD8836A" w14:textId="77777777" w:rsidR="00DB5B01" w:rsidRPr="00C507C2" w:rsidRDefault="00DB5B01" w:rsidP="000A5D84">
            <w:pPr>
              <w:jc w:val="both"/>
              <w:rPr>
                <w:rFonts w:ascii="Garamond" w:hAnsi="Garamond"/>
                <w:sz w:val="20"/>
                <w:szCs w:val="20"/>
              </w:rPr>
            </w:pPr>
            <w:r w:rsidRPr="00C507C2">
              <w:rPr>
                <w:rFonts w:ascii="Garamond" w:hAnsi="Garamond"/>
                <w:b/>
                <w:bCs/>
                <w:sz w:val="20"/>
                <w:szCs w:val="20"/>
              </w:rPr>
              <w:t>E.3.6.2</w:t>
            </w:r>
          </w:p>
        </w:tc>
        <w:tc>
          <w:tcPr>
            <w:tcW w:w="3991" w:type="pct"/>
            <w:gridSpan w:val="2"/>
            <w:tcBorders>
              <w:top w:val="dotted" w:sz="4" w:space="0" w:color="auto"/>
              <w:bottom w:val="dotted" w:sz="4" w:space="0" w:color="auto"/>
            </w:tcBorders>
            <w:shd w:val="clear" w:color="auto" w:fill="auto"/>
            <w:vAlign w:val="center"/>
          </w:tcPr>
          <w:p w14:paraId="5C363081" w14:textId="2FFE353C" w:rsidR="00DB5B01" w:rsidRPr="00C507C2" w:rsidRDefault="00DB5B01" w:rsidP="000A5D84">
            <w:pPr>
              <w:jc w:val="both"/>
              <w:rPr>
                <w:rFonts w:ascii="Garamond" w:hAnsi="Garamond"/>
                <w:sz w:val="20"/>
                <w:szCs w:val="20"/>
              </w:rPr>
            </w:pPr>
            <w:r w:rsidRPr="00C507C2">
              <w:rPr>
                <w:rFonts w:ascii="Garamond" w:hAnsi="Garamond"/>
                <w:sz w:val="20"/>
                <w:szCs w:val="20"/>
              </w:rPr>
              <w:t xml:space="preserve">Nën procedurat që rregullojnë Bashkimin e Tregut AL-KS, nëse </w:t>
            </w:r>
            <w:r w:rsidR="0014293B" w:rsidRPr="00C507C2">
              <w:rPr>
                <w:rFonts w:ascii="Garamond" w:hAnsi="Garamond"/>
                <w:sz w:val="20"/>
                <w:szCs w:val="20"/>
              </w:rPr>
              <w:t xml:space="preserve">ofruesi i shërbimit </w:t>
            </w:r>
            <w:r w:rsidRPr="00C507C2">
              <w:rPr>
                <w:rFonts w:ascii="Garamond" w:hAnsi="Garamond"/>
                <w:sz w:val="20"/>
                <w:szCs w:val="20"/>
              </w:rPr>
              <w:t xml:space="preserve">të Bashkimit të Tregut nuk është në gjendje të përcaktojë rezultatet e një procesi të Bashkimit të Tregut AL-KS për një </w:t>
            </w:r>
            <w:r w:rsidR="00E25E7D" w:rsidRPr="00C507C2">
              <w:rPr>
                <w:rFonts w:ascii="Garamond" w:hAnsi="Garamond"/>
                <w:sz w:val="20"/>
                <w:szCs w:val="20"/>
              </w:rPr>
              <w:t xml:space="preserve">ankand të ditës në avancë lidhur me ditën e livrimit </w:t>
            </w:r>
            <w:r w:rsidRPr="00C507C2">
              <w:rPr>
                <w:rFonts w:ascii="Garamond" w:hAnsi="Garamond"/>
                <w:sz w:val="20"/>
                <w:szCs w:val="20"/>
              </w:rPr>
              <w:t xml:space="preserve">(D) deri në orën 13:30 (CET) në ditën D-1, Komiteti </w:t>
            </w:r>
            <w:r w:rsidR="00E25E7D">
              <w:rPr>
                <w:rFonts w:ascii="Garamond" w:hAnsi="Garamond"/>
                <w:sz w:val="20"/>
                <w:szCs w:val="20"/>
              </w:rPr>
              <w:t xml:space="preserve">i </w:t>
            </w:r>
            <w:r w:rsidR="006F68A9" w:rsidRPr="00C507C2">
              <w:rPr>
                <w:rFonts w:ascii="Garamond" w:hAnsi="Garamond"/>
                <w:sz w:val="20"/>
                <w:szCs w:val="20"/>
              </w:rPr>
              <w:t xml:space="preserve">Incidencës </w:t>
            </w:r>
            <w:r w:rsidRPr="00C507C2">
              <w:rPr>
                <w:rFonts w:ascii="Garamond" w:hAnsi="Garamond"/>
                <w:sz w:val="20"/>
                <w:szCs w:val="20"/>
              </w:rPr>
              <w:t xml:space="preserve">mund të deklarojë anulimin e kryerjes së ankandit të segmentit CRIDA-1 për </w:t>
            </w:r>
            <w:r w:rsidR="00E25E7D" w:rsidRPr="00C507C2">
              <w:rPr>
                <w:rFonts w:ascii="Garamond" w:hAnsi="Garamond"/>
                <w:sz w:val="20"/>
                <w:szCs w:val="20"/>
              </w:rPr>
              <w:t xml:space="preserve">ditën përkatëse të livrimit </w:t>
            </w:r>
            <w:r w:rsidRPr="00C507C2">
              <w:rPr>
                <w:rFonts w:ascii="Garamond" w:hAnsi="Garamond"/>
                <w:sz w:val="20"/>
                <w:szCs w:val="20"/>
              </w:rPr>
              <w:t>(D).</w:t>
            </w:r>
          </w:p>
        </w:tc>
      </w:tr>
      <w:tr w:rsidR="00DB5B01" w:rsidRPr="00C507C2" w14:paraId="29AFF6DA" w14:textId="77777777" w:rsidTr="00912D7B">
        <w:trPr>
          <w:cantSplit/>
          <w:trHeight w:val="20"/>
        </w:trPr>
        <w:tc>
          <w:tcPr>
            <w:tcW w:w="480" w:type="pct"/>
            <w:tcBorders>
              <w:top w:val="dotted" w:sz="4" w:space="0" w:color="auto"/>
            </w:tcBorders>
            <w:vAlign w:val="center"/>
          </w:tcPr>
          <w:p w14:paraId="76855B97" w14:textId="77777777" w:rsidR="00DB5B01" w:rsidRPr="00C507C2" w:rsidRDefault="00DB5B01" w:rsidP="000A5D84">
            <w:pPr>
              <w:jc w:val="both"/>
              <w:rPr>
                <w:rFonts w:ascii="Garamond" w:hAnsi="Garamond"/>
                <w:i/>
                <w:iCs/>
                <w:sz w:val="20"/>
                <w:szCs w:val="20"/>
              </w:rPr>
            </w:pPr>
          </w:p>
        </w:tc>
        <w:tc>
          <w:tcPr>
            <w:tcW w:w="4520" w:type="pct"/>
            <w:gridSpan w:val="3"/>
            <w:tcBorders>
              <w:top w:val="dotted" w:sz="4" w:space="0" w:color="auto"/>
            </w:tcBorders>
            <w:shd w:val="clear" w:color="auto" w:fill="auto"/>
            <w:vAlign w:val="center"/>
          </w:tcPr>
          <w:p w14:paraId="7517B60D" w14:textId="77777777" w:rsidR="00DB5B01" w:rsidRPr="00C507C2" w:rsidRDefault="00DB5B01" w:rsidP="000A5D84">
            <w:pPr>
              <w:jc w:val="both"/>
              <w:rPr>
                <w:rFonts w:ascii="Garamond" w:hAnsi="Garamond"/>
                <w:i/>
                <w:iCs/>
                <w:sz w:val="20"/>
                <w:szCs w:val="20"/>
              </w:rPr>
            </w:pPr>
            <w:r w:rsidRPr="00C507C2">
              <w:rPr>
                <w:rFonts w:ascii="Garamond" w:hAnsi="Garamond"/>
                <w:b/>
                <w:bCs/>
                <w:i/>
                <w:iCs/>
                <w:sz w:val="20"/>
                <w:szCs w:val="20"/>
              </w:rPr>
              <w:t>Shtohet</w:t>
            </w:r>
          </w:p>
        </w:tc>
      </w:tr>
      <w:tr w:rsidR="00DB5B01" w:rsidRPr="00C507C2" w14:paraId="35B71B8F" w14:textId="77777777" w:rsidTr="00912D7B">
        <w:trPr>
          <w:cantSplit/>
          <w:trHeight w:val="20"/>
        </w:trPr>
        <w:tc>
          <w:tcPr>
            <w:tcW w:w="5000" w:type="pct"/>
            <w:gridSpan w:val="4"/>
          </w:tcPr>
          <w:p w14:paraId="5E9DD2D9" w14:textId="0FD34DFA" w:rsidR="00DB5B01" w:rsidRPr="00C507C2" w:rsidRDefault="00DB5B01" w:rsidP="000A5D84">
            <w:pPr>
              <w:jc w:val="both"/>
              <w:rPr>
                <w:rFonts w:ascii="Garamond" w:hAnsi="Garamond"/>
                <w:b/>
                <w:bCs/>
                <w:sz w:val="20"/>
                <w:szCs w:val="20"/>
              </w:rPr>
            </w:pPr>
            <w:r w:rsidRPr="00C507C2">
              <w:rPr>
                <w:rFonts w:ascii="Garamond" w:hAnsi="Garamond"/>
                <w:b/>
                <w:bCs/>
                <w:sz w:val="20"/>
                <w:szCs w:val="20"/>
              </w:rPr>
              <w:t>SHTOJCA</w:t>
            </w:r>
            <w:r w:rsidR="002B1A03">
              <w:rPr>
                <w:rFonts w:ascii="Garamond" w:hAnsi="Garamond"/>
                <w:b/>
                <w:bCs/>
                <w:sz w:val="20"/>
                <w:szCs w:val="20"/>
              </w:rPr>
              <w:t xml:space="preserve"> </w:t>
            </w:r>
            <w:r w:rsidRPr="00C507C2">
              <w:rPr>
                <w:rFonts w:ascii="Garamond" w:hAnsi="Garamond"/>
                <w:b/>
                <w:bCs/>
                <w:sz w:val="20"/>
                <w:szCs w:val="20"/>
              </w:rPr>
              <w:t>A</w:t>
            </w:r>
          </w:p>
          <w:p w14:paraId="67AEBDE0" w14:textId="4DAFD365" w:rsidR="00DB5B01" w:rsidRPr="00C507C2" w:rsidRDefault="00DB5B01" w:rsidP="000A5D84">
            <w:pPr>
              <w:jc w:val="both"/>
              <w:rPr>
                <w:rFonts w:ascii="Garamond" w:hAnsi="Garamond"/>
                <w:b/>
                <w:bCs/>
                <w:sz w:val="20"/>
                <w:szCs w:val="20"/>
              </w:rPr>
            </w:pPr>
            <w:r w:rsidRPr="00C507C2">
              <w:rPr>
                <w:rFonts w:ascii="Garamond" w:hAnsi="Garamond"/>
                <w:b/>
                <w:bCs/>
                <w:sz w:val="20"/>
                <w:szCs w:val="20"/>
              </w:rPr>
              <w:t>TABELA A.1: SPECIFIKIMET E PRODUKTEVE TË SEGMENTIT TË TREGUT TË DITËS NË AVANCË</w:t>
            </w:r>
            <w:r w:rsidR="002B1A03">
              <w:rPr>
                <w:rFonts w:ascii="Garamond" w:hAnsi="Garamond"/>
                <w:b/>
                <w:bCs/>
                <w:sz w:val="20"/>
                <w:szCs w:val="20"/>
              </w:rPr>
              <w:t xml:space="preserve"> </w:t>
            </w:r>
            <w:r w:rsidRPr="00C507C2">
              <w:rPr>
                <w:rFonts w:ascii="Garamond" w:hAnsi="Garamond"/>
                <w:b/>
                <w:bCs/>
                <w:sz w:val="20"/>
                <w:szCs w:val="20"/>
              </w:rPr>
              <w:t xml:space="preserve"> </w:t>
            </w:r>
          </w:p>
        </w:tc>
      </w:tr>
      <w:tr w:rsidR="00DB5B01" w:rsidRPr="00C507C2" w14:paraId="0B7D9059" w14:textId="77777777" w:rsidTr="00912D7B">
        <w:trPr>
          <w:cantSplit/>
          <w:trHeight w:val="20"/>
        </w:trPr>
        <w:tc>
          <w:tcPr>
            <w:tcW w:w="5000" w:type="pct"/>
            <w:gridSpan w:val="4"/>
          </w:tcPr>
          <w:p w14:paraId="4CA906FA" w14:textId="55EF10EE" w:rsidR="00DB5B01" w:rsidRPr="00C507C2" w:rsidRDefault="00DB5B01" w:rsidP="000A5D84">
            <w:pPr>
              <w:jc w:val="both"/>
              <w:rPr>
                <w:rFonts w:ascii="Garamond" w:hAnsi="Garamond"/>
                <w:b/>
                <w:bCs/>
                <w:color w:val="E27E6E"/>
                <w:sz w:val="20"/>
                <w:szCs w:val="20"/>
              </w:rPr>
            </w:pPr>
            <w:r w:rsidRPr="00C507C2">
              <w:rPr>
                <w:rFonts w:ascii="Garamond" w:hAnsi="Garamond"/>
                <w:b/>
                <w:bCs/>
                <w:sz w:val="20"/>
                <w:szCs w:val="20"/>
              </w:rPr>
              <w:t>Kontratat për energji elektrike</w:t>
            </w:r>
            <w:r w:rsidR="002B1A03">
              <w:rPr>
                <w:rFonts w:ascii="Garamond" w:hAnsi="Garamond"/>
                <w:b/>
                <w:bCs/>
                <w:sz w:val="20"/>
                <w:szCs w:val="20"/>
              </w:rPr>
              <w:t xml:space="preserve"> </w:t>
            </w:r>
          </w:p>
        </w:tc>
      </w:tr>
      <w:tr w:rsidR="00DB5B01" w:rsidRPr="00C507C2" w14:paraId="1DA820B4" w14:textId="77777777" w:rsidTr="00912D7B">
        <w:trPr>
          <w:cantSplit/>
          <w:trHeight w:val="20"/>
        </w:trPr>
        <w:tc>
          <w:tcPr>
            <w:tcW w:w="480" w:type="pct"/>
            <w:tcBorders>
              <w:bottom w:val="dotted" w:sz="4" w:space="0" w:color="auto"/>
            </w:tcBorders>
            <w:vAlign w:val="center"/>
          </w:tcPr>
          <w:p w14:paraId="6B174C8B" w14:textId="77777777" w:rsidR="00DB5B01" w:rsidRPr="00C507C2" w:rsidRDefault="00DB5B01" w:rsidP="000A5D84">
            <w:pPr>
              <w:jc w:val="both"/>
              <w:rPr>
                <w:rFonts w:ascii="Garamond" w:hAnsi="Garamond"/>
                <w:b/>
                <w:i/>
                <w:iCs/>
                <w:sz w:val="20"/>
                <w:szCs w:val="20"/>
              </w:rPr>
            </w:pPr>
            <w:r w:rsidRPr="00C507C2">
              <w:rPr>
                <w:rFonts w:ascii="Garamond" w:hAnsi="Garamond"/>
                <w:i/>
                <w:iCs/>
                <w:sz w:val="20"/>
                <w:szCs w:val="20"/>
              </w:rPr>
              <w:lastRenderedPageBreak/>
              <w:t>është</w:t>
            </w:r>
          </w:p>
        </w:tc>
        <w:tc>
          <w:tcPr>
            <w:tcW w:w="1156" w:type="pct"/>
            <w:gridSpan w:val="2"/>
            <w:tcBorders>
              <w:bottom w:val="dotted" w:sz="4" w:space="0" w:color="auto"/>
            </w:tcBorders>
            <w:shd w:val="clear" w:color="auto" w:fill="auto"/>
            <w:vAlign w:val="center"/>
          </w:tcPr>
          <w:p w14:paraId="77E062C2" w14:textId="77777777" w:rsidR="00DB5B01" w:rsidRPr="00C507C2" w:rsidRDefault="00DB5B01" w:rsidP="000A5D84">
            <w:pPr>
              <w:jc w:val="both"/>
              <w:rPr>
                <w:rFonts w:ascii="Garamond" w:hAnsi="Garamond"/>
                <w:b/>
                <w:sz w:val="20"/>
                <w:szCs w:val="20"/>
              </w:rPr>
            </w:pPr>
          </w:p>
        </w:tc>
        <w:tc>
          <w:tcPr>
            <w:tcW w:w="3364" w:type="pct"/>
            <w:tcBorders>
              <w:bottom w:val="dotted" w:sz="4" w:space="0" w:color="auto"/>
            </w:tcBorders>
            <w:shd w:val="clear" w:color="auto" w:fill="auto"/>
            <w:vAlign w:val="center"/>
          </w:tcPr>
          <w:p w14:paraId="7639ACD3" w14:textId="77777777" w:rsidR="00DB5B01" w:rsidRPr="00C507C2" w:rsidRDefault="00DB5B01" w:rsidP="000A5D84">
            <w:pPr>
              <w:jc w:val="both"/>
              <w:rPr>
                <w:rFonts w:ascii="Garamond" w:hAnsi="Garamond"/>
                <w:sz w:val="20"/>
                <w:szCs w:val="20"/>
              </w:rPr>
            </w:pPr>
          </w:p>
        </w:tc>
      </w:tr>
      <w:tr w:rsidR="00DB5B01" w:rsidRPr="00C507C2" w14:paraId="528E4779" w14:textId="77777777" w:rsidTr="00912D7B">
        <w:trPr>
          <w:cantSplit/>
          <w:trHeight w:val="20"/>
        </w:trPr>
        <w:tc>
          <w:tcPr>
            <w:tcW w:w="480" w:type="pct"/>
            <w:tcBorders>
              <w:top w:val="dotted" w:sz="4" w:space="0" w:color="auto"/>
              <w:bottom w:val="dotted" w:sz="4" w:space="0" w:color="auto"/>
            </w:tcBorders>
            <w:vAlign w:val="center"/>
          </w:tcPr>
          <w:p w14:paraId="55FB4B38" w14:textId="77777777" w:rsidR="00DB5B01" w:rsidRPr="00C507C2" w:rsidRDefault="00DB5B01" w:rsidP="000A5D84">
            <w:pPr>
              <w:jc w:val="both"/>
              <w:rPr>
                <w:rFonts w:ascii="Garamond" w:hAnsi="Garamond"/>
                <w:b/>
                <w:i/>
                <w:iCs/>
                <w:sz w:val="20"/>
                <w:szCs w:val="20"/>
              </w:rPr>
            </w:pPr>
            <w:r w:rsidRPr="00C507C2">
              <w:rPr>
                <w:rFonts w:ascii="Garamond" w:hAnsi="Garamond"/>
                <w:i/>
                <w:iCs/>
                <w:sz w:val="20"/>
                <w:szCs w:val="20"/>
              </w:rPr>
              <w:t>Bëhet</w:t>
            </w:r>
          </w:p>
        </w:tc>
        <w:tc>
          <w:tcPr>
            <w:tcW w:w="1156" w:type="pct"/>
            <w:gridSpan w:val="2"/>
            <w:tcBorders>
              <w:top w:val="dotted" w:sz="4" w:space="0" w:color="auto"/>
              <w:bottom w:val="dotted" w:sz="4" w:space="0" w:color="auto"/>
            </w:tcBorders>
            <w:shd w:val="clear" w:color="auto" w:fill="auto"/>
            <w:vAlign w:val="center"/>
          </w:tcPr>
          <w:p w14:paraId="2481752B" w14:textId="2E73BD1A" w:rsidR="00DB5B01" w:rsidRPr="00C507C2" w:rsidRDefault="00DB5B01" w:rsidP="00B26034">
            <w:pPr>
              <w:rPr>
                <w:rFonts w:ascii="Garamond" w:hAnsi="Garamond"/>
                <w:b/>
                <w:sz w:val="20"/>
                <w:szCs w:val="20"/>
              </w:rPr>
            </w:pPr>
            <w:r w:rsidRPr="00C507C2">
              <w:rPr>
                <w:rFonts w:ascii="Garamond" w:hAnsi="Garamond"/>
                <w:b/>
                <w:sz w:val="20"/>
                <w:szCs w:val="20"/>
              </w:rPr>
              <w:t xml:space="preserve">Çmimi </w:t>
            </w:r>
            <w:r w:rsidR="00971A33" w:rsidRPr="00C507C2">
              <w:rPr>
                <w:rFonts w:ascii="Garamond" w:hAnsi="Garamond"/>
                <w:b/>
                <w:sz w:val="20"/>
                <w:szCs w:val="20"/>
              </w:rPr>
              <w:t xml:space="preserve">minimal i urdhërporosisë </w:t>
            </w:r>
            <w:r w:rsidRPr="00C507C2">
              <w:rPr>
                <w:rFonts w:ascii="Garamond" w:hAnsi="Garamond"/>
                <w:b/>
                <w:sz w:val="20"/>
                <w:szCs w:val="20"/>
              </w:rPr>
              <w:t>në Tregun e Ditës në Avancë</w:t>
            </w:r>
          </w:p>
        </w:tc>
        <w:tc>
          <w:tcPr>
            <w:tcW w:w="3364" w:type="pct"/>
            <w:tcBorders>
              <w:top w:val="dotted" w:sz="4" w:space="0" w:color="auto"/>
              <w:bottom w:val="dotted" w:sz="4" w:space="0" w:color="auto"/>
            </w:tcBorders>
            <w:shd w:val="clear" w:color="auto" w:fill="auto"/>
            <w:vAlign w:val="center"/>
          </w:tcPr>
          <w:p w14:paraId="1578B396" w14:textId="549A995C" w:rsidR="00DB5B01" w:rsidRPr="00C507C2" w:rsidRDefault="00DB5B01" w:rsidP="000A5D84">
            <w:pPr>
              <w:jc w:val="both"/>
              <w:rPr>
                <w:rFonts w:ascii="Garamond" w:hAnsi="Garamond"/>
                <w:sz w:val="20"/>
                <w:szCs w:val="20"/>
              </w:rPr>
            </w:pPr>
            <w:r w:rsidRPr="00C507C2">
              <w:rPr>
                <w:rFonts w:ascii="Garamond" w:hAnsi="Garamond"/>
                <w:sz w:val="20"/>
                <w:szCs w:val="20"/>
              </w:rPr>
              <w:t xml:space="preserve">Është një çmim i shprehur në </w:t>
            </w:r>
            <w:r w:rsidR="00B26034" w:rsidRPr="00C507C2">
              <w:rPr>
                <w:rFonts w:ascii="Garamond" w:hAnsi="Garamond"/>
                <w:sz w:val="20"/>
                <w:szCs w:val="20"/>
              </w:rPr>
              <w:t xml:space="preserve">euro </w:t>
            </w:r>
            <w:r w:rsidRPr="00C507C2">
              <w:rPr>
                <w:rFonts w:ascii="Garamond" w:hAnsi="Garamond"/>
                <w:sz w:val="20"/>
                <w:szCs w:val="20"/>
              </w:rPr>
              <w:t>/MWh në vlerë negative dhe përcaktohet me vendim nga Autoriteti Rregullator.</w:t>
            </w:r>
          </w:p>
        </w:tc>
      </w:tr>
      <w:tr w:rsidR="00DB5B01" w:rsidRPr="00C507C2" w14:paraId="035F6688" w14:textId="77777777" w:rsidTr="00912D7B">
        <w:trPr>
          <w:cantSplit/>
          <w:trHeight w:val="20"/>
        </w:trPr>
        <w:tc>
          <w:tcPr>
            <w:tcW w:w="480" w:type="pct"/>
            <w:tcBorders>
              <w:top w:val="dotted" w:sz="4" w:space="0" w:color="auto"/>
            </w:tcBorders>
            <w:vAlign w:val="center"/>
          </w:tcPr>
          <w:p w14:paraId="3758DFD3" w14:textId="77777777" w:rsidR="00DB5B01" w:rsidRPr="00C507C2" w:rsidRDefault="00DB5B01" w:rsidP="000A5D84">
            <w:pPr>
              <w:jc w:val="both"/>
              <w:rPr>
                <w:rFonts w:ascii="Garamond" w:hAnsi="Garamond"/>
                <w:b/>
                <w:i/>
                <w:iCs/>
                <w:sz w:val="20"/>
                <w:szCs w:val="20"/>
              </w:rPr>
            </w:pPr>
          </w:p>
        </w:tc>
        <w:tc>
          <w:tcPr>
            <w:tcW w:w="4520" w:type="pct"/>
            <w:gridSpan w:val="3"/>
            <w:tcBorders>
              <w:top w:val="dotted" w:sz="4" w:space="0" w:color="auto"/>
            </w:tcBorders>
            <w:shd w:val="clear" w:color="auto" w:fill="auto"/>
            <w:vAlign w:val="center"/>
          </w:tcPr>
          <w:p w14:paraId="678F6696" w14:textId="77777777" w:rsidR="00DB5B01" w:rsidRPr="00C507C2" w:rsidRDefault="00DB5B01" w:rsidP="000A5D84">
            <w:pPr>
              <w:jc w:val="both"/>
              <w:rPr>
                <w:rFonts w:ascii="Garamond" w:hAnsi="Garamond"/>
                <w:i/>
                <w:iCs/>
                <w:sz w:val="20"/>
                <w:szCs w:val="20"/>
              </w:rPr>
            </w:pPr>
            <w:r w:rsidRPr="00C507C2">
              <w:rPr>
                <w:rFonts w:ascii="Garamond" w:hAnsi="Garamond"/>
                <w:b/>
                <w:bCs/>
                <w:i/>
                <w:iCs/>
                <w:sz w:val="20"/>
                <w:szCs w:val="20"/>
              </w:rPr>
              <w:t>Shtohet</w:t>
            </w:r>
          </w:p>
        </w:tc>
      </w:tr>
    </w:tbl>
    <w:p w14:paraId="4CDC73F7" w14:textId="4059B833" w:rsidR="00DB5B01" w:rsidRPr="00C507C2" w:rsidRDefault="00DB5B01" w:rsidP="000A5D84">
      <w:pPr>
        <w:tabs>
          <w:tab w:val="left" w:pos="1735"/>
        </w:tabs>
        <w:jc w:val="both"/>
        <w:rPr>
          <w:rFonts w:ascii="Garamond" w:hAnsi="Garamond"/>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70"/>
        <w:gridCol w:w="2095"/>
        <w:gridCol w:w="6096"/>
      </w:tblGrid>
      <w:tr w:rsidR="00DB5B01" w:rsidRPr="00C507C2" w14:paraId="4EB5E196" w14:textId="77777777" w:rsidTr="00912D7B">
        <w:trPr>
          <w:cantSplit/>
          <w:trHeight w:val="20"/>
        </w:trPr>
        <w:tc>
          <w:tcPr>
            <w:tcW w:w="480" w:type="pct"/>
            <w:tcBorders>
              <w:bottom w:val="dotted" w:sz="4" w:space="0" w:color="auto"/>
            </w:tcBorders>
            <w:vAlign w:val="center"/>
          </w:tcPr>
          <w:p w14:paraId="01B271E5" w14:textId="77777777" w:rsidR="00DB5B01" w:rsidRPr="00C507C2" w:rsidRDefault="00DB5B01" w:rsidP="000A5D84">
            <w:pPr>
              <w:jc w:val="both"/>
              <w:rPr>
                <w:rFonts w:ascii="Garamond" w:hAnsi="Garamond"/>
                <w:b/>
                <w:i/>
                <w:iCs/>
                <w:sz w:val="20"/>
                <w:szCs w:val="20"/>
              </w:rPr>
            </w:pPr>
            <w:r w:rsidRPr="00C507C2">
              <w:rPr>
                <w:rFonts w:ascii="Garamond" w:hAnsi="Garamond"/>
                <w:i/>
                <w:iCs/>
                <w:sz w:val="20"/>
                <w:szCs w:val="20"/>
              </w:rPr>
              <w:t>është</w:t>
            </w:r>
          </w:p>
        </w:tc>
        <w:tc>
          <w:tcPr>
            <w:tcW w:w="1156" w:type="pct"/>
            <w:tcBorders>
              <w:bottom w:val="dotted" w:sz="4" w:space="0" w:color="auto"/>
            </w:tcBorders>
            <w:shd w:val="clear" w:color="auto" w:fill="auto"/>
            <w:vAlign w:val="center"/>
          </w:tcPr>
          <w:p w14:paraId="35C80874" w14:textId="77777777" w:rsidR="00DB5B01" w:rsidRPr="00C507C2" w:rsidRDefault="00DB5B01" w:rsidP="000A5D84">
            <w:pPr>
              <w:jc w:val="both"/>
              <w:rPr>
                <w:rFonts w:ascii="Garamond" w:hAnsi="Garamond"/>
                <w:b/>
                <w:sz w:val="20"/>
                <w:szCs w:val="20"/>
              </w:rPr>
            </w:pPr>
          </w:p>
        </w:tc>
        <w:tc>
          <w:tcPr>
            <w:tcW w:w="3364" w:type="pct"/>
            <w:tcBorders>
              <w:bottom w:val="dotted" w:sz="4" w:space="0" w:color="auto"/>
            </w:tcBorders>
            <w:shd w:val="clear" w:color="auto" w:fill="auto"/>
            <w:vAlign w:val="center"/>
          </w:tcPr>
          <w:p w14:paraId="55F90EB4" w14:textId="77777777" w:rsidR="00DB5B01" w:rsidRPr="00C507C2" w:rsidRDefault="00DB5B01" w:rsidP="000A5D84">
            <w:pPr>
              <w:jc w:val="both"/>
              <w:rPr>
                <w:rFonts w:ascii="Garamond" w:hAnsi="Garamond"/>
                <w:sz w:val="20"/>
                <w:szCs w:val="20"/>
              </w:rPr>
            </w:pPr>
          </w:p>
        </w:tc>
      </w:tr>
      <w:tr w:rsidR="00DB5B01" w:rsidRPr="00C507C2" w14:paraId="3C78A53B" w14:textId="77777777" w:rsidTr="00912D7B">
        <w:trPr>
          <w:cantSplit/>
          <w:trHeight w:val="20"/>
        </w:trPr>
        <w:tc>
          <w:tcPr>
            <w:tcW w:w="480" w:type="pct"/>
            <w:tcBorders>
              <w:top w:val="dotted" w:sz="4" w:space="0" w:color="auto"/>
              <w:bottom w:val="dotted" w:sz="4" w:space="0" w:color="auto"/>
            </w:tcBorders>
            <w:vAlign w:val="center"/>
          </w:tcPr>
          <w:p w14:paraId="329C1B4C" w14:textId="77777777" w:rsidR="00DB5B01" w:rsidRPr="00C507C2" w:rsidRDefault="00DB5B01" w:rsidP="000A5D84">
            <w:pPr>
              <w:jc w:val="both"/>
              <w:rPr>
                <w:rFonts w:ascii="Garamond" w:hAnsi="Garamond"/>
                <w:b/>
                <w:i/>
                <w:iCs/>
                <w:sz w:val="20"/>
                <w:szCs w:val="20"/>
              </w:rPr>
            </w:pPr>
            <w:r w:rsidRPr="00C507C2">
              <w:rPr>
                <w:rFonts w:ascii="Garamond" w:hAnsi="Garamond"/>
                <w:i/>
                <w:iCs/>
                <w:sz w:val="20"/>
                <w:szCs w:val="20"/>
              </w:rPr>
              <w:t>bëhet</w:t>
            </w:r>
          </w:p>
        </w:tc>
        <w:tc>
          <w:tcPr>
            <w:tcW w:w="1156" w:type="pct"/>
            <w:tcBorders>
              <w:top w:val="dotted" w:sz="4" w:space="0" w:color="auto"/>
              <w:bottom w:val="dotted" w:sz="4" w:space="0" w:color="auto"/>
            </w:tcBorders>
            <w:shd w:val="clear" w:color="auto" w:fill="auto"/>
            <w:vAlign w:val="center"/>
          </w:tcPr>
          <w:p w14:paraId="29D00A5A" w14:textId="4C0EAD78" w:rsidR="00DB5B01" w:rsidRPr="00C507C2" w:rsidRDefault="00DB5B01" w:rsidP="00B26034">
            <w:pPr>
              <w:rPr>
                <w:rFonts w:ascii="Garamond" w:hAnsi="Garamond"/>
                <w:b/>
                <w:sz w:val="20"/>
                <w:szCs w:val="20"/>
              </w:rPr>
            </w:pPr>
            <w:r w:rsidRPr="00C507C2">
              <w:rPr>
                <w:rFonts w:ascii="Garamond" w:hAnsi="Garamond"/>
                <w:b/>
                <w:sz w:val="20"/>
                <w:szCs w:val="20"/>
              </w:rPr>
              <w:t xml:space="preserve">Çmimi </w:t>
            </w:r>
            <w:r w:rsidR="00971A33" w:rsidRPr="00C507C2">
              <w:rPr>
                <w:rFonts w:ascii="Garamond" w:hAnsi="Garamond"/>
                <w:b/>
                <w:sz w:val="20"/>
                <w:szCs w:val="20"/>
              </w:rPr>
              <w:t xml:space="preserve">maksimal i urdhërporosisë </w:t>
            </w:r>
            <w:r w:rsidRPr="00C507C2">
              <w:rPr>
                <w:rFonts w:ascii="Garamond" w:hAnsi="Garamond"/>
                <w:b/>
                <w:sz w:val="20"/>
                <w:szCs w:val="20"/>
              </w:rPr>
              <w:t>në Tregun e Ditës në Avancë</w:t>
            </w:r>
          </w:p>
        </w:tc>
        <w:tc>
          <w:tcPr>
            <w:tcW w:w="3364" w:type="pct"/>
            <w:tcBorders>
              <w:top w:val="dotted" w:sz="4" w:space="0" w:color="auto"/>
              <w:bottom w:val="dotted" w:sz="4" w:space="0" w:color="auto"/>
            </w:tcBorders>
            <w:shd w:val="clear" w:color="auto" w:fill="auto"/>
            <w:vAlign w:val="center"/>
          </w:tcPr>
          <w:p w14:paraId="2D29ED12" w14:textId="651200F5" w:rsidR="00DB5B01" w:rsidRPr="00C507C2" w:rsidRDefault="00DB5B01" w:rsidP="000A5D84">
            <w:pPr>
              <w:jc w:val="both"/>
              <w:rPr>
                <w:rFonts w:ascii="Garamond" w:hAnsi="Garamond"/>
                <w:sz w:val="20"/>
                <w:szCs w:val="20"/>
              </w:rPr>
            </w:pPr>
            <w:r w:rsidRPr="00C507C2">
              <w:rPr>
                <w:rFonts w:ascii="Garamond" w:hAnsi="Garamond"/>
                <w:sz w:val="20"/>
                <w:szCs w:val="20"/>
              </w:rPr>
              <w:t xml:space="preserve">Është një çmim i shprehur në </w:t>
            </w:r>
            <w:r w:rsidR="00971A33">
              <w:rPr>
                <w:rFonts w:ascii="Garamond" w:hAnsi="Garamond"/>
                <w:sz w:val="20"/>
                <w:szCs w:val="20"/>
              </w:rPr>
              <w:t>e</w:t>
            </w:r>
            <w:r w:rsidRPr="00C507C2">
              <w:rPr>
                <w:rFonts w:ascii="Garamond" w:hAnsi="Garamond"/>
                <w:sz w:val="20"/>
                <w:szCs w:val="20"/>
              </w:rPr>
              <w:t>uro /MWh në vlerë pozitive dhe përcaktohet me vendim nga Autoriteti Rregullator.</w:t>
            </w:r>
          </w:p>
        </w:tc>
      </w:tr>
      <w:tr w:rsidR="00DB5B01" w:rsidRPr="00C507C2" w14:paraId="1A169E2B" w14:textId="77777777" w:rsidTr="00912D7B">
        <w:trPr>
          <w:cantSplit/>
          <w:trHeight w:val="20"/>
        </w:trPr>
        <w:tc>
          <w:tcPr>
            <w:tcW w:w="480" w:type="pct"/>
            <w:tcBorders>
              <w:top w:val="dotted" w:sz="4" w:space="0" w:color="auto"/>
            </w:tcBorders>
            <w:vAlign w:val="center"/>
          </w:tcPr>
          <w:p w14:paraId="7B678C2A" w14:textId="77777777" w:rsidR="00DB5B01" w:rsidRPr="00C507C2" w:rsidRDefault="00DB5B01" w:rsidP="000A5D84">
            <w:pPr>
              <w:jc w:val="both"/>
              <w:rPr>
                <w:rFonts w:ascii="Garamond" w:hAnsi="Garamond"/>
                <w:b/>
                <w:i/>
                <w:iCs/>
                <w:sz w:val="20"/>
                <w:szCs w:val="20"/>
              </w:rPr>
            </w:pPr>
          </w:p>
        </w:tc>
        <w:tc>
          <w:tcPr>
            <w:tcW w:w="4520" w:type="pct"/>
            <w:gridSpan w:val="2"/>
            <w:tcBorders>
              <w:top w:val="dotted" w:sz="4" w:space="0" w:color="auto"/>
            </w:tcBorders>
            <w:shd w:val="clear" w:color="auto" w:fill="auto"/>
            <w:vAlign w:val="center"/>
          </w:tcPr>
          <w:p w14:paraId="4E792F41" w14:textId="77777777" w:rsidR="00DB5B01" w:rsidRPr="00C507C2" w:rsidRDefault="00DB5B01" w:rsidP="00B26034">
            <w:pPr>
              <w:rPr>
                <w:rFonts w:ascii="Garamond" w:hAnsi="Garamond"/>
                <w:i/>
                <w:iCs/>
                <w:sz w:val="20"/>
                <w:szCs w:val="20"/>
              </w:rPr>
            </w:pPr>
            <w:r w:rsidRPr="00C507C2">
              <w:rPr>
                <w:rFonts w:ascii="Garamond" w:hAnsi="Garamond"/>
                <w:b/>
                <w:bCs/>
                <w:i/>
                <w:iCs/>
                <w:sz w:val="20"/>
                <w:szCs w:val="20"/>
              </w:rPr>
              <w:t>Shtohet</w:t>
            </w:r>
          </w:p>
        </w:tc>
      </w:tr>
      <w:tr w:rsidR="00DB5B01" w:rsidRPr="00C507C2" w14:paraId="34E30AC2" w14:textId="77777777" w:rsidTr="00912D7B">
        <w:trPr>
          <w:cantSplit/>
          <w:trHeight w:val="20"/>
        </w:trPr>
        <w:tc>
          <w:tcPr>
            <w:tcW w:w="480" w:type="pct"/>
            <w:tcBorders>
              <w:bottom w:val="dotted" w:sz="4" w:space="0" w:color="auto"/>
            </w:tcBorders>
            <w:vAlign w:val="center"/>
          </w:tcPr>
          <w:p w14:paraId="70BE8B05" w14:textId="77777777" w:rsidR="00DB5B01" w:rsidRPr="00C507C2" w:rsidRDefault="00DB5B01" w:rsidP="000A5D84">
            <w:pPr>
              <w:jc w:val="both"/>
              <w:rPr>
                <w:rFonts w:ascii="Garamond" w:hAnsi="Garamond"/>
                <w:b/>
                <w:i/>
                <w:iCs/>
                <w:sz w:val="20"/>
                <w:szCs w:val="20"/>
              </w:rPr>
            </w:pPr>
            <w:r w:rsidRPr="00C507C2">
              <w:rPr>
                <w:rFonts w:ascii="Garamond" w:hAnsi="Garamond"/>
                <w:i/>
                <w:iCs/>
                <w:sz w:val="20"/>
                <w:szCs w:val="20"/>
              </w:rPr>
              <w:t>është</w:t>
            </w:r>
          </w:p>
        </w:tc>
        <w:tc>
          <w:tcPr>
            <w:tcW w:w="1156" w:type="pct"/>
            <w:vMerge w:val="restart"/>
            <w:tcBorders>
              <w:bottom w:val="dotted" w:sz="4" w:space="0" w:color="auto"/>
            </w:tcBorders>
            <w:shd w:val="clear" w:color="auto" w:fill="auto"/>
            <w:vAlign w:val="center"/>
          </w:tcPr>
          <w:p w14:paraId="58E82FE2" w14:textId="5E74DCC3" w:rsidR="00DB5B01" w:rsidRPr="00C507C2" w:rsidRDefault="00DB5B01" w:rsidP="00B26034">
            <w:pPr>
              <w:rPr>
                <w:rFonts w:ascii="Garamond" w:hAnsi="Garamond"/>
                <w:b/>
                <w:sz w:val="20"/>
                <w:szCs w:val="20"/>
              </w:rPr>
            </w:pPr>
            <w:r w:rsidRPr="00C507C2">
              <w:rPr>
                <w:rFonts w:ascii="Garamond" w:hAnsi="Garamond"/>
                <w:b/>
                <w:sz w:val="20"/>
                <w:szCs w:val="20"/>
              </w:rPr>
              <w:t xml:space="preserve">Kufiri </w:t>
            </w:r>
            <w:r w:rsidR="00971A33" w:rsidRPr="00C507C2">
              <w:rPr>
                <w:rFonts w:ascii="Garamond" w:hAnsi="Garamond"/>
                <w:b/>
                <w:sz w:val="20"/>
                <w:szCs w:val="20"/>
              </w:rPr>
              <w:t xml:space="preserve">minimal i lejuar i çmimit </w:t>
            </w:r>
            <w:r w:rsidRPr="00C507C2">
              <w:rPr>
                <w:rFonts w:ascii="Garamond" w:hAnsi="Garamond"/>
                <w:b/>
                <w:sz w:val="20"/>
                <w:szCs w:val="20"/>
              </w:rPr>
              <w:t>për Tregun e Ditës në Avancë</w:t>
            </w:r>
          </w:p>
        </w:tc>
        <w:tc>
          <w:tcPr>
            <w:tcW w:w="3364" w:type="pct"/>
            <w:tcBorders>
              <w:bottom w:val="dotted" w:sz="4" w:space="0" w:color="auto"/>
            </w:tcBorders>
            <w:shd w:val="clear" w:color="auto" w:fill="auto"/>
          </w:tcPr>
          <w:p w14:paraId="5E81CEAF" w14:textId="77777777" w:rsidR="00DB5B01" w:rsidRPr="00C507C2" w:rsidRDefault="00DB5B01" w:rsidP="000A5D84">
            <w:pPr>
              <w:jc w:val="both"/>
              <w:rPr>
                <w:rFonts w:ascii="Garamond" w:hAnsi="Garamond"/>
                <w:sz w:val="20"/>
                <w:szCs w:val="20"/>
              </w:rPr>
            </w:pPr>
            <w:r w:rsidRPr="00C507C2">
              <w:rPr>
                <w:rFonts w:ascii="Garamond" w:hAnsi="Garamond"/>
                <w:sz w:val="20"/>
                <w:szCs w:val="20"/>
              </w:rPr>
              <w:t>Është një çmim i shprehur në vlerë negative dhe përcaktohet me vendim nga Autoriteti Rregullator.</w:t>
            </w:r>
          </w:p>
        </w:tc>
      </w:tr>
      <w:tr w:rsidR="00DB5B01" w:rsidRPr="00C507C2" w14:paraId="7154E370" w14:textId="77777777" w:rsidTr="00912D7B">
        <w:trPr>
          <w:cantSplit/>
          <w:trHeight w:val="20"/>
        </w:trPr>
        <w:tc>
          <w:tcPr>
            <w:tcW w:w="480" w:type="pct"/>
            <w:tcBorders>
              <w:top w:val="dotted" w:sz="4" w:space="0" w:color="auto"/>
              <w:bottom w:val="dotted" w:sz="4" w:space="0" w:color="auto"/>
            </w:tcBorders>
            <w:vAlign w:val="center"/>
          </w:tcPr>
          <w:p w14:paraId="05207FA2" w14:textId="77777777" w:rsidR="00DB5B01" w:rsidRPr="00C507C2" w:rsidRDefault="00DB5B01" w:rsidP="000A5D84">
            <w:pPr>
              <w:jc w:val="both"/>
              <w:rPr>
                <w:rFonts w:ascii="Garamond" w:hAnsi="Garamond"/>
                <w:bCs/>
                <w:i/>
                <w:iCs/>
                <w:sz w:val="20"/>
                <w:szCs w:val="20"/>
              </w:rPr>
            </w:pPr>
            <w:r w:rsidRPr="00C507C2">
              <w:rPr>
                <w:rFonts w:ascii="Garamond" w:hAnsi="Garamond"/>
                <w:i/>
                <w:iCs/>
                <w:sz w:val="20"/>
                <w:szCs w:val="20"/>
              </w:rPr>
              <w:t>bëhet</w:t>
            </w:r>
          </w:p>
        </w:tc>
        <w:tc>
          <w:tcPr>
            <w:tcW w:w="1156" w:type="pct"/>
            <w:vMerge/>
            <w:tcBorders>
              <w:top w:val="dotted" w:sz="4" w:space="0" w:color="auto"/>
              <w:bottom w:val="dotted" w:sz="4" w:space="0" w:color="auto"/>
            </w:tcBorders>
            <w:shd w:val="clear" w:color="auto" w:fill="auto"/>
            <w:vAlign w:val="center"/>
          </w:tcPr>
          <w:p w14:paraId="4ACD2472" w14:textId="77777777" w:rsidR="00DB5B01" w:rsidRPr="00C507C2" w:rsidRDefault="00DB5B01" w:rsidP="00B26034">
            <w:pPr>
              <w:rPr>
                <w:rFonts w:ascii="Garamond" w:hAnsi="Garamond"/>
                <w:bCs/>
                <w:sz w:val="20"/>
                <w:szCs w:val="20"/>
              </w:rPr>
            </w:pPr>
          </w:p>
        </w:tc>
        <w:tc>
          <w:tcPr>
            <w:tcW w:w="3364" w:type="pct"/>
            <w:tcBorders>
              <w:top w:val="dotted" w:sz="4" w:space="0" w:color="auto"/>
              <w:bottom w:val="dotted" w:sz="4" w:space="0" w:color="auto"/>
            </w:tcBorders>
            <w:shd w:val="clear" w:color="auto" w:fill="auto"/>
            <w:vAlign w:val="center"/>
          </w:tcPr>
          <w:p w14:paraId="3AFC04E7" w14:textId="1AC1F262" w:rsidR="00DB5B01" w:rsidRPr="00C507C2" w:rsidRDefault="00DB5B01" w:rsidP="000A5D84">
            <w:pPr>
              <w:jc w:val="both"/>
              <w:rPr>
                <w:rFonts w:ascii="Garamond" w:hAnsi="Garamond"/>
                <w:sz w:val="20"/>
                <w:szCs w:val="20"/>
              </w:rPr>
            </w:pPr>
            <w:r w:rsidRPr="00C507C2">
              <w:rPr>
                <w:rFonts w:ascii="Garamond" w:hAnsi="Garamond"/>
                <w:sz w:val="20"/>
                <w:szCs w:val="20"/>
              </w:rPr>
              <w:t xml:space="preserve">Është një kufi çmimi i shprehur në </w:t>
            </w:r>
            <w:r w:rsidR="00971A33">
              <w:rPr>
                <w:rFonts w:ascii="Garamond" w:hAnsi="Garamond"/>
                <w:sz w:val="20"/>
                <w:szCs w:val="20"/>
              </w:rPr>
              <w:t>e</w:t>
            </w:r>
            <w:r w:rsidRPr="00C507C2">
              <w:rPr>
                <w:rFonts w:ascii="Garamond" w:hAnsi="Garamond"/>
                <w:sz w:val="20"/>
                <w:szCs w:val="20"/>
              </w:rPr>
              <w:t>uro /MWh</w:t>
            </w:r>
            <w:r w:rsidR="002B1A03">
              <w:rPr>
                <w:rFonts w:ascii="Garamond" w:hAnsi="Garamond"/>
                <w:sz w:val="20"/>
                <w:szCs w:val="20"/>
              </w:rPr>
              <w:t xml:space="preserve"> </w:t>
            </w:r>
            <w:r w:rsidRPr="00C507C2">
              <w:rPr>
                <w:rFonts w:ascii="Garamond" w:hAnsi="Garamond"/>
                <w:sz w:val="20"/>
                <w:szCs w:val="20"/>
              </w:rPr>
              <w:t>dhe përcaktohet me vendim nga Autoriteti Rregullator në rastet kur do të aktivizohet një ankand i dytë</w:t>
            </w:r>
          </w:p>
        </w:tc>
      </w:tr>
      <w:tr w:rsidR="00DB5B01" w:rsidRPr="00C507C2" w14:paraId="694CDE03" w14:textId="77777777" w:rsidTr="00912D7B">
        <w:trPr>
          <w:cantSplit/>
          <w:trHeight w:val="20"/>
        </w:trPr>
        <w:tc>
          <w:tcPr>
            <w:tcW w:w="480" w:type="pct"/>
            <w:tcBorders>
              <w:bottom w:val="dotted" w:sz="4" w:space="0" w:color="auto"/>
            </w:tcBorders>
            <w:vAlign w:val="center"/>
          </w:tcPr>
          <w:p w14:paraId="60A63180" w14:textId="77777777" w:rsidR="00DB5B01" w:rsidRPr="00C507C2" w:rsidRDefault="00DB5B01" w:rsidP="000A5D84">
            <w:pPr>
              <w:jc w:val="both"/>
              <w:rPr>
                <w:rFonts w:ascii="Garamond" w:hAnsi="Garamond"/>
                <w:b/>
                <w:i/>
                <w:iCs/>
                <w:sz w:val="20"/>
                <w:szCs w:val="20"/>
              </w:rPr>
            </w:pPr>
            <w:r w:rsidRPr="00C507C2">
              <w:rPr>
                <w:rFonts w:ascii="Garamond" w:hAnsi="Garamond"/>
                <w:i/>
                <w:iCs/>
                <w:sz w:val="20"/>
                <w:szCs w:val="20"/>
              </w:rPr>
              <w:t>është</w:t>
            </w:r>
          </w:p>
        </w:tc>
        <w:tc>
          <w:tcPr>
            <w:tcW w:w="1156" w:type="pct"/>
            <w:vMerge w:val="restart"/>
            <w:tcBorders>
              <w:bottom w:val="dotted" w:sz="4" w:space="0" w:color="auto"/>
            </w:tcBorders>
            <w:shd w:val="clear" w:color="auto" w:fill="auto"/>
            <w:vAlign w:val="center"/>
          </w:tcPr>
          <w:p w14:paraId="62C5F867" w14:textId="4BF89FA5" w:rsidR="00DB5B01" w:rsidRPr="00C507C2" w:rsidRDefault="00DB5B01" w:rsidP="00B26034">
            <w:pPr>
              <w:rPr>
                <w:rFonts w:ascii="Garamond" w:hAnsi="Garamond"/>
                <w:b/>
                <w:sz w:val="20"/>
                <w:szCs w:val="20"/>
              </w:rPr>
            </w:pPr>
            <w:r w:rsidRPr="00C507C2">
              <w:rPr>
                <w:rFonts w:ascii="Garamond" w:hAnsi="Garamond"/>
                <w:b/>
                <w:sz w:val="20"/>
                <w:szCs w:val="20"/>
              </w:rPr>
              <w:t xml:space="preserve">Kufiri </w:t>
            </w:r>
            <w:r w:rsidR="00971A33" w:rsidRPr="00C507C2">
              <w:rPr>
                <w:rFonts w:ascii="Garamond" w:hAnsi="Garamond"/>
                <w:b/>
                <w:sz w:val="20"/>
                <w:szCs w:val="20"/>
              </w:rPr>
              <w:t xml:space="preserve">maksimal i lejuar i çmimit </w:t>
            </w:r>
            <w:r w:rsidRPr="00C507C2">
              <w:rPr>
                <w:rFonts w:ascii="Garamond" w:hAnsi="Garamond"/>
                <w:b/>
                <w:sz w:val="20"/>
                <w:szCs w:val="20"/>
              </w:rPr>
              <w:t>për Tregun e Ditës në Avancë</w:t>
            </w:r>
          </w:p>
        </w:tc>
        <w:tc>
          <w:tcPr>
            <w:tcW w:w="3364" w:type="pct"/>
            <w:tcBorders>
              <w:bottom w:val="dotted" w:sz="4" w:space="0" w:color="auto"/>
            </w:tcBorders>
            <w:shd w:val="clear" w:color="auto" w:fill="auto"/>
          </w:tcPr>
          <w:p w14:paraId="5FD77FC0" w14:textId="77777777" w:rsidR="00DB5B01" w:rsidRPr="00C507C2" w:rsidRDefault="00DB5B01" w:rsidP="000A5D84">
            <w:pPr>
              <w:jc w:val="both"/>
              <w:rPr>
                <w:rFonts w:ascii="Garamond" w:hAnsi="Garamond"/>
                <w:sz w:val="20"/>
                <w:szCs w:val="20"/>
              </w:rPr>
            </w:pPr>
            <w:r w:rsidRPr="00C507C2">
              <w:rPr>
                <w:rFonts w:ascii="Garamond" w:hAnsi="Garamond"/>
                <w:sz w:val="20"/>
                <w:szCs w:val="20"/>
              </w:rPr>
              <w:t>Është një çmim i shprehur në vlerë pozitive dhe përcaktohet me vendim nga Autoriteti Rregullator.</w:t>
            </w:r>
          </w:p>
        </w:tc>
      </w:tr>
      <w:tr w:rsidR="00DB5B01" w:rsidRPr="00C507C2" w14:paraId="3A9DD62E" w14:textId="77777777" w:rsidTr="00912D7B">
        <w:trPr>
          <w:cantSplit/>
          <w:trHeight w:val="20"/>
        </w:trPr>
        <w:tc>
          <w:tcPr>
            <w:tcW w:w="480" w:type="pct"/>
            <w:tcBorders>
              <w:top w:val="dotted" w:sz="4" w:space="0" w:color="auto"/>
              <w:bottom w:val="dotted" w:sz="4" w:space="0" w:color="auto"/>
            </w:tcBorders>
            <w:vAlign w:val="center"/>
          </w:tcPr>
          <w:p w14:paraId="44EDFD32" w14:textId="77777777" w:rsidR="00DB5B01" w:rsidRPr="00C507C2" w:rsidRDefault="00DB5B01" w:rsidP="000A5D84">
            <w:pPr>
              <w:jc w:val="both"/>
              <w:rPr>
                <w:rFonts w:ascii="Garamond" w:hAnsi="Garamond"/>
                <w:b/>
                <w:i/>
                <w:iCs/>
                <w:sz w:val="20"/>
                <w:szCs w:val="20"/>
              </w:rPr>
            </w:pPr>
            <w:r w:rsidRPr="00C507C2">
              <w:rPr>
                <w:rFonts w:ascii="Garamond" w:hAnsi="Garamond"/>
                <w:i/>
                <w:iCs/>
                <w:sz w:val="20"/>
                <w:szCs w:val="20"/>
              </w:rPr>
              <w:t>bëhet</w:t>
            </w:r>
          </w:p>
        </w:tc>
        <w:tc>
          <w:tcPr>
            <w:tcW w:w="1156" w:type="pct"/>
            <w:vMerge/>
            <w:tcBorders>
              <w:top w:val="dotted" w:sz="4" w:space="0" w:color="auto"/>
              <w:bottom w:val="dotted" w:sz="4" w:space="0" w:color="auto"/>
            </w:tcBorders>
            <w:shd w:val="clear" w:color="auto" w:fill="auto"/>
            <w:vAlign w:val="center"/>
          </w:tcPr>
          <w:p w14:paraId="79173469" w14:textId="77777777" w:rsidR="00DB5B01" w:rsidRPr="00C507C2" w:rsidRDefault="00DB5B01" w:rsidP="00B26034">
            <w:pPr>
              <w:rPr>
                <w:rFonts w:ascii="Garamond" w:hAnsi="Garamond"/>
                <w:b/>
                <w:sz w:val="20"/>
                <w:szCs w:val="20"/>
              </w:rPr>
            </w:pPr>
          </w:p>
        </w:tc>
        <w:tc>
          <w:tcPr>
            <w:tcW w:w="3364" w:type="pct"/>
            <w:tcBorders>
              <w:top w:val="dotted" w:sz="4" w:space="0" w:color="auto"/>
              <w:bottom w:val="dotted" w:sz="4" w:space="0" w:color="auto"/>
            </w:tcBorders>
            <w:shd w:val="clear" w:color="auto" w:fill="auto"/>
          </w:tcPr>
          <w:p w14:paraId="0A42AAC4" w14:textId="29F6E0F2" w:rsidR="00DB5B01" w:rsidRPr="00C507C2" w:rsidRDefault="00DB5B01" w:rsidP="000A5D84">
            <w:pPr>
              <w:jc w:val="both"/>
              <w:rPr>
                <w:rFonts w:ascii="Garamond" w:hAnsi="Garamond"/>
                <w:sz w:val="20"/>
                <w:szCs w:val="20"/>
              </w:rPr>
            </w:pPr>
            <w:r w:rsidRPr="00C507C2">
              <w:rPr>
                <w:rFonts w:ascii="Garamond" w:hAnsi="Garamond"/>
                <w:sz w:val="20"/>
                <w:szCs w:val="20"/>
              </w:rPr>
              <w:t xml:space="preserve">Është një kufi çmimi i shprehur në </w:t>
            </w:r>
            <w:r w:rsidR="00971A33">
              <w:rPr>
                <w:rFonts w:ascii="Garamond" w:hAnsi="Garamond"/>
                <w:sz w:val="20"/>
                <w:szCs w:val="20"/>
              </w:rPr>
              <w:t>e</w:t>
            </w:r>
            <w:r w:rsidRPr="00C507C2">
              <w:rPr>
                <w:rFonts w:ascii="Garamond" w:hAnsi="Garamond"/>
                <w:sz w:val="20"/>
                <w:szCs w:val="20"/>
              </w:rPr>
              <w:t>uro /MWh dhe në vlerë pozitive dhe përcaktohet me vendim nga Autoriteti Rregullator në rastet kur do të aktivizohet një ankand i dytë.</w:t>
            </w:r>
          </w:p>
        </w:tc>
      </w:tr>
      <w:tr w:rsidR="00DB5B01" w:rsidRPr="00C507C2" w14:paraId="3D11C622" w14:textId="77777777" w:rsidTr="00912D7B">
        <w:trPr>
          <w:cantSplit/>
          <w:trHeight w:val="20"/>
        </w:trPr>
        <w:tc>
          <w:tcPr>
            <w:tcW w:w="480" w:type="pct"/>
            <w:tcBorders>
              <w:bottom w:val="dotted" w:sz="4" w:space="0" w:color="auto"/>
            </w:tcBorders>
            <w:vAlign w:val="center"/>
          </w:tcPr>
          <w:p w14:paraId="542E664C" w14:textId="77777777" w:rsidR="00DB5B01" w:rsidRPr="00C507C2" w:rsidRDefault="00DB5B01" w:rsidP="000A5D84">
            <w:pPr>
              <w:jc w:val="both"/>
              <w:rPr>
                <w:rFonts w:ascii="Garamond" w:hAnsi="Garamond"/>
                <w:b/>
                <w:i/>
                <w:iCs/>
                <w:sz w:val="20"/>
                <w:szCs w:val="20"/>
              </w:rPr>
            </w:pPr>
            <w:r w:rsidRPr="00C507C2">
              <w:rPr>
                <w:rFonts w:ascii="Garamond" w:hAnsi="Garamond"/>
                <w:i/>
                <w:iCs/>
                <w:sz w:val="20"/>
                <w:szCs w:val="20"/>
              </w:rPr>
              <w:t>është</w:t>
            </w:r>
          </w:p>
        </w:tc>
        <w:tc>
          <w:tcPr>
            <w:tcW w:w="1156" w:type="pct"/>
            <w:tcBorders>
              <w:bottom w:val="dotted" w:sz="4" w:space="0" w:color="auto"/>
            </w:tcBorders>
            <w:shd w:val="clear" w:color="auto" w:fill="auto"/>
            <w:vAlign w:val="center"/>
          </w:tcPr>
          <w:p w14:paraId="1317454F" w14:textId="49FA3C29" w:rsidR="00DB5B01" w:rsidRPr="00C507C2" w:rsidRDefault="00DB5B01" w:rsidP="00B26034">
            <w:pPr>
              <w:rPr>
                <w:rFonts w:ascii="Garamond" w:hAnsi="Garamond"/>
                <w:b/>
                <w:sz w:val="20"/>
                <w:szCs w:val="20"/>
              </w:rPr>
            </w:pPr>
            <w:r w:rsidRPr="00C507C2">
              <w:rPr>
                <w:rFonts w:ascii="Garamond" w:hAnsi="Garamond"/>
                <w:b/>
                <w:sz w:val="20"/>
                <w:szCs w:val="20"/>
              </w:rPr>
              <w:t xml:space="preserve">Kufiri </w:t>
            </w:r>
            <w:r w:rsidR="00971A33" w:rsidRPr="00C507C2">
              <w:rPr>
                <w:rFonts w:ascii="Garamond" w:hAnsi="Garamond"/>
                <w:b/>
                <w:sz w:val="20"/>
                <w:szCs w:val="20"/>
              </w:rPr>
              <w:t xml:space="preserve">minimal dhe maksimal i lejuar i çmimit për </w:t>
            </w:r>
            <w:r w:rsidRPr="00C507C2">
              <w:rPr>
                <w:rFonts w:ascii="Garamond" w:hAnsi="Garamond"/>
                <w:b/>
                <w:sz w:val="20"/>
                <w:szCs w:val="20"/>
              </w:rPr>
              <w:t xml:space="preserve">Tregun e Ditës në Avancë (për Ankandin e Dytë) </w:t>
            </w:r>
          </w:p>
        </w:tc>
        <w:tc>
          <w:tcPr>
            <w:tcW w:w="3364" w:type="pct"/>
            <w:tcBorders>
              <w:bottom w:val="dotted" w:sz="4" w:space="0" w:color="auto"/>
            </w:tcBorders>
            <w:shd w:val="clear" w:color="auto" w:fill="auto"/>
            <w:vAlign w:val="center"/>
          </w:tcPr>
          <w:p w14:paraId="7ECA970D" w14:textId="77777777" w:rsidR="00DB5B01" w:rsidRPr="00C507C2" w:rsidRDefault="00DB5B01" w:rsidP="000A5D84">
            <w:pPr>
              <w:jc w:val="both"/>
              <w:rPr>
                <w:rFonts w:ascii="Garamond" w:hAnsi="Garamond"/>
                <w:sz w:val="20"/>
                <w:szCs w:val="20"/>
              </w:rPr>
            </w:pPr>
            <w:r w:rsidRPr="00C507C2">
              <w:rPr>
                <w:rFonts w:ascii="Garamond" w:hAnsi="Garamond"/>
                <w:sz w:val="20"/>
                <w:szCs w:val="20"/>
              </w:rPr>
              <w:t>Është një çmim i shprehur në vlerë negative dhe pozitive (sipas rastit) dhe përcaktohet me vendim nga Autoriteti Rregullator.</w:t>
            </w:r>
          </w:p>
        </w:tc>
      </w:tr>
      <w:tr w:rsidR="00DB5B01" w:rsidRPr="00C507C2" w14:paraId="63D259C1" w14:textId="77777777" w:rsidTr="00912D7B">
        <w:trPr>
          <w:cantSplit/>
          <w:trHeight w:val="20"/>
        </w:trPr>
        <w:tc>
          <w:tcPr>
            <w:tcW w:w="480" w:type="pct"/>
            <w:tcBorders>
              <w:top w:val="dotted" w:sz="4" w:space="0" w:color="auto"/>
              <w:bottom w:val="dotted" w:sz="4" w:space="0" w:color="auto"/>
            </w:tcBorders>
            <w:vAlign w:val="center"/>
          </w:tcPr>
          <w:p w14:paraId="6DEADC4B" w14:textId="77777777" w:rsidR="00DB5B01" w:rsidRPr="00C507C2" w:rsidRDefault="00DB5B01" w:rsidP="000A5D84">
            <w:pPr>
              <w:jc w:val="both"/>
              <w:rPr>
                <w:rFonts w:ascii="Garamond" w:hAnsi="Garamond"/>
                <w:b/>
                <w:i/>
                <w:iCs/>
                <w:sz w:val="20"/>
                <w:szCs w:val="20"/>
              </w:rPr>
            </w:pPr>
            <w:r w:rsidRPr="00C507C2">
              <w:rPr>
                <w:rFonts w:ascii="Garamond" w:hAnsi="Garamond"/>
                <w:i/>
                <w:iCs/>
                <w:sz w:val="20"/>
                <w:szCs w:val="20"/>
              </w:rPr>
              <w:t>bëhet</w:t>
            </w:r>
          </w:p>
        </w:tc>
        <w:tc>
          <w:tcPr>
            <w:tcW w:w="1156" w:type="pct"/>
            <w:tcBorders>
              <w:top w:val="dotted" w:sz="4" w:space="0" w:color="auto"/>
              <w:bottom w:val="dotted" w:sz="4" w:space="0" w:color="auto"/>
            </w:tcBorders>
            <w:shd w:val="clear" w:color="auto" w:fill="auto"/>
            <w:vAlign w:val="center"/>
          </w:tcPr>
          <w:p w14:paraId="66121032" w14:textId="77777777" w:rsidR="00DB5B01" w:rsidRPr="00C507C2" w:rsidRDefault="00DB5B01" w:rsidP="000A5D84">
            <w:pPr>
              <w:jc w:val="both"/>
              <w:rPr>
                <w:rFonts w:ascii="Garamond" w:hAnsi="Garamond"/>
                <w:b/>
                <w:sz w:val="20"/>
                <w:szCs w:val="20"/>
              </w:rPr>
            </w:pPr>
          </w:p>
        </w:tc>
        <w:tc>
          <w:tcPr>
            <w:tcW w:w="3364" w:type="pct"/>
            <w:tcBorders>
              <w:top w:val="dotted" w:sz="4" w:space="0" w:color="auto"/>
              <w:bottom w:val="dotted" w:sz="4" w:space="0" w:color="auto"/>
            </w:tcBorders>
            <w:shd w:val="clear" w:color="auto" w:fill="auto"/>
            <w:vAlign w:val="center"/>
          </w:tcPr>
          <w:p w14:paraId="5E043E2E" w14:textId="77777777" w:rsidR="00DB5B01" w:rsidRPr="00C507C2" w:rsidRDefault="00DB5B01" w:rsidP="000A5D84">
            <w:pPr>
              <w:jc w:val="both"/>
              <w:rPr>
                <w:rFonts w:ascii="Garamond" w:hAnsi="Garamond"/>
                <w:sz w:val="20"/>
                <w:szCs w:val="20"/>
              </w:rPr>
            </w:pPr>
          </w:p>
        </w:tc>
      </w:tr>
      <w:tr w:rsidR="00DB5B01" w:rsidRPr="00C507C2" w14:paraId="506A63BC" w14:textId="77777777" w:rsidTr="00912D7B">
        <w:trPr>
          <w:cantSplit/>
          <w:trHeight w:val="20"/>
        </w:trPr>
        <w:tc>
          <w:tcPr>
            <w:tcW w:w="480" w:type="pct"/>
            <w:tcBorders>
              <w:top w:val="dotted" w:sz="4" w:space="0" w:color="auto"/>
            </w:tcBorders>
            <w:vAlign w:val="center"/>
          </w:tcPr>
          <w:p w14:paraId="17CA224C" w14:textId="77777777" w:rsidR="00DB5B01" w:rsidRPr="00C507C2" w:rsidRDefault="00DB5B01" w:rsidP="000A5D84">
            <w:pPr>
              <w:jc w:val="both"/>
              <w:rPr>
                <w:rFonts w:ascii="Garamond" w:hAnsi="Garamond"/>
                <w:b/>
                <w:i/>
                <w:iCs/>
                <w:sz w:val="20"/>
                <w:szCs w:val="20"/>
              </w:rPr>
            </w:pPr>
          </w:p>
        </w:tc>
        <w:tc>
          <w:tcPr>
            <w:tcW w:w="4520" w:type="pct"/>
            <w:gridSpan w:val="2"/>
            <w:tcBorders>
              <w:top w:val="dotted" w:sz="4" w:space="0" w:color="auto"/>
            </w:tcBorders>
            <w:shd w:val="clear" w:color="auto" w:fill="auto"/>
            <w:vAlign w:val="center"/>
          </w:tcPr>
          <w:p w14:paraId="409287A4" w14:textId="77777777" w:rsidR="00DB5B01" w:rsidRPr="00C507C2" w:rsidRDefault="00DB5B01" w:rsidP="000A5D84">
            <w:pPr>
              <w:jc w:val="both"/>
              <w:rPr>
                <w:rFonts w:ascii="Garamond" w:hAnsi="Garamond"/>
                <w:b/>
                <w:bCs/>
                <w:i/>
                <w:iCs/>
                <w:sz w:val="20"/>
                <w:szCs w:val="20"/>
              </w:rPr>
            </w:pPr>
            <w:r w:rsidRPr="00C507C2">
              <w:rPr>
                <w:rFonts w:ascii="Garamond" w:hAnsi="Garamond"/>
                <w:b/>
                <w:bCs/>
                <w:i/>
                <w:iCs/>
                <w:sz w:val="20"/>
                <w:szCs w:val="20"/>
              </w:rPr>
              <w:t>Shfuqizohet</w:t>
            </w:r>
          </w:p>
        </w:tc>
      </w:tr>
      <w:tr w:rsidR="00DB5B01" w:rsidRPr="00C507C2" w14:paraId="1F3EEE11" w14:textId="77777777" w:rsidTr="00912D7B">
        <w:trPr>
          <w:cantSplit/>
          <w:trHeight w:val="20"/>
        </w:trPr>
        <w:tc>
          <w:tcPr>
            <w:tcW w:w="5000" w:type="pct"/>
            <w:gridSpan w:val="3"/>
            <w:vAlign w:val="center"/>
          </w:tcPr>
          <w:p w14:paraId="1C81163D" w14:textId="7DA097D5" w:rsidR="00DB5B01" w:rsidRPr="00C507C2" w:rsidRDefault="00DB5B01" w:rsidP="000A5D84">
            <w:pPr>
              <w:jc w:val="both"/>
              <w:rPr>
                <w:rFonts w:ascii="Garamond" w:hAnsi="Garamond"/>
                <w:b/>
                <w:bCs/>
                <w:color w:val="E27E6E"/>
                <w:sz w:val="20"/>
                <w:szCs w:val="20"/>
              </w:rPr>
            </w:pPr>
            <w:r w:rsidRPr="00C507C2">
              <w:rPr>
                <w:rFonts w:ascii="Garamond" w:hAnsi="Garamond"/>
                <w:b/>
                <w:bCs/>
                <w:sz w:val="20"/>
                <w:szCs w:val="20"/>
              </w:rPr>
              <w:t xml:space="preserve">Urdhërporositë e </w:t>
            </w:r>
            <w:r w:rsidR="00971A33">
              <w:rPr>
                <w:rFonts w:ascii="Garamond" w:hAnsi="Garamond"/>
                <w:b/>
                <w:bCs/>
                <w:sz w:val="20"/>
                <w:szCs w:val="20"/>
              </w:rPr>
              <w:t>t</w:t>
            </w:r>
            <w:r w:rsidRPr="00C507C2">
              <w:rPr>
                <w:rFonts w:ascii="Garamond" w:hAnsi="Garamond"/>
                <w:b/>
                <w:bCs/>
                <w:sz w:val="20"/>
                <w:szCs w:val="20"/>
              </w:rPr>
              <w:t>hjeshta</w:t>
            </w:r>
          </w:p>
        </w:tc>
      </w:tr>
      <w:tr w:rsidR="00DB5B01" w:rsidRPr="00C507C2" w14:paraId="64A8E763" w14:textId="77777777" w:rsidTr="00912D7B">
        <w:trPr>
          <w:cantSplit/>
          <w:trHeight w:val="20"/>
        </w:trPr>
        <w:tc>
          <w:tcPr>
            <w:tcW w:w="480" w:type="pct"/>
            <w:tcBorders>
              <w:bottom w:val="dotted" w:sz="4" w:space="0" w:color="auto"/>
            </w:tcBorders>
            <w:vAlign w:val="center"/>
          </w:tcPr>
          <w:p w14:paraId="4C3FB5BA" w14:textId="77777777" w:rsidR="00DB5B01" w:rsidRPr="00C507C2" w:rsidRDefault="00DB5B01" w:rsidP="000A5D84">
            <w:pPr>
              <w:jc w:val="both"/>
              <w:rPr>
                <w:rFonts w:ascii="Garamond" w:hAnsi="Garamond"/>
                <w:b/>
                <w:i/>
                <w:iCs/>
                <w:sz w:val="20"/>
                <w:szCs w:val="20"/>
              </w:rPr>
            </w:pPr>
            <w:r w:rsidRPr="00C507C2">
              <w:rPr>
                <w:rFonts w:ascii="Garamond" w:hAnsi="Garamond"/>
                <w:i/>
                <w:iCs/>
                <w:sz w:val="20"/>
                <w:szCs w:val="20"/>
              </w:rPr>
              <w:t>është</w:t>
            </w:r>
          </w:p>
        </w:tc>
        <w:tc>
          <w:tcPr>
            <w:tcW w:w="1156" w:type="pct"/>
            <w:tcBorders>
              <w:bottom w:val="dotted" w:sz="4" w:space="0" w:color="auto"/>
            </w:tcBorders>
            <w:shd w:val="clear" w:color="auto" w:fill="auto"/>
            <w:vAlign w:val="center"/>
          </w:tcPr>
          <w:p w14:paraId="432B7936" w14:textId="46E4B012" w:rsidR="00DB5B01" w:rsidRPr="00C507C2" w:rsidRDefault="00DB5B01" w:rsidP="00B26034">
            <w:pPr>
              <w:rPr>
                <w:rFonts w:ascii="Garamond" w:hAnsi="Garamond"/>
                <w:b/>
                <w:sz w:val="20"/>
                <w:szCs w:val="20"/>
              </w:rPr>
            </w:pPr>
            <w:r w:rsidRPr="00C507C2">
              <w:rPr>
                <w:rFonts w:ascii="Garamond" w:hAnsi="Garamond"/>
                <w:b/>
                <w:sz w:val="20"/>
                <w:szCs w:val="20"/>
              </w:rPr>
              <w:t>Porosia duhet të përmbajë</w:t>
            </w:r>
            <w:r w:rsidR="002B1A03">
              <w:rPr>
                <w:rFonts w:ascii="Garamond" w:hAnsi="Garamond"/>
                <w:b/>
                <w:sz w:val="20"/>
                <w:szCs w:val="20"/>
              </w:rPr>
              <w:t xml:space="preserve"> </w:t>
            </w:r>
            <w:r w:rsidRPr="00C507C2">
              <w:rPr>
                <w:rFonts w:ascii="Garamond" w:hAnsi="Garamond"/>
                <w:b/>
                <w:sz w:val="20"/>
                <w:szCs w:val="20"/>
              </w:rPr>
              <w:t xml:space="preserve"> </w:t>
            </w:r>
          </w:p>
        </w:tc>
        <w:tc>
          <w:tcPr>
            <w:tcW w:w="3364" w:type="pct"/>
            <w:tcBorders>
              <w:bottom w:val="dotted" w:sz="4" w:space="0" w:color="auto"/>
            </w:tcBorders>
            <w:shd w:val="clear" w:color="auto" w:fill="auto"/>
            <w:vAlign w:val="center"/>
          </w:tcPr>
          <w:p w14:paraId="75D5E1E2" w14:textId="10ED058C" w:rsidR="00DB5B01" w:rsidRPr="00C507C2" w:rsidRDefault="00DB5B01" w:rsidP="000A5D84">
            <w:pPr>
              <w:jc w:val="both"/>
              <w:rPr>
                <w:rFonts w:ascii="Garamond" w:hAnsi="Garamond"/>
                <w:sz w:val="20"/>
                <w:szCs w:val="20"/>
              </w:rPr>
            </w:pPr>
            <w:r w:rsidRPr="00C507C2">
              <w:rPr>
                <w:rFonts w:ascii="Garamond" w:hAnsi="Garamond"/>
                <w:sz w:val="20"/>
                <w:szCs w:val="20"/>
              </w:rPr>
              <w:t xml:space="preserve">një çift çmim-sasi më </w:t>
            </w:r>
            <w:r w:rsidR="00971A33" w:rsidRPr="00C507C2">
              <w:rPr>
                <w:rFonts w:ascii="Garamond" w:hAnsi="Garamond"/>
                <w:sz w:val="20"/>
                <w:szCs w:val="20"/>
              </w:rPr>
              <w:t>çmimin minimal të ditës në avancë</w:t>
            </w:r>
            <w:r w:rsidR="00B26034">
              <w:rPr>
                <w:rFonts w:ascii="Garamond" w:hAnsi="Garamond"/>
                <w:sz w:val="20"/>
                <w:szCs w:val="20"/>
              </w:rPr>
              <w:t>;</w:t>
            </w:r>
            <w:r w:rsidRPr="00C507C2">
              <w:rPr>
                <w:rFonts w:ascii="Garamond" w:hAnsi="Garamond"/>
                <w:sz w:val="20"/>
                <w:szCs w:val="20"/>
              </w:rPr>
              <w:t xml:space="preserve"> dhe</w:t>
            </w:r>
            <w:r w:rsidR="002B1A03">
              <w:rPr>
                <w:rFonts w:ascii="Garamond" w:hAnsi="Garamond"/>
                <w:sz w:val="20"/>
                <w:szCs w:val="20"/>
              </w:rPr>
              <w:t xml:space="preserve"> </w:t>
            </w:r>
          </w:p>
          <w:p w14:paraId="29479011" w14:textId="0330847D" w:rsidR="00DB5B01" w:rsidRPr="00C507C2" w:rsidRDefault="00DB5B01" w:rsidP="000A5D84">
            <w:pPr>
              <w:jc w:val="both"/>
              <w:rPr>
                <w:rFonts w:ascii="Garamond" w:hAnsi="Garamond"/>
                <w:sz w:val="20"/>
                <w:szCs w:val="20"/>
              </w:rPr>
            </w:pPr>
            <w:r w:rsidRPr="00C507C2">
              <w:rPr>
                <w:rFonts w:ascii="Garamond" w:hAnsi="Garamond"/>
                <w:sz w:val="20"/>
                <w:szCs w:val="20"/>
              </w:rPr>
              <w:t xml:space="preserve">një çift çmim-sasi më </w:t>
            </w:r>
            <w:r w:rsidR="00971A33" w:rsidRPr="00C507C2">
              <w:rPr>
                <w:rFonts w:ascii="Garamond" w:hAnsi="Garamond"/>
                <w:sz w:val="20"/>
                <w:szCs w:val="20"/>
              </w:rPr>
              <w:t>çmimin maksimal të ditës në avancë</w:t>
            </w:r>
            <w:r w:rsidR="00A05073">
              <w:rPr>
                <w:rFonts w:ascii="Garamond" w:hAnsi="Garamond"/>
                <w:sz w:val="20"/>
                <w:szCs w:val="20"/>
              </w:rPr>
              <w:t>;</w:t>
            </w:r>
            <w:r w:rsidR="002B1A03">
              <w:rPr>
                <w:rFonts w:ascii="Garamond" w:hAnsi="Garamond"/>
                <w:sz w:val="20"/>
                <w:szCs w:val="20"/>
              </w:rPr>
              <w:t xml:space="preserve">  </w:t>
            </w:r>
          </w:p>
          <w:p w14:paraId="396EA47B" w14:textId="6D06A0D2" w:rsidR="00DB5B01" w:rsidRPr="00C507C2" w:rsidRDefault="00DB5B01" w:rsidP="000A5D84">
            <w:pPr>
              <w:jc w:val="both"/>
              <w:rPr>
                <w:rFonts w:ascii="Garamond" w:hAnsi="Garamond"/>
                <w:sz w:val="20"/>
                <w:szCs w:val="20"/>
              </w:rPr>
            </w:pPr>
            <w:r w:rsidRPr="00C507C2">
              <w:rPr>
                <w:rFonts w:ascii="Garamond" w:hAnsi="Garamond"/>
                <w:sz w:val="20"/>
                <w:szCs w:val="20"/>
              </w:rPr>
              <w:t xml:space="preserve">pa shkelur kushtet e </w:t>
            </w:r>
            <w:r w:rsidR="00971A33" w:rsidRPr="00C507C2">
              <w:rPr>
                <w:rFonts w:ascii="Garamond" w:hAnsi="Garamond"/>
                <w:sz w:val="20"/>
                <w:szCs w:val="20"/>
              </w:rPr>
              <w:t xml:space="preserve">kufiri minimal dhe maksimal i lejuar i çmimit </w:t>
            </w:r>
            <w:r w:rsidR="00A05073" w:rsidRPr="00C507C2">
              <w:rPr>
                <w:rFonts w:ascii="Garamond" w:hAnsi="Garamond"/>
                <w:sz w:val="20"/>
                <w:szCs w:val="20"/>
              </w:rPr>
              <w:t>për tregun e ditës në avancë, referuar ank</w:t>
            </w:r>
            <w:r w:rsidRPr="00C507C2">
              <w:rPr>
                <w:rFonts w:ascii="Garamond" w:hAnsi="Garamond"/>
                <w:sz w:val="20"/>
                <w:szCs w:val="20"/>
              </w:rPr>
              <w:t>andit të parë ose të dytë.</w:t>
            </w:r>
            <w:r w:rsidR="002B1A03">
              <w:rPr>
                <w:rFonts w:ascii="Garamond" w:hAnsi="Garamond" w:cstheme="minorHAnsi"/>
                <w:sz w:val="20"/>
                <w:szCs w:val="20"/>
              </w:rPr>
              <w:t xml:space="preserve"> </w:t>
            </w:r>
          </w:p>
        </w:tc>
      </w:tr>
      <w:tr w:rsidR="00DB5B01" w:rsidRPr="00C507C2" w14:paraId="7AA26A7D" w14:textId="77777777" w:rsidTr="00912D7B">
        <w:trPr>
          <w:cantSplit/>
          <w:trHeight w:val="20"/>
        </w:trPr>
        <w:tc>
          <w:tcPr>
            <w:tcW w:w="480" w:type="pct"/>
            <w:tcBorders>
              <w:top w:val="dotted" w:sz="4" w:space="0" w:color="auto"/>
              <w:bottom w:val="dotted" w:sz="4" w:space="0" w:color="auto"/>
            </w:tcBorders>
            <w:vAlign w:val="center"/>
          </w:tcPr>
          <w:p w14:paraId="3EC19F9A" w14:textId="77777777" w:rsidR="00DB5B01" w:rsidRPr="00C507C2" w:rsidRDefault="00DB5B01" w:rsidP="000A5D84">
            <w:pPr>
              <w:jc w:val="both"/>
              <w:rPr>
                <w:rFonts w:ascii="Garamond" w:hAnsi="Garamond"/>
                <w:i/>
                <w:iCs/>
                <w:sz w:val="20"/>
                <w:szCs w:val="20"/>
              </w:rPr>
            </w:pPr>
            <w:r w:rsidRPr="00C507C2">
              <w:rPr>
                <w:rFonts w:ascii="Garamond" w:hAnsi="Garamond"/>
                <w:i/>
                <w:iCs/>
                <w:sz w:val="20"/>
                <w:szCs w:val="20"/>
              </w:rPr>
              <w:t>bëhet</w:t>
            </w:r>
          </w:p>
        </w:tc>
        <w:tc>
          <w:tcPr>
            <w:tcW w:w="1156" w:type="pct"/>
            <w:tcBorders>
              <w:top w:val="dotted" w:sz="4" w:space="0" w:color="auto"/>
              <w:bottom w:val="dotted" w:sz="4" w:space="0" w:color="auto"/>
            </w:tcBorders>
            <w:shd w:val="clear" w:color="auto" w:fill="auto"/>
            <w:vAlign w:val="center"/>
          </w:tcPr>
          <w:p w14:paraId="25149A3C" w14:textId="6F3A903F" w:rsidR="00DB5B01" w:rsidRPr="00C507C2" w:rsidRDefault="00DB5B01" w:rsidP="00B26034">
            <w:pPr>
              <w:rPr>
                <w:rFonts w:ascii="Garamond" w:hAnsi="Garamond"/>
                <w:sz w:val="20"/>
                <w:szCs w:val="20"/>
              </w:rPr>
            </w:pPr>
            <w:r w:rsidRPr="00C507C2">
              <w:rPr>
                <w:rFonts w:ascii="Garamond" w:hAnsi="Garamond"/>
                <w:b/>
                <w:sz w:val="20"/>
                <w:szCs w:val="20"/>
              </w:rPr>
              <w:t>Urdhërporosia duhet të përmbajë</w:t>
            </w:r>
            <w:r w:rsidR="002B1A03">
              <w:rPr>
                <w:rFonts w:ascii="Garamond" w:hAnsi="Garamond"/>
                <w:b/>
                <w:sz w:val="20"/>
                <w:szCs w:val="20"/>
              </w:rPr>
              <w:t xml:space="preserve"> </w:t>
            </w:r>
            <w:r w:rsidRPr="00C507C2">
              <w:rPr>
                <w:rFonts w:ascii="Garamond" w:hAnsi="Garamond"/>
                <w:b/>
                <w:sz w:val="20"/>
                <w:szCs w:val="20"/>
              </w:rPr>
              <w:t xml:space="preserve"> </w:t>
            </w:r>
          </w:p>
        </w:tc>
        <w:tc>
          <w:tcPr>
            <w:tcW w:w="3364" w:type="pct"/>
            <w:tcBorders>
              <w:top w:val="dotted" w:sz="4" w:space="0" w:color="auto"/>
              <w:bottom w:val="dotted" w:sz="4" w:space="0" w:color="auto"/>
            </w:tcBorders>
            <w:shd w:val="clear" w:color="auto" w:fill="auto"/>
            <w:vAlign w:val="center"/>
          </w:tcPr>
          <w:p w14:paraId="226DA79F" w14:textId="466E1684" w:rsidR="00DB5B01" w:rsidRPr="00C507C2" w:rsidRDefault="00DB5B01" w:rsidP="000A5D84">
            <w:pPr>
              <w:jc w:val="both"/>
              <w:rPr>
                <w:rFonts w:ascii="Garamond" w:hAnsi="Garamond"/>
                <w:sz w:val="20"/>
                <w:szCs w:val="20"/>
              </w:rPr>
            </w:pPr>
            <w:r w:rsidRPr="00C507C2">
              <w:rPr>
                <w:rFonts w:ascii="Garamond" w:hAnsi="Garamond"/>
                <w:sz w:val="20"/>
                <w:szCs w:val="20"/>
              </w:rPr>
              <w:t xml:space="preserve">një çift </w:t>
            </w:r>
            <w:r w:rsidR="00971A33" w:rsidRPr="00C507C2">
              <w:rPr>
                <w:rFonts w:ascii="Garamond" w:hAnsi="Garamond"/>
                <w:sz w:val="20"/>
                <w:szCs w:val="20"/>
              </w:rPr>
              <w:t>çmim-sasi më çmimin minimal i urdhërporosi</w:t>
            </w:r>
            <w:r w:rsidRPr="00C507C2">
              <w:rPr>
                <w:rFonts w:ascii="Garamond" w:hAnsi="Garamond"/>
                <w:sz w:val="20"/>
                <w:szCs w:val="20"/>
              </w:rPr>
              <w:t xml:space="preserve">ve të </w:t>
            </w:r>
            <w:r w:rsidR="00A05073" w:rsidRPr="00C507C2">
              <w:rPr>
                <w:rFonts w:ascii="Garamond" w:hAnsi="Garamond"/>
                <w:sz w:val="20"/>
                <w:szCs w:val="20"/>
              </w:rPr>
              <w:t>tregut të ditës në avancë</w:t>
            </w:r>
            <w:r w:rsidR="00A05073">
              <w:rPr>
                <w:rFonts w:ascii="Garamond" w:hAnsi="Garamond"/>
                <w:sz w:val="20"/>
                <w:szCs w:val="20"/>
              </w:rPr>
              <w:t>;</w:t>
            </w:r>
            <w:r w:rsidR="00A05073" w:rsidRPr="00C507C2">
              <w:rPr>
                <w:rFonts w:ascii="Garamond" w:hAnsi="Garamond"/>
                <w:sz w:val="20"/>
                <w:szCs w:val="20"/>
              </w:rPr>
              <w:t xml:space="preserve"> dhe</w:t>
            </w:r>
            <w:r w:rsidR="002B1A03">
              <w:rPr>
                <w:rFonts w:ascii="Garamond" w:hAnsi="Garamond"/>
                <w:sz w:val="20"/>
                <w:szCs w:val="20"/>
              </w:rPr>
              <w:t xml:space="preserve"> </w:t>
            </w:r>
          </w:p>
          <w:p w14:paraId="63C43E99" w14:textId="4DAF4C9C" w:rsidR="00DB5B01" w:rsidRPr="00C507C2" w:rsidRDefault="00DB5B01" w:rsidP="000A5D84">
            <w:pPr>
              <w:jc w:val="both"/>
              <w:rPr>
                <w:rFonts w:ascii="Garamond" w:hAnsi="Garamond"/>
                <w:sz w:val="20"/>
                <w:szCs w:val="20"/>
              </w:rPr>
            </w:pPr>
            <w:r w:rsidRPr="00C507C2">
              <w:rPr>
                <w:rFonts w:ascii="Garamond" w:hAnsi="Garamond"/>
                <w:sz w:val="20"/>
                <w:szCs w:val="20"/>
              </w:rPr>
              <w:t xml:space="preserve">një çift </w:t>
            </w:r>
            <w:r w:rsidR="00971A33" w:rsidRPr="00C507C2">
              <w:rPr>
                <w:rFonts w:ascii="Garamond" w:hAnsi="Garamond"/>
                <w:sz w:val="20"/>
                <w:szCs w:val="20"/>
              </w:rPr>
              <w:t xml:space="preserve">çmim-sasi më çmimin maksimal i urdhërporosive të </w:t>
            </w:r>
            <w:r w:rsidRPr="00C507C2">
              <w:rPr>
                <w:rFonts w:ascii="Garamond" w:hAnsi="Garamond"/>
                <w:sz w:val="20"/>
                <w:szCs w:val="20"/>
              </w:rPr>
              <w:t>Tregut të Ditës në Avancë</w:t>
            </w:r>
            <w:r w:rsidR="00D94394">
              <w:rPr>
                <w:rFonts w:ascii="Garamond" w:hAnsi="Garamond"/>
                <w:sz w:val="20"/>
                <w:szCs w:val="20"/>
              </w:rPr>
              <w:t>.</w:t>
            </w:r>
            <w:bookmarkStart w:id="26" w:name="_GoBack"/>
            <w:bookmarkEnd w:id="26"/>
            <w:r w:rsidR="002B1A03">
              <w:rPr>
                <w:rFonts w:ascii="Garamond" w:hAnsi="Garamond"/>
                <w:sz w:val="20"/>
                <w:szCs w:val="20"/>
              </w:rPr>
              <w:t xml:space="preserve">  </w:t>
            </w:r>
            <w:r w:rsidR="002B1A03">
              <w:rPr>
                <w:rFonts w:ascii="Garamond" w:hAnsi="Garamond" w:cs="Calibri"/>
                <w:sz w:val="20"/>
                <w:szCs w:val="20"/>
              </w:rPr>
              <w:t xml:space="preserve"> </w:t>
            </w:r>
          </w:p>
        </w:tc>
      </w:tr>
      <w:tr w:rsidR="00DB5B01" w:rsidRPr="00C507C2" w14:paraId="74B89065" w14:textId="77777777" w:rsidTr="00912D7B">
        <w:trPr>
          <w:cantSplit/>
          <w:trHeight w:val="20"/>
        </w:trPr>
        <w:tc>
          <w:tcPr>
            <w:tcW w:w="5000" w:type="pct"/>
            <w:gridSpan w:val="3"/>
            <w:vAlign w:val="center"/>
          </w:tcPr>
          <w:p w14:paraId="43DC47BA" w14:textId="349C0957" w:rsidR="00DB5B01" w:rsidRPr="00C507C2" w:rsidRDefault="00DB5B01" w:rsidP="000A5D84">
            <w:pPr>
              <w:jc w:val="both"/>
              <w:rPr>
                <w:rFonts w:ascii="Garamond" w:hAnsi="Garamond"/>
                <w:sz w:val="20"/>
                <w:szCs w:val="20"/>
              </w:rPr>
            </w:pPr>
            <w:r w:rsidRPr="00C507C2">
              <w:rPr>
                <w:rFonts w:ascii="Garamond" w:hAnsi="Garamond"/>
                <w:b/>
                <w:bCs/>
                <w:sz w:val="20"/>
                <w:szCs w:val="20"/>
              </w:rPr>
              <w:t xml:space="preserve">Urdhërporositë </w:t>
            </w:r>
            <w:r w:rsidR="00971A33" w:rsidRPr="00C507C2">
              <w:rPr>
                <w:rFonts w:ascii="Garamond" w:hAnsi="Garamond"/>
                <w:b/>
                <w:bCs/>
                <w:sz w:val="20"/>
                <w:szCs w:val="20"/>
              </w:rPr>
              <w:t>marrëse e çmimit me përparësi</w:t>
            </w:r>
            <w:r w:rsidR="002B1A03">
              <w:rPr>
                <w:rFonts w:ascii="Garamond" w:hAnsi="Garamond"/>
                <w:b/>
                <w:bCs/>
                <w:sz w:val="20"/>
                <w:szCs w:val="20"/>
              </w:rPr>
              <w:t xml:space="preserve">  </w:t>
            </w:r>
          </w:p>
        </w:tc>
      </w:tr>
      <w:tr w:rsidR="00DB5B01" w:rsidRPr="00C507C2" w14:paraId="42F21664" w14:textId="77777777" w:rsidTr="00912D7B">
        <w:trPr>
          <w:cantSplit/>
          <w:trHeight w:val="20"/>
        </w:trPr>
        <w:tc>
          <w:tcPr>
            <w:tcW w:w="480" w:type="pct"/>
            <w:tcBorders>
              <w:bottom w:val="dotted" w:sz="4" w:space="0" w:color="auto"/>
            </w:tcBorders>
            <w:vAlign w:val="center"/>
          </w:tcPr>
          <w:p w14:paraId="67886D1F"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shtohet</w:t>
            </w:r>
          </w:p>
        </w:tc>
        <w:tc>
          <w:tcPr>
            <w:tcW w:w="1156" w:type="pct"/>
            <w:tcBorders>
              <w:bottom w:val="dotted" w:sz="4" w:space="0" w:color="auto"/>
            </w:tcBorders>
            <w:shd w:val="clear" w:color="auto" w:fill="auto"/>
            <w:vAlign w:val="center"/>
          </w:tcPr>
          <w:p w14:paraId="77CF36F8" w14:textId="77777777" w:rsidR="00DB5B01" w:rsidRPr="00C507C2" w:rsidRDefault="00DB5B01" w:rsidP="000A5D84">
            <w:pPr>
              <w:jc w:val="both"/>
              <w:rPr>
                <w:rFonts w:ascii="Garamond" w:hAnsi="Garamond"/>
                <w:b/>
                <w:bCs/>
                <w:sz w:val="20"/>
                <w:szCs w:val="20"/>
              </w:rPr>
            </w:pPr>
            <w:r w:rsidRPr="00C507C2">
              <w:rPr>
                <w:rFonts w:ascii="Garamond" w:hAnsi="Garamond"/>
                <w:sz w:val="20"/>
                <w:szCs w:val="20"/>
              </w:rPr>
              <w:t>Numri minimal dhe maksimal i MTU-ve dhe çifteve çmim-sasi</w:t>
            </w:r>
          </w:p>
        </w:tc>
        <w:tc>
          <w:tcPr>
            <w:tcW w:w="3364" w:type="pct"/>
            <w:tcBorders>
              <w:bottom w:val="dotted" w:sz="4" w:space="0" w:color="auto"/>
            </w:tcBorders>
            <w:shd w:val="clear" w:color="auto" w:fill="auto"/>
            <w:vAlign w:val="center"/>
          </w:tcPr>
          <w:p w14:paraId="637CB9D5" w14:textId="77777777" w:rsidR="00DB5B01" w:rsidRPr="00C507C2" w:rsidRDefault="00DB5B01" w:rsidP="000A5D84">
            <w:pPr>
              <w:jc w:val="both"/>
              <w:rPr>
                <w:rFonts w:ascii="Garamond" w:hAnsi="Garamond"/>
                <w:sz w:val="20"/>
                <w:szCs w:val="20"/>
              </w:rPr>
            </w:pPr>
            <w:r w:rsidRPr="00C507C2">
              <w:rPr>
                <w:rFonts w:ascii="Garamond" w:hAnsi="Garamond"/>
                <w:sz w:val="20"/>
                <w:szCs w:val="20"/>
              </w:rPr>
              <w:t>1. Numri minimal i MTU-ve në bllok për një portofol është 1 (një) dhe maksimal është 24 (njëzet e katër). 2. Një çift çmim-sasi</w:t>
            </w:r>
          </w:p>
        </w:tc>
      </w:tr>
      <w:tr w:rsidR="00DB5B01" w:rsidRPr="00C507C2" w14:paraId="02CA712A" w14:textId="77777777" w:rsidTr="00912D7B">
        <w:trPr>
          <w:cantSplit/>
          <w:trHeight w:val="20"/>
        </w:trPr>
        <w:tc>
          <w:tcPr>
            <w:tcW w:w="480" w:type="pct"/>
            <w:tcBorders>
              <w:top w:val="dotted" w:sz="4" w:space="0" w:color="auto"/>
              <w:bottom w:val="dotted" w:sz="4" w:space="0" w:color="auto"/>
            </w:tcBorders>
            <w:vAlign w:val="center"/>
          </w:tcPr>
          <w:p w14:paraId="5C51D763"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shtohet</w:t>
            </w:r>
          </w:p>
        </w:tc>
        <w:tc>
          <w:tcPr>
            <w:tcW w:w="1156" w:type="pct"/>
            <w:tcBorders>
              <w:top w:val="dotted" w:sz="4" w:space="0" w:color="auto"/>
              <w:bottom w:val="dotted" w:sz="4" w:space="0" w:color="auto"/>
            </w:tcBorders>
            <w:shd w:val="clear" w:color="auto" w:fill="auto"/>
            <w:vAlign w:val="center"/>
          </w:tcPr>
          <w:p w14:paraId="4AC0E1BB" w14:textId="00827011" w:rsidR="00DB5B01" w:rsidRPr="00C507C2" w:rsidRDefault="00DB5B01" w:rsidP="000A5D84">
            <w:pPr>
              <w:jc w:val="both"/>
              <w:rPr>
                <w:rFonts w:ascii="Garamond" w:hAnsi="Garamond"/>
                <w:b/>
                <w:bCs/>
                <w:sz w:val="20"/>
                <w:szCs w:val="20"/>
              </w:rPr>
            </w:pPr>
            <w:r w:rsidRPr="00C507C2">
              <w:rPr>
                <w:rFonts w:ascii="Garamond" w:hAnsi="Garamond"/>
                <w:b/>
                <w:bCs/>
                <w:sz w:val="20"/>
                <w:szCs w:val="20"/>
              </w:rPr>
              <w:t>Numri minimal dhe maksimal i çifteve çmim-sasi</w:t>
            </w:r>
            <w:r w:rsidR="002B1A03">
              <w:rPr>
                <w:rFonts w:ascii="Garamond" w:hAnsi="Garamond"/>
                <w:b/>
                <w:bCs/>
                <w:sz w:val="20"/>
                <w:szCs w:val="20"/>
              </w:rPr>
              <w:t xml:space="preserve"> </w:t>
            </w:r>
            <w:r w:rsidRPr="00C507C2">
              <w:rPr>
                <w:rFonts w:ascii="Garamond" w:hAnsi="Garamond"/>
                <w:b/>
                <w:bCs/>
                <w:sz w:val="20"/>
                <w:szCs w:val="20"/>
              </w:rPr>
              <w:t xml:space="preserve"> </w:t>
            </w:r>
          </w:p>
        </w:tc>
        <w:tc>
          <w:tcPr>
            <w:tcW w:w="3364" w:type="pct"/>
            <w:tcBorders>
              <w:top w:val="dotted" w:sz="4" w:space="0" w:color="auto"/>
              <w:bottom w:val="dotted" w:sz="4" w:space="0" w:color="auto"/>
            </w:tcBorders>
            <w:shd w:val="clear" w:color="auto" w:fill="auto"/>
            <w:vAlign w:val="center"/>
          </w:tcPr>
          <w:p w14:paraId="64A0AAEF" w14:textId="613AC5EB" w:rsidR="00DB5B01" w:rsidRPr="00C507C2" w:rsidRDefault="00DB5B01" w:rsidP="000A5D84">
            <w:pPr>
              <w:jc w:val="both"/>
              <w:rPr>
                <w:rFonts w:ascii="Garamond" w:hAnsi="Garamond"/>
                <w:sz w:val="20"/>
                <w:szCs w:val="20"/>
              </w:rPr>
            </w:pPr>
            <w:r w:rsidRPr="00C507C2">
              <w:rPr>
                <w:rFonts w:ascii="Garamond" w:hAnsi="Garamond"/>
                <w:sz w:val="20"/>
                <w:szCs w:val="20"/>
              </w:rPr>
              <w:t xml:space="preserve">Ndërmjet 2 dhe 50, </w:t>
            </w:r>
            <w:r w:rsidR="00971A33" w:rsidRPr="00C507C2">
              <w:rPr>
                <w:rFonts w:ascii="Garamond" w:hAnsi="Garamond"/>
                <w:sz w:val="20"/>
                <w:szCs w:val="20"/>
              </w:rPr>
              <w:t>për urdhërporosi për çdo njësi kohore e tregut</w:t>
            </w:r>
            <w:r w:rsidR="00ED5A92">
              <w:rPr>
                <w:rFonts w:ascii="Garamond" w:hAnsi="Garamond"/>
                <w:sz w:val="20"/>
                <w:szCs w:val="20"/>
              </w:rPr>
              <w:t>.</w:t>
            </w:r>
          </w:p>
        </w:tc>
      </w:tr>
      <w:tr w:rsidR="00DB5B01" w:rsidRPr="00C507C2" w14:paraId="44B45DEC" w14:textId="77777777" w:rsidTr="00912D7B">
        <w:trPr>
          <w:cantSplit/>
          <w:trHeight w:val="20"/>
        </w:trPr>
        <w:tc>
          <w:tcPr>
            <w:tcW w:w="480" w:type="pct"/>
            <w:tcBorders>
              <w:bottom w:val="dotted" w:sz="4" w:space="0" w:color="auto"/>
            </w:tcBorders>
            <w:vAlign w:val="center"/>
          </w:tcPr>
          <w:p w14:paraId="2B63FFAC"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56" w:type="pct"/>
            <w:tcBorders>
              <w:bottom w:val="dotted" w:sz="4" w:space="0" w:color="auto"/>
            </w:tcBorders>
            <w:shd w:val="clear" w:color="auto" w:fill="auto"/>
            <w:vAlign w:val="center"/>
          </w:tcPr>
          <w:p w14:paraId="365431CB" w14:textId="7854321F" w:rsidR="00DB5B01" w:rsidRPr="00C507C2" w:rsidRDefault="00DB5B01" w:rsidP="000A5D84">
            <w:pPr>
              <w:jc w:val="both"/>
              <w:rPr>
                <w:rFonts w:ascii="Garamond" w:hAnsi="Garamond"/>
                <w:b/>
                <w:bCs/>
                <w:sz w:val="20"/>
                <w:szCs w:val="20"/>
              </w:rPr>
            </w:pPr>
            <w:r w:rsidRPr="00C507C2">
              <w:rPr>
                <w:rFonts w:ascii="Garamond" w:hAnsi="Garamond"/>
                <w:b/>
                <w:bCs/>
                <w:sz w:val="20"/>
                <w:szCs w:val="20"/>
              </w:rPr>
              <w:t>Porosia duhet të përmbajë</w:t>
            </w:r>
            <w:r w:rsidR="002B1A03">
              <w:rPr>
                <w:rFonts w:ascii="Garamond" w:hAnsi="Garamond"/>
                <w:b/>
                <w:bCs/>
                <w:sz w:val="20"/>
                <w:szCs w:val="20"/>
              </w:rPr>
              <w:t xml:space="preserve"> </w:t>
            </w:r>
            <w:r w:rsidRPr="00C507C2">
              <w:rPr>
                <w:rFonts w:ascii="Garamond" w:hAnsi="Garamond"/>
                <w:b/>
                <w:bCs/>
                <w:sz w:val="20"/>
                <w:szCs w:val="20"/>
              </w:rPr>
              <w:t xml:space="preserve"> </w:t>
            </w:r>
          </w:p>
        </w:tc>
        <w:tc>
          <w:tcPr>
            <w:tcW w:w="3364" w:type="pct"/>
            <w:tcBorders>
              <w:bottom w:val="dotted" w:sz="4" w:space="0" w:color="auto"/>
            </w:tcBorders>
            <w:shd w:val="clear" w:color="auto" w:fill="auto"/>
          </w:tcPr>
          <w:p w14:paraId="57070E17" w14:textId="7DB7806F" w:rsidR="00DB5B01" w:rsidRPr="00C507C2" w:rsidRDefault="00DB5B01" w:rsidP="000A5D84">
            <w:pPr>
              <w:jc w:val="both"/>
              <w:rPr>
                <w:rFonts w:ascii="Garamond" w:hAnsi="Garamond"/>
                <w:sz w:val="20"/>
                <w:szCs w:val="20"/>
              </w:rPr>
            </w:pPr>
            <w:r w:rsidRPr="00C507C2">
              <w:rPr>
                <w:rFonts w:ascii="Garamond" w:hAnsi="Garamond"/>
                <w:sz w:val="20"/>
                <w:szCs w:val="20"/>
              </w:rPr>
              <w:t xml:space="preserve">një segment në </w:t>
            </w:r>
            <w:r w:rsidR="00971A33" w:rsidRPr="00C507C2">
              <w:rPr>
                <w:rFonts w:ascii="Garamond" w:hAnsi="Garamond"/>
                <w:sz w:val="20"/>
                <w:szCs w:val="20"/>
              </w:rPr>
              <w:t xml:space="preserve">çmimi minimal i ditës në avancë për rastin e shitjes dhe çmimi maksimal i </w:t>
            </w:r>
            <w:r w:rsidRPr="00C507C2">
              <w:rPr>
                <w:rFonts w:ascii="Garamond" w:hAnsi="Garamond"/>
                <w:sz w:val="20"/>
                <w:szCs w:val="20"/>
              </w:rPr>
              <w:t>Tregut Ditës në Avancë për rastin e b</w:t>
            </w:r>
            <w:r w:rsidR="00ED5A92">
              <w:rPr>
                <w:rFonts w:ascii="Garamond" w:hAnsi="Garamond"/>
                <w:sz w:val="20"/>
                <w:szCs w:val="20"/>
              </w:rPr>
              <w:t>l</w:t>
            </w:r>
            <w:r w:rsidRPr="00C507C2">
              <w:rPr>
                <w:rFonts w:ascii="Garamond" w:hAnsi="Garamond"/>
                <w:sz w:val="20"/>
                <w:szCs w:val="20"/>
              </w:rPr>
              <w:t>erjes.</w:t>
            </w:r>
            <w:r w:rsidR="002B1A03">
              <w:rPr>
                <w:rFonts w:ascii="Garamond" w:hAnsi="Garamond"/>
                <w:sz w:val="20"/>
                <w:szCs w:val="20"/>
              </w:rPr>
              <w:t xml:space="preserve">    </w:t>
            </w:r>
            <w:r w:rsidRPr="00C507C2">
              <w:rPr>
                <w:rFonts w:ascii="Garamond" w:hAnsi="Garamond"/>
                <w:sz w:val="20"/>
                <w:szCs w:val="20"/>
              </w:rPr>
              <w:t xml:space="preserve"> </w:t>
            </w:r>
          </w:p>
        </w:tc>
      </w:tr>
      <w:tr w:rsidR="00DB5B01" w:rsidRPr="00C507C2" w14:paraId="608AA37C" w14:textId="77777777" w:rsidTr="00912D7B">
        <w:trPr>
          <w:cantSplit/>
          <w:trHeight w:val="20"/>
        </w:trPr>
        <w:tc>
          <w:tcPr>
            <w:tcW w:w="480" w:type="pct"/>
            <w:tcBorders>
              <w:top w:val="dotted" w:sz="4" w:space="0" w:color="auto"/>
              <w:bottom w:val="dotted" w:sz="4" w:space="0" w:color="auto"/>
            </w:tcBorders>
            <w:vAlign w:val="center"/>
          </w:tcPr>
          <w:p w14:paraId="56841135" w14:textId="77777777" w:rsidR="00DB5B01" w:rsidRPr="00C507C2" w:rsidRDefault="00DB5B01" w:rsidP="000A5D84">
            <w:pPr>
              <w:jc w:val="both"/>
              <w:rPr>
                <w:rFonts w:ascii="Garamond" w:hAnsi="Garamond"/>
                <w:i/>
                <w:iCs/>
                <w:sz w:val="20"/>
                <w:szCs w:val="20"/>
              </w:rPr>
            </w:pPr>
            <w:r w:rsidRPr="00C507C2">
              <w:rPr>
                <w:rFonts w:ascii="Garamond" w:hAnsi="Garamond"/>
                <w:i/>
                <w:iCs/>
                <w:sz w:val="20"/>
                <w:szCs w:val="20"/>
              </w:rPr>
              <w:t>bëhet</w:t>
            </w:r>
          </w:p>
        </w:tc>
        <w:tc>
          <w:tcPr>
            <w:tcW w:w="1156" w:type="pct"/>
            <w:tcBorders>
              <w:top w:val="dotted" w:sz="4" w:space="0" w:color="auto"/>
              <w:bottom w:val="dotted" w:sz="4" w:space="0" w:color="auto"/>
            </w:tcBorders>
            <w:shd w:val="clear" w:color="auto" w:fill="auto"/>
            <w:vAlign w:val="center"/>
          </w:tcPr>
          <w:p w14:paraId="2394FC5E" w14:textId="06682AB1" w:rsidR="00DB5B01" w:rsidRPr="00C507C2" w:rsidRDefault="00DB5B01" w:rsidP="000A5D84">
            <w:pPr>
              <w:jc w:val="both"/>
              <w:rPr>
                <w:rFonts w:ascii="Garamond" w:hAnsi="Garamond"/>
                <w:sz w:val="20"/>
                <w:szCs w:val="20"/>
              </w:rPr>
            </w:pPr>
            <w:r w:rsidRPr="00C507C2">
              <w:rPr>
                <w:rFonts w:ascii="Garamond" w:hAnsi="Garamond"/>
                <w:b/>
                <w:bCs/>
                <w:sz w:val="20"/>
                <w:szCs w:val="20"/>
              </w:rPr>
              <w:t>Urdhërporosia duhet të përmbajë</w:t>
            </w:r>
            <w:r w:rsidR="002B1A03">
              <w:rPr>
                <w:rFonts w:ascii="Garamond" w:hAnsi="Garamond"/>
                <w:b/>
                <w:bCs/>
                <w:sz w:val="20"/>
                <w:szCs w:val="20"/>
              </w:rPr>
              <w:t xml:space="preserve"> </w:t>
            </w:r>
            <w:r w:rsidRPr="00C507C2">
              <w:rPr>
                <w:rFonts w:ascii="Garamond" w:hAnsi="Garamond"/>
                <w:b/>
                <w:bCs/>
                <w:sz w:val="20"/>
                <w:szCs w:val="20"/>
              </w:rPr>
              <w:t xml:space="preserve"> </w:t>
            </w:r>
          </w:p>
        </w:tc>
        <w:tc>
          <w:tcPr>
            <w:tcW w:w="3364" w:type="pct"/>
            <w:tcBorders>
              <w:top w:val="dotted" w:sz="4" w:space="0" w:color="auto"/>
              <w:bottom w:val="dotted" w:sz="4" w:space="0" w:color="auto"/>
            </w:tcBorders>
            <w:shd w:val="clear" w:color="auto" w:fill="auto"/>
            <w:vAlign w:val="center"/>
          </w:tcPr>
          <w:p w14:paraId="25A25B05" w14:textId="1A1934B5" w:rsidR="00DB5B01" w:rsidRPr="00C507C2" w:rsidRDefault="00DB5B01" w:rsidP="000A5D84">
            <w:pPr>
              <w:jc w:val="both"/>
              <w:rPr>
                <w:rFonts w:ascii="Garamond" w:hAnsi="Garamond"/>
                <w:sz w:val="20"/>
                <w:szCs w:val="20"/>
              </w:rPr>
            </w:pPr>
            <w:r w:rsidRPr="00C507C2">
              <w:rPr>
                <w:rFonts w:ascii="Garamond" w:hAnsi="Garamond"/>
                <w:sz w:val="20"/>
                <w:szCs w:val="20"/>
              </w:rPr>
              <w:t xml:space="preserve">një segment në </w:t>
            </w:r>
            <w:r w:rsidR="00ED5A92" w:rsidRPr="00C507C2">
              <w:rPr>
                <w:rFonts w:ascii="Garamond" w:hAnsi="Garamond"/>
                <w:sz w:val="20"/>
                <w:szCs w:val="20"/>
              </w:rPr>
              <w:t>çmimin minimal i urdhërporosisë të tregut të ditës në avancë për rastin e shitjes dhe një segment në çmimin maksimal i urdhërporosisë të tregut ditës në avancë për rastin e blerjes</w:t>
            </w:r>
            <w:r w:rsidRPr="00C507C2">
              <w:rPr>
                <w:rFonts w:ascii="Garamond" w:hAnsi="Garamond"/>
                <w:sz w:val="20"/>
                <w:szCs w:val="20"/>
              </w:rPr>
              <w:t>.</w:t>
            </w:r>
            <w:r w:rsidR="002B1A03">
              <w:rPr>
                <w:rFonts w:ascii="Garamond" w:hAnsi="Garamond"/>
                <w:sz w:val="20"/>
                <w:szCs w:val="20"/>
              </w:rPr>
              <w:t xml:space="preserve">    </w:t>
            </w:r>
            <w:r w:rsidRPr="00C507C2">
              <w:rPr>
                <w:rFonts w:ascii="Garamond" w:hAnsi="Garamond"/>
                <w:sz w:val="20"/>
                <w:szCs w:val="20"/>
              </w:rPr>
              <w:t xml:space="preserve"> </w:t>
            </w:r>
          </w:p>
        </w:tc>
      </w:tr>
      <w:tr w:rsidR="00DB5B01" w:rsidRPr="00C507C2" w14:paraId="65947653" w14:textId="77777777" w:rsidTr="00912D7B">
        <w:trPr>
          <w:cantSplit/>
          <w:trHeight w:val="20"/>
        </w:trPr>
        <w:tc>
          <w:tcPr>
            <w:tcW w:w="5000" w:type="pct"/>
            <w:gridSpan w:val="3"/>
            <w:vAlign w:val="center"/>
          </w:tcPr>
          <w:p w14:paraId="41AEAFA0" w14:textId="6969F17C" w:rsidR="00DB5B01" w:rsidRPr="00C507C2" w:rsidRDefault="00DB5B01" w:rsidP="000A5D84">
            <w:pPr>
              <w:jc w:val="both"/>
              <w:rPr>
                <w:rFonts w:ascii="Garamond" w:hAnsi="Garamond"/>
                <w:sz w:val="20"/>
                <w:szCs w:val="20"/>
              </w:rPr>
            </w:pPr>
            <w:r w:rsidRPr="00C507C2">
              <w:rPr>
                <w:rFonts w:ascii="Garamond" w:hAnsi="Garamond"/>
                <w:b/>
                <w:bCs/>
                <w:sz w:val="20"/>
                <w:szCs w:val="20"/>
              </w:rPr>
              <w:t>Urdhërporositë në Bllok</w:t>
            </w:r>
            <w:r w:rsidR="002B1A03">
              <w:rPr>
                <w:rFonts w:ascii="Garamond" w:hAnsi="Garamond"/>
                <w:b/>
                <w:bCs/>
                <w:sz w:val="20"/>
                <w:szCs w:val="20"/>
              </w:rPr>
              <w:t xml:space="preserve">  </w:t>
            </w:r>
          </w:p>
        </w:tc>
      </w:tr>
      <w:tr w:rsidR="00DB5B01" w:rsidRPr="00C507C2" w14:paraId="151635FF" w14:textId="77777777" w:rsidTr="00912D7B">
        <w:trPr>
          <w:cantSplit/>
          <w:trHeight w:val="20"/>
        </w:trPr>
        <w:tc>
          <w:tcPr>
            <w:tcW w:w="480" w:type="pct"/>
            <w:tcBorders>
              <w:bottom w:val="dotted" w:sz="4" w:space="0" w:color="auto"/>
            </w:tcBorders>
            <w:vAlign w:val="center"/>
          </w:tcPr>
          <w:p w14:paraId="0B8C28E5"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56" w:type="pct"/>
            <w:vMerge w:val="restart"/>
            <w:tcBorders>
              <w:bottom w:val="dotted" w:sz="4" w:space="0" w:color="auto"/>
            </w:tcBorders>
            <w:shd w:val="clear" w:color="auto" w:fill="auto"/>
            <w:vAlign w:val="center"/>
          </w:tcPr>
          <w:p w14:paraId="1B098B65" w14:textId="438DD6A1" w:rsidR="00DB5B01" w:rsidRPr="00C507C2" w:rsidRDefault="00DB5B01" w:rsidP="00F9720B">
            <w:pPr>
              <w:rPr>
                <w:rFonts w:ascii="Garamond" w:hAnsi="Garamond"/>
                <w:b/>
                <w:bCs/>
                <w:sz w:val="20"/>
                <w:szCs w:val="20"/>
              </w:rPr>
            </w:pPr>
            <w:r w:rsidRPr="00C507C2">
              <w:rPr>
                <w:rFonts w:ascii="Garamond" w:hAnsi="Garamond"/>
                <w:b/>
                <w:bCs/>
                <w:sz w:val="20"/>
                <w:szCs w:val="20"/>
              </w:rPr>
              <w:t xml:space="preserve">Çmim i </w:t>
            </w:r>
            <w:r w:rsidR="00F9720B">
              <w:rPr>
                <w:rFonts w:ascii="Garamond" w:hAnsi="Garamond"/>
                <w:b/>
                <w:bCs/>
                <w:sz w:val="20"/>
                <w:szCs w:val="20"/>
              </w:rPr>
              <w:t>u</w:t>
            </w:r>
            <w:r w:rsidRPr="00C507C2">
              <w:rPr>
                <w:rFonts w:ascii="Garamond" w:hAnsi="Garamond"/>
                <w:b/>
                <w:bCs/>
                <w:sz w:val="20"/>
                <w:szCs w:val="20"/>
              </w:rPr>
              <w:t>rdhërporosisë në Bllok</w:t>
            </w:r>
            <w:r w:rsidR="002B1A03">
              <w:rPr>
                <w:rFonts w:ascii="Garamond" w:hAnsi="Garamond" w:cs="Calibri"/>
                <w:b/>
                <w:bCs/>
                <w:sz w:val="20"/>
                <w:szCs w:val="20"/>
              </w:rPr>
              <w:t xml:space="preserve">  </w:t>
            </w:r>
          </w:p>
        </w:tc>
        <w:tc>
          <w:tcPr>
            <w:tcW w:w="3364" w:type="pct"/>
            <w:tcBorders>
              <w:bottom w:val="dotted" w:sz="4" w:space="0" w:color="auto"/>
            </w:tcBorders>
            <w:shd w:val="clear" w:color="auto" w:fill="auto"/>
            <w:vAlign w:val="center"/>
          </w:tcPr>
          <w:p w14:paraId="58356FFE" w14:textId="66725547" w:rsidR="00DB5B01" w:rsidRPr="00C507C2" w:rsidRDefault="00DB5B01" w:rsidP="000A5D84">
            <w:pPr>
              <w:jc w:val="both"/>
              <w:rPr>
                <w:rFonts w:ascii="Garamond" w:hAnsi="Garamond"/>
                <w:sz w:val="20"/>
                <w:szCs w:val="20"/>
              </w:rPr>
            </w:pPr>
            <w:r w:rsidRPr="00C507C2">
              <w:rPr>
                <w:rFonts w:ascii="Garamond" w:hAnsi="Garamond"/>
                <w:sz w:val="20"/>
                <w:szCs w:val="20"/>
              </w:rPr>
              <w:t xml:space="preserve">Çmim të </w:t>
            </w:r>
            <w:r w:rsidR="00151B4A">
              <w:rPr>
                <w:rFonts w:ascii="Garamond" w:hAnsi="Garamond"/>
                <w:sz w:val="20"/>
                <w:szCs w:val="20"/>
              </w:rPr>
              <w:t>vetëm midis çmimit minimal dhe çmimit maksimal të tregut të ankandeve</w:t>
            </w:r>
            <w:r w:rsidRPr="00C507C2">
              <w:rPr>
                <w:rFonts w:ascii="Garamond" w:hAnsi="Garamond"/>
                <w:sz w:val="20"/>
                <w:szCs w:val="20"/>
              </w:rPr>
              <w:t>.</w:t>
            </w:r>
          </w:p>
        </w:tc>
      </w:tr>
      <w:tr w:rsidR="00DB5B01" w:rsidRPr="00C507C2" w14:paraId="3E82F252" w14:textId="77777777" w:rsidTr="00912D7B">
        <w:trPr>
          <w:cantSplit/>
          <w:trHeight w:val="20"/>
        </w:trPr>
        <w:tc>
          <w:tcPr>
            <w:tcW w:w="480" w:type="pct"/>
            <w:tcBorders>
              <w:top w:val="dotted" w:sz="4" w:space="0" w:color="auto"/>
              <w:bottom w:val="dotted" w:sz="4" w:space="0" w:color="auto"/>
            </w:tcBorders>
            <w:vAlign w:val="center"/>
          </w:tcPr>
          <w:p w14:paraId="10223F7F"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56" w:type="pct"/>
            <w:vMerge/>
            <w:tcBorders>
              <w:top w:val="dotted" w:sz="4" w:space="0" w:color="auto"/>
              <w:bottom w:val="dotted" w:sz="4" w:space="0" w:color="auto"/>
            </w:tcBorders>
            <w:shd w:val="clear" w:color="auto" w:fill="auto"/>
            <w:vAlign w:val="center"/>
          </w:tcPr>
          <w:p w14:paraId="0CEAA609" w14:textId="77777777" w:rsidR="00DB5B01" w:rsidRPr="00C507C2" w:rsidRDefault="00DB5B01" w:rsidP="000A5D84">
            <w:pPr>
              <w:jc w:val="both"/>
              <w:rPr>
                <w:rFonts w:ascii="Garamond" w:hAnsi="Garamond"/>
                <w:b/>
                <w:bCs/>
                <w:sz w:val="20"/>
                <w:szCs w:val="20"/>
              </w:rPr>
            </w:pPr>
          </w:p>
        </w:tc>
        <w:tc>
          <w:tcPr>
            <w:tcW w:w="3364" w:type="pct"/>
            <w:tcBorders>
              <w:top w:val="dotted" w:sz="4" w:space="0" w:color="auto"/>
              <w:bottom w:val="dotted" w:sz="4" w:space="0" w:color="auto"/>
            </w:tcBorders>
            <w:shd w:val="clear" w:color="auto" w:fill="auto"/>
          </w:tcPr>
          <w:p w14:paraId="20F051E8" w14:textId="03B50957" w:rsidR="00DB5B01" w:rsidRPr="00C507C2" w:rsidRDefault="00DB5B01" w:rsidP="000A5D84">
            <w:pPr>
              <w:jc w:val="both"/>
              <w:rPr>
                <w:rFonts w:ascii="Garamond" w:hAnsi="Garamond"/>
                <w:sz w:val="20"/>
                <w:szCs w:val="20"/>
              </w:rPr>
            </w:pPr>
            <w:r w:rsidRPr="00C507C2">
              <w:rPr>
                <w:rFonts w:ascii="Garamond" w:hAnsi="Garamond"/>
                <w:sz w:val="20"/>
                <w:szCs w:val="20"/>
              </w:rPr>
              <w:t xml:space="preserve">Çmim të </w:t>
            </w:r>
            <w:r w:rsidR="00151B4A">
              <w:rPr>
                <w:rFonts w:ascii="Garamond" w:hAnsi="Garamond"/>
                <w:sz w:val="20"/>
                <w:szCs w:val="20"/>
              </w:rPr>
              <w:t xml:space="preserve">vetëm midis çmimit minimal dhe çmimit maksimal të </w:t>
            </w:r>
            <w:r w:rsidR="00151B4A" w:rsidRPr="00C507C2">
              <w:rPr>
                <w:rFonts w:ascii="Garamond" w:hAnsi="Garamond"/>
                <w:sz w:val="20"/>
                <w:szCs w:val="20"/>
              </w:rPr>
              <w:t>urdhërporosive të tregut ditës në avancë</w:t>
            </w:r>
            <w:r w:rsidRPr="00C507C2">
              <w:rPr>
                <w:rFonts w:ascii="Garamond" w:hAnsi="Garamond"/>
                <w:sz w:val="20"/>
                <w:szCs w:val="20"/>
              </w:rPr>
              <w:t>.</w:t>
            </w:r>
          </w:p>
        </w:tc>
      </w:tr>
    </w:tbl>
    <w:p w14:paraId="0535450B" w14:textId="67A6629A" w:rsidR="00DB5B01" w:rsidRPr="00C507C2" w:rsidRDefault="00DB5B01" w:rsidP="000A5D84">
      <w:pPr>
        <w:tabs>
          <w:tab w:val="left" w:pos="1735"/>
        </w:tabs>
        <w:jc w:val="both"/>
        <w:rPr>
          <w:rFonts w:ascii="Garamond" w:hAnsi="Garamond"/>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70"/>
        <w:gridCol w:w="2095"/>
        <w:gridCol w:w="6096"/>
      </w:tblGrid>
      <w:tr w:rsidR="00DB5B01" w:rsidRPr="00C507C2" w14:paraId="5F79C121" w14:textId="77777777" w:rsidTr="00912D7B">
        <w:trPr>
          <w:cantSplit/>
          <w:trHeight w:val="20"/>
        </w:trPr>
        <w:tc>
          <w:tcPr>
            <w:tcW w:w="480" w:type="pct"/>
            <w:tcBorders>
              <w:bottom w:val="dotted" w:sz="4" w:space="0" w:color="auto"/>
            </w:tcBorders>
            <w:vAlign w:val="center"/>
          </w:tcPr>
          <w:p w14:paraId="17F35B60"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56" w:type="pct"/>
            <w:tcBorders>
              <w:bottom w:val="dotted" w:sz="4" w:space="0" w:color="auto"/>
            </w:tcBorders>
            <w:shd w:val="clear" w:color="auto" w:fill="auto"/>
            <w:vAlign w:val="center"/>
          </w:tcPr>
          <w:p w14:paraId="6E052D37" w14:textId="77777777" w:rsidR="00DB5B01" w:rsidRPr="00C507C2" w:rsidRDefault="00DB5B01" w:rsidP="000A5D84">
            <w:pPr>
              <w:jc w:val="both"/>
              <w:rPr>
                <w:rFonts w:ascii="Garamond" w:hAnsi="Garamond"/>
                <w:b/>
                <w:bCs/>
                <w:sz w:val="20"/>
                <w:szCs w:val="20"/>
              </w:rPr>
            </w:pPr>
          </w:p>
        </w:tc>
        <w:tc>
          <w:tcPr>
            <w:tcW w:w="3364" w:type="pct"/>
            <w:tcBorders>
              <w:bottom w:val="dotted" w:sz="4" w:space="0" w:color="auto"/>
            </w:tcBorders>
            <w:shd w:val="clear" w:color="auto" w:fill="auto"/>
            <w:vAlign w:val="center"/>
          </w:tcPr>
          <w:p w14:paraId="57A491C9" w14:textId="77777777" w:rsidR="00DB5B01" w:rsidRPr="00C507C2" w:rsidRDefault="00DB5B01" w:rsidP="000A5D84">
            <w:pPr>
              <w:jc w:val="both"/>
              <w:rPr>
                <w:rFonts w:ascii="Garamond" w:hAnsi="Garamond"/>
                <w:sz w:val="20"/>
                <w:szCs w:val="20"/>
              </w:rPr>
            </w:pPr>
          </w:p>
        </w:tc>
      </w:tr>
      <w:tr w:rsidR="00DB5B01" w:rsidRPr="00C507C2" w14:paraId="3A92759F" w14:textId="77777777" w:rsidTr="00912D7B">
        <w:trPr>
          <w:cantSplit/>
          <w:trHeight w:val="20"/>
        </w:trPr>
        <w:tc>
          <w:tcPr>
            <w:tcW w:w="480" w:type="pct"/>
            <w:tcBorders>
              <w:top w:val="dotted" w:sz="4" w:space="0" w:color="auto"/>
              <w:bottom w:val="dotted" w:sz="4" w:space="0" w:color="auto"/>
            </w:tcBorders>
            <w:vAlign w:val="center"/>
          </w:tcPr>
          <w:p w14:paraId="5CF30B85" w14:textId="77777777" w:rsidR="00DB5B01" w:rsidRPr="00C507C2" w:rsidRDefault="00DB5B01" w:rsidP="000A5D84">
            <w:pPr>
              <w:jc w:val="both"/>
              <w:rPr>
                <w:rFonts w:ascii="Garamond" w:hAnsi="Garamond"/>
                <w:i/>
                <w:iCs/>
                <w:sz w:val="20"/>
                <w:szCs w:val="20"/>
              </w:rPr>
            </w:pPr>
            <w:r w:rsidRPr="00C507C2">
              <w:rPr>
                <w:rFonts w:ascii="Garamond" w:hAnsi="Garamond"/>
                <w:i/>
                <w:iCs/>
                <w:sz w:val="20"/>
                <w:szCs w:val="20"/>
              </w:rPr>
              <w:lastRenderedPageBreak/>
              <w:t>bëhet</w:t>
            </w:r>
          </w:p>
        </w:tc>
        <w:tc>
          <w:tcPr>
            <w:tcW w:w="1156" w:type="pct"/>
            <w:tcBorders>
              <w:top w:val="dotted" w:sz="4" w:space="0" w:color="auto"/>
              <w:bottom w:val="dotted" w:sz="4" w:space="0" w:color="auto"/>
            </w:tcBorders>
            <w:shd w:val="clear" w:color="auto" w:fill="auto"/>
            <w:vAlign w:val="center"/>
          </w:tcPr>
          <w:p w14:paraId="730DC2CF" w14:textId="615FE536" w:rsidR="00DB5B01" w:rsidRPr="00C507C2" w:rsidRDefault="00DB5B01" w:rsidP="00F9720B">
            <w:pPr>
              <w:rPr>
                <w:rFonts w:ascii="Garamond" w:hAnsi="Garamond"/>
                <w:sz w:val="20"/>
                <w:szCs w:val="20"/>
              </w:rPr>
            </w:pPr>
            <w:r w:rsidRPr="00C507C2">
              <w:rPr>
                <w:rFonts w:ascii="Garamond" w:hAnsi="Garamond"/>
                <w:b/>
                <w:bCs/>
                <w:sz w:val="20"/>
                <w:szCs w:val="20"/>
              </w:rPr>
              <w:t xml:space="preserve">Numri minimal i </w:t>
            </w:r>
            <w:r w:rsidR="00971A33" w:rsidRPr="00C507C2">
              <w:rPr>
                <w:rFonts w:ascii="Garamond" w:hAnsi="Garamond"/>
                <w:b/>
                <w:bCs/>
                <w:sz w:val="20"/>
                <w:szCs w:val="20"/>
              </w:rPr>
              <w:t xml:space="preserve">njësive kohore të tregut </w:t>
            </w:r>
            <w:r w:rsidRPr="00C507C2">
              <w:rPr>
                <w:rFonts w:ascii="Garamond" w:hAnsi="Garamond"/>
                <w:b/>
                <w:bCs/>
                <w:sz w:val="20"/>
                <w:szCs w:val="20"/>
              </w:rPr>
              <w:t>të njëpasnjëshme</w:t>
            </w:r>
          </w:p>
        </w:tc>
        <w:tc>
          <w:tcPr>
            <w:tcW w:w="3364" w:type="pct"/>
            <w:tcBorders>
              <w:top w:val="dotted" w:sz="4" w:space="0" w:color="auto"/>
              <w:bottom w:val="dotted" w:sz="4" w:space="0" w:color="auto"/>
            </w:tcBorders>
            <w:shd w:val="clear" w:color="auto" w:fill="auto"/>
            <w:vAlign w:val="center"/>
          </w:tcPr>
          <w:p w14:paraId="71F762B4" w14:textId="186C3408" w:rsidR="00DB5B01" w:rsidRPr="00C507C2" w:rsidRDefault="00DB5B01" w:rsidP="000A5D84">
            <w:pPr>
              <w:jc w:val="both"/>
              <w:rPr>
                <w:rFonts w:ascii="Garamond" w:hAnsi="Garamond"/>
                <w:sz w:val="20"/>
                <w:szCs w:val="20"/>
              </w:rPr>
            </w:pPr>
            <w:r w:rsidRPr="00C507C2">
              <w:rPr>
                <w:rFonts w:ascii="Garamond" w:hAnsi="Garamond"/>
                <w:sz w:val="20"/>
                <w:szCs w:val="20"/>
              </w:rPr>
              <w:t xml:space="preserve">Ndërmjet 2 deri 24 </w:t>
            </w:r>
            <w:r w:rsidR="00F9720B" w:rsidRPr="00C507C2">
              <w:rPr>
                <w:rFonts w:ascii="Garamond" w:hAnsi="Garamond"/>
                <w:sz w:val="20"/>
                <w:szCs w:val="20"/>
              </w:rPr>
              <w:t>njësi kohore tregu</w:t>
            </w:r>
            <w:r w:rsidR="002B76A0">
              <w:rPr>
                <w:rFonts w:ascii="Garamond" w:hAnsi="Garamond"/>
                <w:sz w:val="20"/>
                <w:szCs w:val="20"/>
              </w:rPr>
              <w:t>.</w:t>
            </w:r>
          </w:p>
        </w:tc>
      </w:tr>
      <w:tr w:rsidR="00DB5B01" w:rsidRPr="00C507C2" w14:paraId="125CC266" w14:textId="77777777" w:rsidTr="00912D7B">
        <w:trPr>
          <w:cantSplit/>
          <w:trHeight w:val="20"/>
        </w:trPr>
        <w:tc>
          <w:tcPr>
            <w:tcW w:w="480" w:type="pct"/>
            <w:tcBorders>
              <w:bottom w:val="dotted" w:sz="4" w:space="0" w:color="auto"/>
            </w:tcBorders>
            <w:vAlign w:val="center"/>
          </w:tcPr>
          <w:p w14:paraId="1FB733B3"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56" w:type="pct"/>
            <w:tcBorders>
              <w:bottom w:val="dotted" w:sz="4" w:space="0" w:color="auto"/>
            </w:tcBorders>
            <w:shd w:val="clear" w:color="auto" w:fill="auto"/>
            <w:vAlign w:val="center"/>
          </w:tcPr>
          <w:p w14:paraId="524712D2" w14:textId="77777777" w:rsidR="00DB5B01" w:rsidRPr="00C507C2" w:rsidRDefault="00DB5B01" w:rsidP="00F9720B">
            <w:pPr>
              <w:rPr>
                <w:rFonts w:ascii="Garamond" w:hAnsi="Garamond"/>
                <w:b/>
                <w:bCs/>
                <w:sz w:val="20"/>
                <w:szCs w:val="20"/>
              </w:rPr>
            </w:pPr>
          </w:p>
        </w:tc>
        <w:tc>
          <w:tcPr>
            <w:tcW w:w="3364" w:type="pct"/>
            <w:tcBorders>
              <w:bottom w:val="dotted" w:sz="4" w:space="0" w:color="auto"/>
            </w:tcBorders>
            <w:shd w:val="clear" w:color="auto" w:fill="auto"/>
            <w:vAlign w:val="center"/>
          </w:tcPr>
          <w:p w14:paraId="0BA9F65B" w14:textId="77777777" w:rsidR="00DB5B01" w:rsidRPr="00C507C2" w:rsidRDefault="00DB5B01" w:rsidP="000A5D84">
            <w:pPr>
              <w:jc w:val="both"/>
              <w:rPr>
                <w:rFonts w:ascii="Garamond" w:hAnsi="Garamond"/>
                <w:sz w:val="20"/>
                <w:szCs w:val="20"/>
              </w:rPr>
            </w:pPr>
          </w:p>
        </w:tc>
      </w:tr>
      <w:tr w:rsidR="00DB5B01" w:rsidRPr="00C507C2" w14:paraId="628274CF" w14:textId="77777777" w:rsidTr="00971A33">
        <w:trPr>
          <w:cantSplit/>
          <w:trHeight w:val="565"/>
        </w:trPr>
        <w:tc>
          <w:tcPr>
            <w:tcW w:w="480" w:type="pct"/>
            <w:tcBorders>
              <w:top w:val="dotted" w:sz="4" w:space="0" w:color="auto"/>
              <w:bottom w:val="dotted" w:sz="4" w:space="0" w:color="auto"/>
            </w:tcBorders>
            <w:vAlign w:val="center"/>
          </w:tcPr>
          <w:p w14:paraId="0B9A8585"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56" w:type="pct"/>
            <w:tcBorders>
              <w:top w:val="dotted" w:sz="4" w:space="0" w:color="auto"/>
              <w:bottom w:val="dotted" w:sz="4" w:space="0" w:color="auto"/>
            </w:tcBorders>
            <w:shd w:val="clear" w:color="auto" w:fill="auto"/>
            <w:vAlign w:val="center"/>
          </w:tcPr>
          <w:p w14:paraId="4200F737" w14:textId="3F4223A1" w:rsidR="00DB5B01" w:rsidRPr="00C507C2" w:rsidRDefault="00DB5B01" w:rsidP="00F9720B">
            <w:pPr>
              <w:rPr>
                <w:rFonts w:ascii="Garamond" w:hAnsi="Garamond"/>
                <w:b/>
                <w:bCs/>
                <w:sz w:val="20"/>
                <w:szCs w:val="20"/>
              </w:rPr>
            </w:pPr>
            <w:r w:rsidRPr="00C507C2">
              <w:rPr>
                <w:rFonts w:ascii="Garamond" w:hAnsi="Garamond"/>
                <w:b/>
                <w:bCs/>
                <w:sz w:val="20"/>
                <w:szCs w:val="20"/>
              </w:rPr>
              <w:t xml:space="preserve">Volumi minimal i ofertave në </w:t>
            </w:r>
            <w:r w:rsidR="00971A33" w:rsidRPr="00C507C2">
              <w:rPr>
                <w:rFonts w:ascii="Garamond" w:hAnsi="Garamond"/>
                <w:b/>
                <w:bCs/>
                <w:sz w:val="20"/>
                <w:szCs w:val="20"/>
              </w:rPr>
              <w:t>një njësi kohore tregu</w:t>
            </w:r>
          </w:p>
        </w:tc>
        <w:tc>
          <w:tcPr>
            <w:tcW w:w="3364" w:type="pct"/>
            <w:tcBorders>
              <w:top w:val="dotted" w:sz="4" w:space="0" w:color="auto"/>
              <w:bottom w:val="dotted" w:sz="4" w:space="0" w:color="auto"/>
            </w:tcBorders>
            <w:shd w:val="clear" w:color="auto" w:fill="auto"/>
            <w:vAlign w:val="center"/>
          </w:tcPr>
          <w:p w14:paraId="3A18BFCA" w14:textId="0A14E5A9" w:rsidR="00DB5B01" w:rsidRPr="00C507C2" w:rsidRDefault="00DB5B01" w:rsidP="000A5D84">
            <w:pPr>
              <w:jc w:val="both"/>
              <w:rPr>
                <w:rFonts w:ascii="Garamond" w:hAnsi="Garamond"/>
                <w:sz w:val="20"/>
                <w:szCs w:val="20"/>
              </w:rPr>
            </w:pPr>
            <w:r w:rsidRPr="00C507C2">
              <w:rPr>
                <w:rFonts w:ascii="Garamond" w:hAnsi="Garamond"/>
                <w:sz w:val="20"/>
                <w:szCs w:val="20"/>
              </w:rPr>
              <w:t>dy (2) njësi mbas presjes dhjetore ose 0.01 MWh</w:t>
            </w:r>
            <w:r w:rsidR="002B76A0">
              <w:rPr>
                <w:rFonts w:ascii="Garamond" w:hAnsi="Garamond"/>
                <w:sz w:val="20"/>
                <w:szCs w:val="20"/>
              </w:rPr>
              <w:t>.</w:t>
            </w:r>
          </w:p>
        </w:tc>
      </w:tr>
      <w:tr w:rsidR="00DB5B01" w:rsidRPr="00C507C2" w14:paraId="6B153A6A" w14:textId="77777777" w:rsidTr="00912D7B">
        <w:trPr>
          <w:cantSplit/>
          <w:trHeight w:val="20"/>
        </w:trPr>
        <w:tc>
          <w:tcPr>
            <w:tcW w:w="480" w:type="pct"/>
            <w:tcBorders>
              <w:top w:val="dotted" w:sz="4" w:space="0" w:color="auto"/>
            </w:tcBorders>
            <w:vAlign w:val="center"/>
          </w:tcPr>
          <w:p w14:paraId="41C80D87" w14:textId="77777777" w:rsidR="00DB5B01" w:rsidRPr="00C507C2" w:rsidRDefault="00DB5B01" w:rsidP="000A5D84">
            <w:pPr>
              <w:jc w:val="both"/>
              <w:rPr>
                <w:rFonts w:ascii="Garamond" w:hAnsi="Garamond"/>
                <w:b/>
                <w:bCs/>
                <w:i/>
                <w:iCs/>
                <w:sz w:val="20"/>
                <w:szCs w:val="20"/>
              </w:rPr>
            </w:pPr>
          </w:p>
        </w:tc>
        <w:tc>
          <w:tcPr>
            <w:tcW w:w="4520" w:type="pct"/>
            <w:gridSpan w:val="2"/>
            <w:tcBorders>
              <w:top w:val="dotted" w:sz="4" w:space="0" w:color="auto"/>
            </w:tcBorders>
            <w:shd w:val="clear" w:color="auto" w:fill="auto"/>
            <w:vAlign w:val="center"/>
          </w:tcPr>
          <w:p w14:paraId="32BBD633" w14:textId="77777777" w:rsidR="00DB5B01" w:rsidRPr="00C507C2" w:rsidRDefault="00DB5B01" w:rsidP="00F9720B">
            <w:pPr>
              <w:rPr>
                <w:rFonts w:ascii="Garamond" w:hAnsi="Garamond"/>
                <w:sz w:val="20"/>
                <w:szCs w:val="20"/>
              </w:rPr>
            </w:pPr>
            <w:r w:rsidRPr="00C507C2">
              <w:rPr>
                <w:rFonts w:ascii="Garamond" w:hAnsi="Garamond"/>
                <w:b/>
                <w:bCs/>
                <w:i/>
                <w:iCs/>
                <w:sz w:val="20"/>
                <w:szCs w:val="20"/>
              </w:rPr>
              <w:t>Shtohet</w:t>
            </w:r>
          </w:p>
        </w:tc>
      </w:tr>
      <w:tr w:rsidR="00DB5B01" w:rsidRPr="00C507C2" w14:paraId="765E89D8" w14:textId="77777777" w:rsidTr="00912D7B">
        <w:trPr>
          <w:cantSplit/>
          <w:trHeight w:val="20"/>
        </w:trPr>
        <w:tc>
          <w:tcPr>
            <w:tcW w:w="480" w:type="pct"/>
            <w:tcBorders>
              <w:bottom w:val="dotted" w:sz="4" w:space="0" w:color="auto"/>
            </w:tcBorders>
            <w:vAlign w:val="center"/>
          </w:tcPr>
          <w:p w14:paraId="286EF72F"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56" w:type="pct"/>
            <w:tcBorders>
              <w:bottom w:val="dotted" w:sz="4" w:space="0" w:color="auto"/>
            </w:tcBorders>
            <w:shd w:val="clear" w:color="auto" w:fill="auto"/>
            <w:vAlign w:val="center"/>
          </w:tcPr>
          <w:p w14:paraId="440D9785" w14:textId="77777777" w:rsidR="00DB5B01" w:rsidRPr="00C507C2" w:rsidRDefault="00DB5B01" w:rsidP="00F9720B">
            <w:pPr>
              <w:rPr>
                <w:rFonts w:ascii="Garamond" w:hAnsi="Garamond"/>
                <w:b/>
                <w:bCs/>
                <w:sz w:val="20"/>
                <w:szCs w:val="20"/>
              </w:rPr>
            </w:pPr>
          </w:p>
        </w:tc>
        <w:tc>
          <w:tcPr>
            <w:tcW w:w="3364" w:type="pct"/>
            <w:tcBorders>
              <w:bottom w:val="dotted" w:sz="4" w:space="0" w:color="auto"/>
            </w:tcBorders>
            <w:shd w:val="clear" w:color="auto" w:fill="auto"/>
            <w:vAlign w:val="center"/>
          </w:tcPr>
          <w:p w14:paraId="587AB42A" w14:textId="77777777" w:rsidR="00DB5B01" w:rsidRPr="00C507C2" w:rsidRDefault="00DB5B01" w:rsidP="000A5D84">
            <w:pPr>
              <w:jc w:val="both"/>
              <w:rPr>
                <w:rFonts w:ascii="Garamond" w:hAnsi="Garamond"/>
                <w:sz w:val="20"/>
                <w:szCs w:val="20"/>
              </w:rPr>
            </w:pPr>
          </w:p>
        </w:tc>
      </w:tr>
      <w:tr w:rsidR="00DB5B01" w:rsidRPr="00C507C2" w14:paraId="1693B4CD" w14:textId="77777777" w:rsidTr="00912D7B">
        <w:trPr>
          <w:cantSplit/>
          <w:trHeight w:val="20"/>
        </w:trPr>
        <w:tc>
          <w:tcPr>
            <w:tcW w:w="480" w:type="pct"/>
            <w:tcBorders>
              <w:top w:val="dotted" w:sz="4" w:space="0" w:color="auto"/>
              <w:bottom w:val="dotted" w:sz="4" w:space="0" w:color="auto"/>
            </w:tcBorders>
            <w:vAlign w:val="center"/>
          </w:tcPr>
          <w:p w14:paraId="23DB1476" w14:textId="77777777" w:rsidR="00DB5B01" w:rsidRPr="00C507C2" w:rsidRDefault="00DB5B01" w:rsidP="000A5D84">
            <w:pPr>
              <w:jc w:val="both"/>
              <w:rPr>
                <w:rFonts w:ascii="Garamond" w:hAnsi="Garamond"/>
                <w:i/>
                <w:iCs/>
                <w:sz w:val="20"/>
                <w:szCs w:val="20"/>
              </w:rPr>
            </w:pPr>
            <w:r w:rsidRPr="00C507C2">
              <w:rPr>
                <w:rFonts w:ascii="Garamond" w:hAnsi="Garamond"/>
                <w:i/>
                <w:iCs/>
                <w:sz w:val="20"/>
                <w:szCs w:val="20"/>
              </w:rPr>
              <w:t>bëhet</w:t>
            </w:r>
          </w:p>
        </w:tc>
        <w:tc>
          <w:tcPr>
            <w:tcW w:w="1156" w:type="pct"/>
            <w:tcBorders>
              <w:top w:val="dotted" w:sz="4" w:space="0" w:color="auto"/>
              <w:bottom w:val="dotted" w:sz="4" w:space="0" w:color="auto"/>
            </w:tcBorders>
            <w:shd w:val="clear" w:color="auto" w:fill="auto"/>
            <w:vAlign w:val="center"/>
          </w:tcPr>
          <w:p w14:paraId="26ACC969" w14:textId="6E85FFB1" w:rsidR="00DB5B01" w:rsidRPr="00C507C2" w:rsidRDefault="00DB5B01" w:rsidP="00F9720B">
            <w:pPr>
              <w:rPr>
                <w:rFonts w:ascii="Garamond" w:hAnsi="Garamond"/>
                <w:sz w:val="20"/>
                <w:szCs w:val="20"/>
              </w:rPr>
            </w:pPr>
            <w:r w:rsidRPr="00C507C2">
              <w:rPr>
                <w:rFonts w:ascii="Garamond" w:hAnsi="Garamond"/>
                <w:b/>
                <w:bCs/>
                <w:sz w:val="20"/>
                <w:szCs w:val="20"/>
              </w:rPr>
              <w:t xml:space="preserve">Volumi maksimal i ofertave në një </w:t>
            </w:r>
            <w:r w:rsidR="00F9720B" w:rsidRPr="00C507C2">
              <w:rPr>
                <w:rFonts w:ascii="Garamond" w:hAnsi="Garamond"/>
                <w:b/>
                <w:bCs/>
                <w:sz w:val="20"/>
                <w:szCs w:val="20"/>
              </w:rPr>
              <w:t>njësi kohore tregu</w:t>
            </w:r>
          </w:p>
        </w:tc>
        <w:tc>
          <w:tcPr>
            <w:tcW w:w="3364" w:type="pct"/>
            <w:tcBorders>
              <w:top w:val="dotted" w:sz="4" w:space="0" w:color="auto"/>
              <w:bottom w:val="dotted" w:sz="4" w:space="0" w:color="auto"/>
            </w:tcBorders>
            <w:shd w:val="clear" w:color="auto" w:fill="auto"/>
            <w:vAlign w:val="center"/>
          </w:tcPr>
          <w:p w14:paraId="4DB7931E" w14:textId="77777777" w:rsidR="00DB5B01" w:rsidRPr="00C507C2" w:rsidRDefault="00DB5B01" w:rsidP="000A5D84">
            <w:pPr>
              <w:jc w:val="both"/>
              <w:rPr>
                <w:rFonts w:ascii="Garamond" w:hAnsi="Garamond"/>
                <w:sz w:val="20"/>
                <w:szCs w:val="20"/>
              </w:rPr>
            </w:pPr>
            <w:r w:rsidRPr="00C507C2">
              <w:rPr>
                <w:rFonts w:ascii="Garamond" w:hAnsi="Garamond"/>
                <w:sz w:val="20"/>
                <w:szCs w:val="20"/>
              </w:rPr>
              <w:t>200 MWh</w:t>
            </w:r>
          </w:p>
        </w:tc>
      </w:tr>
      <w:tr w:rsidR="00DB5B01" w:rsidRPr="00C507C2" w14:paraId="381CE4B0" w14:textId="77777777" w:rsidTr="00912D7B">
        <w:trPr>
          <w:cantSplit/>
          <w:trHeight w:val="20"/>
        </w:trPr>
        <w:tc>
          <w:tcPr>
            <w:tcW w:w="480" w:type="pct"/>
            <w:tcBorders>
              <w:top w:val="dotted" w:sz="4" w:space="0" w:color="auto"/>
            </w:tcBorders>
            <w:vAlign w:val="center"/>
          </w:tcPr>
          <w:p w14:paraId="3B8BDA37" w14:textId="77777777" w:rsidR="00DB5B01" w:rsidRPr="00C507C2" w:rsidRDefault="00DB5B01" w:rsidP="000A5D84">
            <w:pPr>
              <w:jc w:val="both"/>
              <w:rPr>
                <w:rFonts w:ascii="Garamond" w:hAnsi="Garamond"/>
                <w:i/>
                <w:iCs/>
                <w:sz w:val="20"/>
                <w:szCs w:val="20"/>
              </w:rPr>
            </w:pPr>
            <w:r w:rsidRPr="00C507C2">
              <w:rPr>
                <w:rFonts w:ascii="Garamond" w:hAnsi="Garamond"/>
                <w:i/>
                <w:iCs/>
                <w:sz w:val="20"/>
                <w:szCs w:val="20"/>
              </w:rPr>
              <w:t>arsyeja</w:t>
            </w:r>
          </w:p>
        </w:tc>
        <w:tc>
          <w:tcPr>
            <w:tcW w:w="4520" w:type="pct"/>
            <w:gridSpan w:val="2"/>
            <w:tcBorders>
              <w:top w:val="dotted" w:sz="4" w:space="0" w:color="auto"/>
            </w:tcBorders>
            <w:shd w:val="clear" w:color="auto" w:fill="auto"/>
            <w:vAlign w:val="center"/>
          </w:tcPr>
          <w:p w14:paraId="7F3F3D3A" w14:textId="60F67510" w:rsidR="00DB5B01" w:rsidRPr="00C507C2" w:rsidRDefault="00DB5B01" w:rsidP="00F9720B">
            <w:pPr>
              <w:rPr>
                <w:rFonts w:ascii="Garamond" w:hAnsi="Garamond"/>
                <w:sz w:val="20"/>
                <w:szCs w:val="20"/>
              </w:rPr>
            </w:pPr>
            <w:r w:rsidRPr="00C507C2">
              <w:rPr>
                <w:rFonts w:ascii="Garamond" w:hAnsi="Garamond"/>
                <w:sz w:val="20"/>
                <w:szCs w:val="20"/>
              </w:rPr>
              <w:t>Informacion i munguar dhe i nevojshëm për t</w:t>
            </w:r>
            <w:r w:rsidR="00F9720B">
              <w:rPr>
                <w:rFonts w:ascii="Garamond" w:hAnsi="Garamond"/>
                <w:sz w:val="20"/>
                <w:szCs w:val="20"/>
              </w:rPr>
              <w:t>’</w:t>
            </w:r>
            <w:r w:rsidRPr="00C507C2">
              <w:rPr>
                <w:rFonts w:ascii="Garamond" w:hAnsi="Garamond"/>
                <w:sz w:val="20"/>
                <w:szCs w:val="20"/>
              </w:rPr>
              <w:t>u shtuar</w:t>
            </w:r>
            <w:r w:rsidR="002B1A03">
              <w:rPr>
                <w:rFonts w:ascii="Garamond" w:hAnsi="Garamond"/>
                <w:sz w:val="20"/>
                <w:szCs w:val="20"/>
              </w:rPr>
              <w:t xml:space="preserve"> </w:t>
            </w:r>
            <w:r w:rsidR="002B76A0">
              <w:rPr>
                <w:rFonts w:ascii="Garamond" w:hAnsi="Garamond"/>
                <w:sz w:val="20"/>
                <w:szCs w:val="20"/>
              </w:rPr>
              <w:t>.</w:t>
            </w:r>
          </w:p>
        </w:tc>
      </w:tr>
      <w:tr w:rsidR="00DB5B01" w:rsidRPr="00C507C2" w14:paraId="27623C8B" w14:textId="77777777" w:rsidTr="00912D7B">
        <w:trPr>
          <w:cantSplit/>
          <w:trHeight w:val="20"/>
        </w:trPr>
        <w:tc>
          <w:tcPr>
            <w:tcW w:w="480" w:type="pct"/>
            <w:tcBorders>
              <w:bottom w:val="dotted" w:sz="4" w:space="0" w:color="auto"/>
            </w:tcBorders>
            <w:vAlign w:val="center"/>
          </w:tcPr>
          <w:p w14:paraId="477E0F46"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56" w:type="pct"/>
            <w:tcBorders>
              <w:bottom w:val="dotted" w:sz="4" w:space="0" w:color="auto"/>
            </w:tcBorders>
            <w:shd w:val="clear" w:color="auto" w:fill="auto"/>
            <w:vAlign w:val="center"/>
          </w:tcPr>
          <w:p w14:paraId="4A1CDA61" w14:textId="77777777" w:rsidR="00DB5B01" w:rsidRPr="00C507C2" w:rsidRDefault="00DB5B01" w:rsidP="00F9720B">
            <w:pPr>
              <w:rPr>
                <w:rFonts w:ascii="Garamond" w:hAnsi="Garamond"/>
                <w:b/>
                <w:bCs/>
                <w:sz w:val="20"/>
                <w:szCs w:val="20"/>
              </w:rPr>
            </w:pPr>
          </w:p>
        </w:tc>
        <w:tc>
          <w:tcPr>
            <w:tcW w:w="3364" w:type="pct"/>
            <w:tcBorders>
              <w:bottom w:val="dotted" w:sz="4" w:space="0" w:color="auto"/>
            </w:tcBorders>
            <w:shd w:val="clear" w:color="auto" w:fill="auto"/>
            <w:vAlign w:val="center"/>
          </w:tcPr>
          <w:p w14:paraId="4FF28EEF" w14:textId="77777777" w:rsidR="00DB5B01" w:rsidRPr="00C507C2" w:rsidRDefault="00DB5B01" w:rsidP="000A5D84">
            <w:pPr>
              <w:jc w:val="both"/>
              <w:rPr>
                <w:rFonts w:ascii="Garamond" w:hAnsi="Garamond"/>
                <w:sz w:val="20"/>
                <w:szCs w:val="20"/>
              </w:rPr>
            </w:pPr>
          </w:p>
        </w:tc>
      </w:tr>
      <w:tr w:rsidR="00DB5B01" w:rsidRPr="00C507C2" w14:paraId="3D46F9EF" w14:textId="77777777" w:rsidTr="00912D7B">
        <w:trPr>
          <w:cantSplit/>
          <w:trHeight w:val="20"/>
        </w:trPr>
        <w:tc>
          <w:tcPr>
            <w:tcW w:w="480" w:type="pct"/>
            <w:tcBorders>
              <w:top w:val="dotted" w:sz="4" w:space="0" w:color="auto"/>
              <w:bottom w:val="dotted" w:sz="4" w:space="0" w:color="auto"/>
            </w:tcBorders>
            <w:vAlign w:val="center"/>
          </w:tcPr>
          <w:p w14:paraId="7EB9728A" w14:textId="77777777" w:rsidR="00DB5B01" w:rsidRPr="00C507C2" w:rsidRDefault="00DB5B01" w:rsidP="000A5D84">
            <w:pPr>
              <w:jc w:val="both"/>
              <w:rPr>
                <w:rFonts w:ascii="Garamond" w:hAnsi="Garamond"/>
                <w:i/>
                <w:iCs/>
                <w:sz w:val="20"/>
                <w:szCs w:val="20"/>
              </w:rPr>
            </w:pPr>
            <w:r w:rsidRPr="00C507C2">
              <w:rPr>
                <w:rFonts w:ascii="Garamond" w:hAnsi="Garamond"/>
                <w:i/>
                <w:iCs/>
                <w:sz w:val="20"/>
                <w:szCs w:val="20"/>
              </w:rPr>
              <w:t>bëhet</w:t>
            </w:r>
          </w:p>
        </w:tc>
        <w:tc>
          <w:tcPr>
            <w:tcW w:w="1156" w:type="pct"/>
            <w:tcBorders>
              <w:top w:val="dotted" w:sz="4" w:space="0" w:color="auto"/>
              <w:bottom w:val="dotted" w:sz="4" w:space="0" w:color="auto"/>
            </w:tcBorders>
            <w:shd w:val="clear" w:color="auto" w:fill="auto"/>
            <w:vAlign w:val="center"/>
          </w:tcPr>
          <w:p w14:paraId="2B6C145E" w14:textId="76F802AF" w:rsidR="00DB5B01" w:rsidRPr="00C507C2" w:rsidRDefault="00DB5B01" w:rsidP="00F9720B">
            <w:pPr>
              <w:rPr>
                <w:rFonts w:ascii="Garamond" w:hAnsi="Garamond"/>
                <w:sz w:val="20"/>
                <w:szCs w:val="20"/>
              </w:rPr>
            </w:pPr>
            <w:r w:rsidRPr="00C507C2">
              <w:rPr>
                <w:rFonts w:ascii="Garamond" w:hAnsi="Garamond"/>
                <w:b/>
                <w:bCs/>
                <w:sz w:val="20"/>
                <w:szCs w:val="20"/>
              </w:rPr>
              <w:t xml:space="preserve">Norma minimale e </w:t>
            </w:r>
            <w:r w:rsidR="00F9720B">
              <w:rPr>
                <w:rFonts w:ascii="Garamond" w:hAnsi="Garamond"/>
                <w:b/>
                <w:bCs/>
                <w:sz w:val="20"/>
                <w:szCs w:val="20"/>
              </w:rPr>
              <w:t>p</w:t>
            </w:r>
            <w:r w:rsidRPr="00C507C2">
              <w:rPr>
                <w:rFonts w:ascii="Garamond" w:hAnsi="Garamond"/>
                <w:b/>
                <w:bCs/>
                <w:sz w:val="20"/>
                <w:szCs w:val="20"/>
              </w:rPr>
              <w:t>ranimit</w:t>
            </w:r>
          </w:p>
        </w:tc>
        <w:tc>
          <w:tcPr>
            <w:tcW w:w="3364" w:type="pct"/>
            <w:tcBorders>
              <w:top w:val="dotted" w:sz="4" w:space="0" w:color="auto"/>
              <w:bottom w:val="dotted" w:sz="4" w:space="0" w:color="auto"/>
            </w:tcBorders>
            <w:shd w:val="clear" w:color="auto" w:fill="auto"/>
            <w:vAlign w:val="center"/>
          </w:tcPr>
          <w:p w14:paraId="6C5613EA" w14:textId="77777777" w:rsidR="00DB5B01" w:rsidRPr="00C507C2" w:rsidRDefault="00DB5B01" w:rsidP="000A5D84">
            <w:pPr>
              <w:jc w:val="both"/>
              <w:rPr>
                <w:rFonts w:ascii="Garamond" w:hAnsi="Garamond"/>
                <w:sz w:val="20"/>
                <w:szCs w:val="20"/>
              </w:rPr>
            </w:pPr>
            <w:r w:rsidRPr="00C507C2">
              <w:rPr>
                <w:rFonts w:ascii="Garamond" w:hAnsi="Garamond"/>
                <w:sz w:val="20"/>
                <w:szCs w:val="20"/>
              </w:rPr>
              <w:t>0%</w:t>
            </w:r>
          </w:p>
        </w:tc>
      </w:tr>
      <w:tr w:rsidR="00DB5B01" w:rsidRPr="00C507C2" w14:paraId="3F644D1A" w14:textId="77777777" w:rsidTr="00912D7B">
        <w:trPr>
          <w:cantSplit/>
          <w:trHeight w:val="20"/>
        </w:trPr>
        <w:tc>
          <w:tcPr>
            <w:tcW w:w="480" w:type="pct"/>
            <w:tcBorders>
              <w:top w:val="dotted" w:sz="4" w:space="0" w:color="auto"/>
            </w:tcBorders>
            <w:vAlign w:val="center"/>
          </w:tcPr>
          <w:p w14:paraId="66EF1E76" w14:textId="77777777" w:rsidR="00DB5B01" w:rsidRPr="00C507C2" w:rsidRDefault="00DB5B01" w:rsidP="000A5D84">
            <w:pPr>
              <w:jc w:val="both"/>
              <w:rPr>
                <w:rFonts w:ascii="Garamond" w:hAnsi="Garamond"/>
                <w:i/>
                <w:iCs/>
                <w:sz w:val="20"/>
                <w:szCs w:val="20"/>
              </w:rPr>
            </w:pPr>
          </w:p>
        </w:tc>
        <w:tc>
          <w:tcPr>
            <w:tcW w:w="4520" w:type="pct"/>
            <w:gridSpan w:val="2"/>
            <w:tcBorders>
              <w:top w:val="dotted" w:sz="4" w:space="0" w:color="auto"/>
            </w:tcBorders>
            <w:shd w:val="clear" w:color="auto" w:fill="auto"/>
            <w:vAlign w:val="center"/>
          </w:tcPr>
          <w:p w14:paraId="7E70907F" w14:textId="77777777" w:rsidR="00DB5B01" w:rsidRPr="00C507C2" w:rsidRDefault="00DB5B01" w:rsidP="000A5D84">
            <w:pPr>
              <w:jc w:val="both"/>
              <w:rPr>
                <w:rFonts w:ascii="Garamond" w:hAnsi="Garamond"/>
                <w:i/>
                <w:iCs/>
                <w:sz w:val="20"/>
                <w:szCs w:val="20"/>
              </w:rPr>
            </w:pPr>
            <w:r w:rsidRPr="00C507C2">
              <w:rPr>
                <w:rFonts w:ascii="Garamond" w:hAnsi="Garamond"/>
                <w:b/>
                <w:bCs/>
                <w:i/>
                <w:iCs/>
                <w:sz w:val="20"/>
                <w:szCs w:val="20"/>
              </w:rPr>
              <w:t>Shtohet</w:t>
            </w:r>
          </w:p>
        </w:tc>
      </w:tr>
      <w:tr w:rsidR="00DB5B01" w:rsidRPr="00C507C2" w14:paraId="2F7FF874" w14:textId="77777777" w:rsidTr="00912D7B">
        <w:trPr>
          <w:cantSplit/>
          <w:trHeight w:val="20"/>
        </w:trPr>
        <w:tc>
          <w:tcPr>
            <w:tcW w:w="5000" w:type="pct"/>
            <w:gridSpan w:val="3"/>
            <w:vAlign w:val="center"/>
          </w:tcPr>
          <w:p w14:paraId="05EEA6C1" w14:textId="183C66AE" w:rsidR="00DB5B01" w:rsidRPr="00C507C2" w:rsidRDefault="00DB5B01" w:rsidP="000A5D84">
            <w:pPr>
              <w:jc w:val="both"/>
              <w:rPr>
                <w:rFonts w:ascii="Garamond" w:hAnsi="Garamond"/>
                <w:sz w:val="20"/>
                <w:szCs w:val="20"/>
              </w:rPr>
            </w:pPr>
            <w:r w:rsidRPr="00C507C2">
              <w:rPr>
                <w:rFonts w:ascii="Garamond" w:hAnsi="Garamond"/>
                <w:b/>
                <w:bCs/>
                <w:sz w:val="20"/>
                <w:szCs w:val="20"/>
              </w:rPr>
              <w:t xml:space="preserve">Urdhërporositë të </w:t>
            </w:r>
            <w:r w:rsidR="00F9720B">
              <w:rPr>
                <w:rFonts w:ascii="Garamond" w:hAnsi="Garamond"/>
                <w:b/>
                <w:bCs/>
                <w:sz w:val="20"/>
                <w:szCs w:val="20"/>
              </w:rPr>
              <w:t>l</w:t>
            </w:r>
            <w:r w:rsidRPr="00C507C2">
              <w:rPr>
                <w:rFonts w:ascii="Garamond" w:hAnsi="Garamond"/>
                <w:b/>
                <w:bCs/>
                <w:sz w:val="20"/>
                <w:szCs w:val="20"/>
              </w:rPr>
              <w:t>idhura</w:t>
            </w:r>
            <w:r w:rsidR="002B1A03">
              <w:rPr>
                <w:rFonts w:ascii="Garamond" w:hAnsi="Garamond"/>
                <w:b/>
                <w:bCs/>
                <w:sz w:val="20"/>
                <w:szCs w:val="20"/>
              </w:rPr>
              <w:t xml:space="preserve"> </w:t>
            </w:r>
            <w:r w:rsidRPr="00C507C2">
              <w:rPr>
                <w:rFonts w:ascii="Garamond" w:hAnsi="Garamond"/>
                <w:b/>
                <w:bCs/>
                <w:sz w:val="20"/>
                <w:szCs w:val="20"/>
              </w:rPr>
              <w:t>në Bllok</w:t>
            </w:r>
          </w:p>
        </w:tc>
      </w:tr>
      <w:tr w:rsidR="00DB5B01" w:rsidRPr="00C507C2" w14:paraId="47D7047B" w14:textId="77777777" w:rsidTr="00912D7B">
        <w:trPr>
          <w:cantSplit/>
          <w:trHeight w:val="20"/>
        </w:trPr>
        <w:tc>
          <w:tcPr>
            <w:tcW w:w="480" w:type="pct"/>
            <w:tcBorders>
              <w:bottom w:val="dotted" w:sz="4" w:space="0" w:color="auto"/>
            </w:tcBorders>
            <w:vAlign w:val="center"/>
          </w:tcPr>
          <w:p w14:paraId="5B6B58C6"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56" w:type="pct"/>
            <w:tcBorders>
              <w:bottom w:val="dotted" w:sz="4" w:space="0" w:color="auto"/>
            </w:tcBorders>
            <w:shd w:val="clear" w:color="auto" w:fill="auto"/>
            <w:vAlign w:val="center"/>
          </w:tcPr>
          <w:p w14:paraId="40398D94" w14:textId="77777777" w:rsidR="00DB5B01" w:rsidRPr="00C507C2" w:rsidRDefault="00DB5B01" w:rsidP="000A5D84">
            <w:pPr>
              <w:jc w:val="both"/>
              <w:rPr>
                <w:rFonts w:ascii="Garamond" w:hAnsi="Garamond"/>
                <w:b/>
                <w:bCs/>
                <w:sz w:val="20"/>
                <w:szCs w:val="20"/>
              </w:rPr>
            </w:pPr>
            <w:r w:rsidRPr="00C507C2">
              <w:rPr>
                <w:rFonts w:ascii="Garamond" w:hAnsi="Garamond"/>
                <w:b/>
                <w:bCs/>
                <w:sz w:val="20"/>
                <w:szCs w:val="20"/>
              </w:rPr>
              <w:t>Urdhërporositë</w:t>
            </w:r>
          </w:p>
        </w:tc>
        <w:tc>
          <w:tcPr>
            <w:tcW w:w="3364" w:type="pct"/>
            <w:tcBorders>
              <w:bottom w:val="dotted" w:sz="4" w:space="0" w:color="auto"/>
            </w:tcBorders>
            <w:shd w:val="clear" w:color="auto" w:fill="auto"/>
            <w:vAlign w:val="center"/>
          </w:tcPr>
          <w:p w14:paraId="7AF944F2" w14:textId="19690DFE" w:rsidR="00DB5B01" w:rsidRPr="00C507C2" w:rsidRDefault="00DB5B01" w:rsidP="000A5D84">
            <w:pPr>
              <w:jc w:val="both"/>
              <w:rPr>
                <w:rFonts w:ascii="Garamond" w:hAnsi="Garamond"/>
                <w:sz w:val="20"/>
                <w:szCs w:val="20"/>
              </w:rPr>
            </w:pPr>
            <w:r w:rsidRPr="00C507C2">
              <w:rPr>
                <w:rFonts w:ascii="Garamond" w:hAnsi="Garamond"/>
                <w:sz w:val="20"/>
                <w:szCs w:val="20"/>
              </w:rPr>
              <w:t xml:space="preserve">Përbëhen nga të paktën dy </w:t>
            </w:r>
            <w:r w:rsidR="00F9720B">
              <w:rPr>
                <w:rFonts w:ascii="Garamond" w:hAnsi="Garamond"/>
                <w:sz w:val="20"/>
                <w:szCs w:val="20"/>
              </w:rPr>
              <w:t>u</w:t>
            </w:r>
            <w:r w:rsidRPr="00C507C2">
              <w:rPr>
                <w:rFonts w:ascii="Garamond" w:hAnsi="Garamond"/>
                <w:sz w:val="20"/>
                <w:szCs w:val="20"/>
              </w:rPr>
              <w:t>rdhërporosi individuale në Bllok</w:t>
            </w:r>
          </w:p>
        </w:tc>
      </w:tr>
      <w:tr w:rsidR="00DB5B01" w:rsidRPr="00C507C2" w14:paraId="6D13C112" w14:textId="77777777" w:rsidTr="00912D7B">
        <w:trPr>
          <w:cantSplit/>
          <w:trHeight w:val="20"/>
        </w:trPr>
        <w:tc>
          <w:tcPr>
            <w:tcW w:w="480" w:type="pct"/>
            <w:tcBorders>
              <w:top w:val="dotted" w:sz="4" w:space="0" w:color="auto"/>
              <w:bottom w:val="dotted" w:sz="4" w:space="0" w:color="auto"/>
            </w:tcBorders>
            <w:vAlign w:val="center"/>
          </w:tcPr>
          <w:p w14:paraId="1ED3B33C" w14:textId="77777777" w:rsidR="00DB5B01" w:rsidRPr="00C507C2" w:rsidRDefault="00DB5B01" w:rsidP="000A5D84">
            <w:pPr>
              <w:jc w:val="both"/>
              <w:rPr>
                <w:rFonts w:ascii="Garamond" w:hAnsi="Garamond"/>
                <w:i/>
                <w:iCs/>
                <w:sz w:val="20"/>
                <w:szCs w:val="20"/>
              </w:rPr>
            </w:pPr>
            <w:r w:rsidRPr="00C507C2">
              <w:rPr>
                <w:rFonts w:ascii="Garamond" w:hAnsi="Garamond"/>
                <w:i/>
                <w:iCs/>
                <w:sz w:val="20"/>
                <w:szCs w:val="20"/>
              </w:rPr>
              <w:t>bëhet</w:t>
            </w:r>
          </w:p>
        </w:tc>
        <w:tc>
          <w:tcPr>
            <w:tcW w:w="1156" w:type="pct"/>
            <w:tcBorders>
              <w:top w:val="dotted" w:sz="4" w:space="0" w:color="auto"/>
              <w:bottom w:val="dotted" w:sz="4" w:space="0" w:color="auto"/>
            </w:tcBorders>
            <w:shd w:val="clear" w:color="auto" w:fill="auto"/>
            <w:vAlign w:val="center"/>
          </w:tcPr>
          <w:p w14:paraId="3A8FC263" w14:textId="4B7E462E" w:rsidR="00DB5B01" w:rsidRPr="00C507C2" w:rsidRDefault="00DB5B01" w:rsidP="00F9720B">
            <w:pPr>
              <w:rPr>
                <w:rFonts w:ascii="Garamond" w:hAnsi="Garamond"/>
                <w:b/>
                <w:bCs/>
                <w:sz w:val="20"/>
                <w:szCs w:val="20"/>
              </w:rPr>
            </w:pPr>
            <w:r w:rsidRPr="00C507C2">
              <w:rPr>
                <w:rFonts w:ascii="Garamond" w:hAnsi="Garamond"/>
                <w:b/>
                <w:bCs/>
                <w:sz w:val="20"/>
                <w:szCs w:val="20"/>
              </w:rPr>
              <w:t xml:space="preserve">Kufizimet lidhur me </w:t>
            </w:r>
            <w:r w:rsidR="00F9720B">
              <w:rPr>
                <w:rFonts w:ascii="Garamond" w:hAnsi="Garamond"/>
                <w:b/>
                <w:bCs/>
                <w:sz w:val="20"/>
                <w:szCs w:val="20"/>
              </w:rPr>
              <w:t>u</w:t>
            </w:r>
            <w:r w:rsidRPr="00C507C2">
              <w:rPr>
                <w:rFonts w:ascii="Garamond" w:hAnsi="Garamond"/>
                <w:b/>
                <w:bCs/>
                <w:sz w:val="20"/>
                <w:szCs w:val="20"/>
              </w:rPr>
              <w:t>rdhërporositë të lidhura në Bllok</w:t>
            </w:r>
          </w:p>
        </w:tc>
        <w:tc>
          <w:tcPr>
            <w:tcW w:w="3364" w:type="pct"/>
            <w:tcBorders>
              <w:top w:val="dotted" w:sz="4" w:space="0" w:color="auto"/>
              <w:bottom w:val="dotted" w:sz="4" w:space="0" w:color="auto"/>
            </w:tcBorders>
            <w:shd w:val="clear" w:color="auto" w:fill="auto"/>
            <w:vAlign w:val="center"/>
          </w:tcPr>
          <w:p w14:paraId="382135A5" w14:textId="106C73C2" w:rsidR="00DB5B01" w:rsidRPr="00C507C2" w:rsidRDefault="00DB5B01" w:rsidP="000A5D84">
            <w:pPr>
              <w:jc w:val="both"/>
              <w:rPr>
                <w:rFonts w:ascii="Garamond" w:hAnsi="Garamond"/>
                <w:sz w:val="20"/>
                <w:szCs w:val="20"/>
              </w:rPr>
            </w:pPr>
            <w:r w:rsidRPr="00C507C2">
              <w:rPr>
                <w:rFonts w:ascii="Garamond" w:hAnsi="Garamond"/>
                <w:sz w:val="20"/>
                <w:szCs w:val="20"/>
              </w:rPr>
              <w:t xml:space="preserve">1. Numri maksimal i urdhërporosive të lidhura në Bllok për portofol është 5 (pesë). 2. Numri maksimal i urdhërporosive vartëse të lidhura me një </w:t>
            </w:r>
            <w:r w:rsidR="00F9720B">
              <w:rPr>
                <w:rFonts w:ascii="Garamond" w:hAnsi="Garamond"/>
                <w:sz w:val="20"/>
                <w:szCs w:val="20"/>
              </w:rPr>
              <w:t>u</w:t>
            </w:r>
            <w:r w:rsidRPr="00C507C2">
              <w:rPr>
                <w:rFonts w:ascii="Garamond" w:hAnsi="Garamond"/>
                <w:sz w:val="20"/>
                <w:szCs w:val="20"/>
              </w:rPr>
              <w:t>rdhërporosi udhëheqëse është 4 (katër). 3. Numri maksimal i urdhërporosive udhëheqëse të lidhura me një</w:t>
            </w:r>
            <w:r w:rsidRPr="00C507C2">
              <w:rPr>
                <w:rFonts w:ascii="Garamond" w:hAnsi="Garamond"/>
                <w:sz w:val="20"/>
                <w:szCs w:val="20"/>
                <w:lang w:eastAsia="ja-JP"/>
              </w:rPr>
              <w:t xml:space="preserve"> </w:t>
            </w:r>
            <w:r w:rsidR="00F9720B">
              <w:rPr>
                <w:rFonts w:ascii="Garamond" w:hAnsi="Garamond"/>
                <w:sz w:val="20"/>
                <w:szCs w:val="20"/>
                <w:lang w:eastAsia="ja-JP"/>
              </w:rPr>
              <w:t>u</w:t>
            </w:r>
            <w:r w:rsidRPr="00C507C2">
              <w:rPr>
                <w:rFonts w:ascii="Garamond" w:hAnsi="Garamond"/>
                <w:sz w:val="20"/>
                <w:szCs w:val="20"/>
                <w:lang w:eastAsia="ja-JP"/>
              </w:rPr>
              <w:t>rdhërporosi vartëse është 1 (një).</w:t>
            </w:r>
          </w:p>
        </w:tc>
      </w:tr>
      <w:tr w:rsidR="00DB5B01" w:rsidRPr="00C507C2" w14:paraId="53411E0C" w14:textId="77777777" w:rsidTr="00912D7B">
        <w:trPr>
          <w:cantSplit/>
          <w:trHeight w:val="20"/>
        </w:trPr>
        <w:tc>
          <w:tcPr>
            <w:tcW w:w="5000" w:type="pct"/>
            <w:gridSpan w:val="3"/>
          </w:tcPr>
          <w:p w14:paraId="29E2D058" w14:textId="7699C4B9" w:rsidR="00DB5B01" w:rsidRPr="00C507C2" w:rsidRDefault="00DB5B01" w:rsidP="000A5D84">
            <w:pPr>
              <w:jc w:val="both"/>
              <w:rPr>
                <w:rFonts w:ascii="Garamond" w:hAnsi="Garamond"/>
                <w:b/>
                <w:bCs/>
                <w:sz w:val="20"/>
                <w:szCs w:val="20"/>
              </w:rPr>
            </w:pPr>
            <w:r w:rsidRPr="00C507C2">
              <w:rPr>
                <w:rFonts w:ascii="Garamond" w:hAnsi="Garamond"/>
                <w:b/>
                <w:bCs/>
                <w:sz w:val="20"/>
                <w:szCs w:val="20"/>
              </w:rPr>
              <w:t>SHTOJCA</w:t>
            </w:r>
            <w:r w:rsidR="002B1A03">
              <w:rPr>
                <w:rFonts w:ascii="Garamond" w:hAnsi="Garamond"/>
                <w:b/>
                <w:bCs/>
                <w:sz w:val="20"/>
                <w:szCs w:val="20"/>
              </w:rPr>
              <w:t xml:space="preserve"> </w:t>
            </w:r>
            <w:r w:rsidRPr="00C507C2">
              <w:rPr>
                <w:rFonts w:ascii="Garamond" w:hAnsi="Garamond"/>
                <w:b/>
                <w:bCs/>
                <w:sz w:val="20"/>
                <w:szCs w:val="20"/>
              </w:rPr>
              <w:t>A</w:t>
            </w:r>
          </w:p>
          <w:p w14:paraId="7D5F7CBB" w14:textId="68611490" w:rsidR="00DB5B01" w:rsidRPr="00C507C2" w:rsidRDefault="00DB5B01" w:rsidP="000A5D84">
            <w:pPr>
              <w:jc w:val="both"/>
              <w:rPr>
                <w:rFonts w:ascii="Garamond" w:hAnsi="Garamond"/>
                <w:b/>
                <w:bCs/>
                <w:sz w:val="20"/>
                <w:szCs w:val="20"/>
              </w:rPr>
            </w:pPr>
            <w:r w:rsidRPr="00C507C2">
              <w:rPr>
                <w:rFonts w:ascii="Garamond" w:hAnsi="Garamond"/>
                <w:b/>
                <w:bCs/>
                <w:sz w:val="20"/>
                <w:szCs w:val="20"/>
              </w:rPr>
              <w:t>TABELA A.2: SPECIFIKIMET E PRODUKTEVE TË ANKANDEVE BRENDA SË NJËJTËS DITË</w:t>
            </w:r>
            <w:r w:rsidR="002B1A03">
              <w:rPr>
                <w:rFonts w:ascii="Garamond" w:hAnsi="Garamond"/>
                <w:b/>
                <w:bCs/>
                <w:sz w:val="20"/>
                <w:szCs w:val="20"/>
              </w:rPr>
              <w:t xml:space="preserve">    </w:t>
            </w:r>
          </w:p>
        </w:tc>
      </w:tr>
      <w:tr w:rsidR="00DB5B01" w:rsidRPr="00C507C2" w14:paraId="51574F9E" w14:textId="77777777" w:rsidTr="00912D7B">
        <w:trPr>
          <w:cantSplit/>
          <w:trHeight w:val="20"/>
        </w:trPr>
        <w:tc>
          <w:tcPr>
            <w:tcW w:w="480" w:type="pct"/>
            <w:tcBorders>
              <w:bottom w:val="dotted" w:sz="4" w:space="0" w:color="auto"/>
            </w:tcBorders>
            <w:vAlign w:val="center"/>
          </w:tcPr>
          <w:p w14:paraId="042AA5FA"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56" w:type="pct"/>
            <w:vMerge w:val="restart"/>
            <w:tcBorders>
              <w:bottom w:val="dotted" w:sz="4" w:space="0" w:color="auto"/>
            </w:tcBorders>
            <w:shd w:val="clear" w:color="auto" w:fill="auto"/>
            <w:vAlign w:val="center"/>
          </w:tcPr>
          <w:p w14:paraId="732E25B5" w14:textId="5DF9C952" w:rsidR="00DB5B01" w:rsidRPr="00C507C2" w:rsidRDefault="00DB5B01" w:rsidP="00F9720B">
            <w:pPr>
              <w:rPr>
                <w:rFonts w:ascii="Garamond" w:hAnsi="Garamond"/>
                <w:b/>
                <w:bCs/>
                <w:sz w:val="20"/>
                <w:szCs w:val="20"/>
              </w:rPr>
            </w:pPr>
            <w:r w:rsidRPr="00C507C2">
              <w:rPr>
                <w:rFonts w:ascii="Garamond" w:hAnsi="Garamond"/>
                <w:b/>
                <w:bCs/>
                <w:sz w:val="20"/>
                <w:szCs w:val="20"/>
              </w:rPr>
              <w:t xml:space="preserve">Koha e </w:t>
            </w:r>
            <w:r w:rsidR="00F9720B" w:rsidRPr="00C507C2">
              <w:rPr>
                <w:rFonts w:ascii="Garamond" w:hAnsi="Garamond"/>
                <w:b/>
                <w:bCs/>
                <w:sz w:val="20"/>
                <w:szCs w:val="20"/>
              </w:rPr>
              <w:t xml:space="preserve">hapjes </w:t>
            </w:r>
            <w:r w:rsidR="002B76A0">
              <w:rPr>
                <w:rFonts w:ascii="Garamond" w:hAnsi="Garamond"/>
                <w:b/>
                <w:bCs/>
                <w:sz w:val="20"/>
                <w:szCs w:val="20"/>
              </w:rPr>
              <w:t>s</w:t>
            </w:r>
            <w:r w:rsidR="00F9720B" w:rsidRPr="00C507C2">
              <w:rPr>
                <w:rFonts w:ascii="Garamond" w:hAnsi="Garamond"/>
                <w:b/>
                <w:bCs/>
                <w:sz w:val="20"/>
                <w:szCs w:val="20"/>
              </w:rPr>
              <w:t>ë portës</w:t>
            </w:r>
          </w:p>
        </w:tc>
        <w:tc>
          <w:tcPr>
            <w:tcW w:w="3364" w:type="pct"/>
            <w:tcBorders>
              <w:bottom w:val="dotted" w:sz="4" w:space="0" w:color="auto"/>
            </w:tcBorders>
            <w:shd w:val="clear" w:color="auto" w:fill="auto"/>
          </w:tcPr>
          <w:p w14:paraId="4C69924E" w14:textId="67157CE3" w:rsidR="00DB5B01" w:rsidRPr="00C507C2" w:rsidRDefault="00DB5B01" w:rsidP="000A5D84">
            <w:pPr>
              <w:jc w:val="both"/>
              <w:rPr>
                <w:rFonts w:ascii="Garamond" w:hAnsi="Garamond"/>
                <w:sz w:val="20"/>
                <w:szCs w:val="20"/>
              </w:rPr>
            </w:pPr>
            <w:r w:rsidRPr="00C507C2">
              <w:rPr>
                <w:rFonts w:ascii="Garamond" w:hAnsi="Garamond"/>
                <w:sz w:val="20"/>
                <w:szCs w:val="20"/>
              </w:rPr>
              <w:t xml:space="preserve">LIDA 1: Në orën 13:00 CET një ditë përpara </w:t>
            </w:r>
            <w:r w:rsidR="00F9720B" w:rsidRPr="00C507C2">
              <w:rPr>
                <w:rFonts w:ascii="Garamond" w:hAnsi="Garamond"/>
                <w:sz w:val="20"/>
                <w:szCs w:val="20"/>
              </w:rPr>
              <w:t>ditës së livrimit</w:t>
            </w:r>
            <w:r w:rsidR="00F9720B">
              <w:rPr>
                <w:rFonts w:ascii="Garamond" w:hAnsi="Garamond"/>
                <w:sz w:val="20"/>
                <w:szCs w:val="20"/>
              </w:rPr>
              <w:t xml:space="preserve"> </w:t>
            </w:r>
            <w:r w:rsidRPr="00C507C2">
              <w:rPr>
                <w:rFonts w:ascii="Garamond" w:hAnsi="Garamond"/>
                <w:sz w:val="20"/>
                <w:szCs w:val="20"/>
              </w:rPr>
              <w:t>(D).</w:t>
            </w:r>
          </w:p>
          <w:p w14:paraId="091E966D" w14:textId="248B32CA" w:rsidR="00DB5B01" w:rsidRPr="00C507C2" w:rsidRDefault="00DB5B01" w:rsidP="000A5D84">
            <w:pPr>
              <w:jc w:val="both"/>
              <w:rPr>
                <w:rFonts w:ascii="Garamond" w:hAnsi="Garamond"/>
                <w:sz w:val="20"/>
                <w:szCs w:val="20"/>
              </w:rPr>
            </w:pPr>
            <w:r w:rsidRPr="00C507C2">
              <w:rPr>
                <w:rFonts w:ascii="Garamond" w:hAnsi="Garamond"/>
                <w:sz w:val="20"/>
                <w:szCs w:val="20"/>
              </w:rPr>
              <w:t xml:space="preserve">LIDA 2: Në orën 15:30 CET një ditë përpara </w:t>
            </w:r>
            <w:r w:rsidR="00F9720B" w:rsidRPr="00C507C2">
              <w:rPr>
                <w:rFonts w:ascii="Garamond" w:hAnsi="Garamond"/>
                <w:sz w:val="20"/>
                <w:szCs w:val="20"/>
              </w:rPr>
              <w:t>ditës së livrimit</w:t>
            </w:r>
            <w:r w:rsidR="00F9720B">
              <w:rPr>
                <w:rFonts w:ascii="Garamond" w:hAnsi="Garamond"/>
                <w:sz w:val="20"/>
                <w:szCs w:val="20"/>
              </w:rPr>
              <w:t xml:space="preserve"> </w:t>
            </w:r>
            <w:r w:rsidRPr="00C507C2">
              <w:rPr>
                <w:rFonts w:ascii="Garamond" w:hAnsi="Garamond"/>
                <w:sz w:val="20"/>
                <w:szCs w:val="20"/>
              </w:rPr>
              <w:t>(D).</w:t>
            </w:r>
            <w:r w:rsidR="002B1A03">
              <w:rPr>
                <w:rFonts w:ascii="Garamond" w:hAnsi="Garamond"/>
                <w:sz w:val="20"/>
                <w:szCs w:val="20"/>
              </w:rPr>
              <w:t xml:space="preserve"> </w:t>
            </w:r>
            <w:r w:rsidRPr="00C507C2">
              <w:rPr>
                <w:rFonts w:ascii="Garamond" w:hAnsi="Garamond"/>
                <w:sz w:val="20"/>
                <w:szCs w:val="20"/>
              </w:rPr>
              <w:t xml:space="preserve"> </w:t>
            </w:r>
          </w:p>
          <w:p w14:paraId="757D9023" w14:textId="42A28B4F" w:rsidR="00DB5B01" w:rsidRPr="00C507C2" w:rsidRDefault="00DB5B01" w:rsidP="000A5D84">
            <w:pPr>
              <w:jc w:val="both"/>
              <w:rPr>
                <w:rFonts w:ascii="Garamond" w:hAnsi="Garamond"/>
                <w:sz w:val="20"/>
                <w:szCs w:val="20"/>
              </w:rPr>
            </w:pPr>
            <w:r w:rsidRPr="00C507C2">
              <w:rPr>
                <w:rFonts w:ascii="Garamond" w:hAnsi="Garamond"/>
                <w:sz w:val="20"/>
                <w:szCs w:val="20"/>
              </w:rPr>
              <w:t xml:space="preserve">LIDA 3: Në orën 22:30 CET një ditë përpara </w:t>
            </w:r>
            <w:r w:rsidR="00F9720B" w:rsidRPr="00C507C2">
              <w:rPr>
                <w:rFonts w:ascii="Garamond" w:hAnsi="Garamond"/>
                <w:sz w:val="20"/>
                <w:szCs w:val="20"/>
              </w:rPr>
              <w:t>ditës së livrimit</w:t>
            </w:r>
            <w:r w:rsidR="00F9720B">
              <w:rPr>
                <w:rFonts w:ascii="Garamond" w:hAnsi="Garamond"/>
                <w:sz w:val="20"/>
                <w:szCs w:val="20"/>
              </w:rPr>
              <w:t xml:space="preserve"> </w:t>
            </w:r>
            <w:r w:rsidRPr="00C507C2">
              <w:rPr>
                <w:rFonts w:ascii="Garamond" w:hAnsi="Garamond"/>
                <w:sz w:val="20"/>
                <w:szCs w:val="20"/>
              </w:rPr>
              <w:t>(D).</w:t>
            </w:r>
          </w:p>
          <w:p w14:paraId="6D0F85EC" w14:textId="70C71B3B" w:rsidR="00DB5B01" w:rsidRPr="00C507C2" w:rsidRDefault="00DB5B01" w:rsidP="000A5D84">
            <w:pPr>
              <w:jc w:val="both"/>
              <w:rPr>
                <w:rFonts w:ascii="Garamond" w:hAnsi="Garamond"/>
                <w:sz w:val="20"/>
                <w:szCs w:val="20"/>
              </w:rPr>
            </w:pPr>
            <w:r w:rsidRPr="00C507C2">
              <w:rPr>
                <w:rFonts w:ascii="Garamond" w:hAnsi="Garamond"/>
                <w:sz w:val="20"/>
                <w:szCs w:val="20"/>
              </w:rPr>
              <w:t xml:space="preserve">CRIDA 1: Në orën 13:00 CET një ditë përpara </w:t>
            </w:r>
            <w:r w:rsidR="00F9720B" w:rsidRPr="00C507C2">
              <w:rPr>
                <w:rFonts w:ascii="Garamond" w:hAnsi="Garamond"/>
                <w:sz w:val="20"/>
                <w:szCs w:val="20"/>
              </w:rPr>
              <w:t>ditës së livrimit</w:t>
            </w:r>
            <w:r w:rsidR="00F9720B">
              <w:rPr>
                <w:rFonts w:ascii="Garamond" w:hAnsi="Garamond"/>
                <w:sz w:val="20"/>
                <w:szCs w:val="20"/>
              </w:rPr>
              <w:t xml:space="preserve"> </w:t>
            </w:r>
            <w:r w:rsidRPr="00C507C2">
              <w:rPr>
                <w:rFonts w:ascii="Garamond" w:hAnsi="Garamond"/>
                <w:sz w:val="20"/>
                <w:szCs w:val="20"/>
              </w:rPr>
              <w:t>(D).</w:t>
            </w:r>
          </w:p>
          <w:p w14:paraId="0791AEA4" w14:textId="234EA43A" w:rsidR="00DB5B01" w:rsidRPr="00C507C2" w:rsidRDefault="00DB5B01" w:rsidP="000A5D84">
            <w:pPr>
              <w:jc w:val="both"/>
              <w:rPr>
                <w:rFonts w:ascii="Garamond" w:hAnsi="Garamond"/>
                <w:sz w:val="20"/>
                <w:szCs w:val="20"/>
              </w:rPr>
            </w:pPr>
            <w:r w:rsidRPr="00C507C2">
              <w:rPr>
                <w:rFonts w:ascii="Garamond" w:hAnsi="Garamond"/>
                <w:sz w:val="20"/>
                <w:szCs w:val="20"/>
              </w:rPr>
              <w:t xml:space="preserve">CRIDA 2: Në orën 15:30 CET një ditë përpara </w:t>
            </w:r>
            <w:r w:rsidR="00F9720B" w:rsidRPr="00C507C2">
              <w:rPr>
                <w:rFonts w:ascii="Garamond" w:hAnsi="Garamond"/>
                <w:sz w:val="20"/>
                <w:szCs w:val="20"/>
              </w:rPr>
              <w:t>ditës së livrimit</w:t>
            </w:r>
            <w:r w:rsidR="00F9720B">
              <w:rPr>
                <w:rFonts w:ascii="Garamond" w:hAnsi="Garamond"/>
                <w:sz w:val="20"/>
                <w:szCs w:val="20"/>
              </w:rPr>
              <w:t xml:space="preserve"> </w:t>
            </w:r>
            <w:r w:rsidRPr="00C507C2">
              <w:rPr>
                <w:rFonts w:ascii="Garamond" w:hAnsi="Garamond"/>
                <w:sz w:val="20"/>
                <w:szCs w:val="20"/>
              </w:rPr>
              <w:t>(D).</w:t>
            </w:r>
            <w:r w:rsidR="002B1A03">
              <w:rPr>
                <w:rFonts w:ascii="Garamond" w:hAnsi="Garamond"/>
                <w:sz w:val="20"/>
                <w:szCs w:val="20"/>
              </w:rPr>
              <w:t xml:space="preserve"> </w:t>
            </w:r>
            <w:r w:rsidRPr="00C507C2">
              <w:rPr>
                <w:rFonts w:ascii="Garamond" w:hAnsi="Garamond"/>
                <w:sz w:val="20"/>
                <w:szCs w:val="20"/>
              </w:rPr>
              <w:t xml:space="preserve"> </w:t>
            </w:r>
          </w:p>
          <w:p w14:paraId="7AE57F73" w14:textId="0398BACA" w:rsidR="00DB5B01" w:rsidRPr="00C507C2" w:rsidRDefault="00DB5B01" w:rsidP="000A5D84">
            <w:pPr>
              <w:jc w:val="both"/>
              <w:rPr>
                <w:rFonts w:ascii="Garamond" w:hAnsi="Garamond"/>
                <w:sz w:val="20"/>
                <w:szCs w:val="20"/>
              </w:rPr>
            </w:pPr>
            <w:r w:rsidRPr="00C507C2">
              <w:rPr>
                <w:rFonts w:ascii="Garamond" w:hAnsi="Garamond"/>
                <w:sz w:val="20"/>
                <w:szCs w:val="20"/>
              </w:rPr>
              <w:t xml:space="preserve">CRIDA 3: Në orën 22:30 CET një ditë përpara </w:t>
            </w:r>
            <w:r w:rsidR="00F9720B" w:rsidRPr="00C507C2">
              <w:rPr>
                <w:rFonts w:ascii="Garamond" w:hAnsi="Garamond"/>
                <w:sz w:val="20"/>
                <w:szCs w:val="20"/>
              </w:rPr>
              <w:t>ditës së livrimit</w:t>
            </w:r>
            <w:r w:rsidR="00F9720B">
              <w:rPr>
                <w:rFonts w:ascii="Garamond" w:hAnsi="Garamond"/>
                <w:sz w:val="20"/>
                <w:szCs w:val="20"/>
              </w:rPr>
              <w:t xml:space="preserve"> </w:t>
            </w:r>
            <w:r w:rsidRPr="00C507C2">
              <w:rPr>
                <w:rFonts w:ascii="Garamond" w:hAnsi="Garamond"/>
                <w:sz w:val="20"/>
                <w:szCs w:val="20"/>
              </w:rPr>
              <w:t>(D).</w:t>
            </w:r>
          </w:p>
        </w:tc>
      </w:tr>
      <w:tr w:rsidR="00DB5B01" w:rsidRPr="00C507C2" w14:paraId="781CE4E7" w14:textId="77777777" w:rsidTr="00912D7B">
        <w:trPr>
          <w:cantSplit/>
          <w:trHeight w:val="20"/>
        </w:trPr>
        <w:tc>
          <w:tcPr>
            <w:tcW w:w="480" w:type="pct"/>
            <w:tcBorders>
              <w:top w:val="dotted" w:sz="4" w:space="0" w:color="auto"/>
              <w:bottom w:val="dotted" w:sz="4" w:space="0" w:color="auto"/>
            </w:tcBorders>
            <w:vAlign w:val="center"/>
          </w:tcPr>
          <w:p w14:paraId="1D964F85" w14:textId="77777777" w:rsidR="00DB5B01" w:rsidRPr="00C507C2" w:rsidRDefault="00DB5B01" w:rsidP="000A5D84">
            <w:pPr>
              <w:jc w:val="both"/>
              <w:rPr>
                <w:rFonts w:ascii="Garamond" w:hAnsi="Garamond"/>
                <w:i/>
                <w:iCs/>
                <w:sz w:val="20"/>
                <w:szCs w:val="20"/>
              </w:rPr>
            </w:pPr>
            <w:r w:rsidRPr="00C507C2">
              <w:rPr>
                <w:rFonts w:ascii="Garamond" w:hAnsi="Garamond"/>
                <w:i/>
                <w:iCs/>
                <w:sz w:val="20"/>
                <w:szCs w:val="20"/>
              </w:rPr>
              <w:t>bëhet</w:t>
            </w:r>
          </w:p>
        </w:tc>
        <w:tc>
          <w:tcPr>
            <w:tcW w:w="1156" w:type="pct"/>
            <w:vMerge/>
            <w:tcBorders>
              <w:top w:val="dotted" w:sz="4" w:space="0" w:color="auto"/>
              <w:bottom w:val="dotted" w:sz="4" w:space="0" w:color="auto"/>
            </w:tcBorders>
            <w:shd w:val="clear" w:color="auto" w:fill="auto"/>
            <w:vAlign w:val="center"/>
          </w:tcPr>
          <w:p w14:paraId="2A75631B" w14:textId="77777777" w:rsidR="00DB5B01" w:rsidRPr="00C507C2" w:rsidRDefault="00DB5B01" w:rsidP="000A5D84">
            <w:pPr>
              <w:jc w:val="both"/>
              <w:rPr>
                <w:rFonts w:ascii="Garamond" w:hAnsi="Garamond"/>
                <w:sz w:val="20"/>
                <w:szCs w:val="20"/>
              </w:rPr>
            </w:pPr>
          </w:p>
        </w:tc>
        <w:tc>
          <w:tcPr>
            <w:tcW w:w="3364" w:type="pct"/>
            <w:tcBorders>
              <w:top w:val="dotted" w:sz="4" w:space="0" w:color="auto"/>
              <w:bottom w:val="dotted" w:sz="4" w:space="0" w:color="auto"/>
            </w:tcBorders>
            <w:shd w:val="clear" w:color="auto" w:fill="auto"/>
            <w:vAlign w:val="center"/>
          </w:tcPr>
          <w:p w14:paraId="7467C8B7" w14:textId="12A7640F" w:rsidR="00DB5B01" w:rsidRPr="00C507C2" w:rsidRDefault="00DB5B01" w:rsidP="000A5D84">
            <w:pPr>
              <w:jc w:val="both"/>
              <w:rPr>
                <w:rFonts w:ascii="Garamond" w:hAnsi="Garamond"/>
                <w:sz w:val="20"/>
                <w:szCs w:val="20"/>
              </w:rPr>
            </w:pPr>
            <w:r w:rsidRPr="00C507C2">
              <w:rPr>
                <w:rFonts w:ascii="Garamond" w:hAnsi="Garamond"/>
                <w:sz w:val="20"/>
                <w:szCs w:val="20"/>
              </w:rPr>
              <w:t xml:space="preserve">CRIDA 1: Në orën 13:00 CET një ditë përpara </w:t>
            </w:r>
            <w:r w:rsidR="00F9720B" w:rsidRPr="00C507C2">
              <w:rPr>
                <w:rFonts w:ascii="Garamond" w:hAnsi="Garamond"/>
                <w:sz w:val="20"/>
                <w:szCs w:val="20"/>
              </w:rPr>
              <w:t>ditës së livrimit</w:t>
            </w:r>
            <w:r w:rsidR="00F9720B">
              <w:rPr>
                <w:rFonts w:ascii="Garamond" w:hAnsi="Garamond"/>
                <w:sz w:val="20"/>
                <w:szCs w:val="20"/>
              </w:rPr>
              <w:t xml:space="preserve"> </w:t>
            </w:r>
            <w:r w:rsidRPr="00C507C2">
              <w:rPr>
                <w:rFonts w:ascii="Garamond" w:hAnsi="Garamond"/>
                <w:sz w:val="20"/>
                <w:szCs w:val="20"/>
              </w:rPr>
              <w:t>(D).</w:t>
            </w:r>
          </w:p>
          <w:p w14:paraId="4C8C0060" w14:textId="44974D41" w:rsidR="00DB5B01" w:rsidRPr="00C507C2" w:rsidRDefault="00DB5B01" w:rsidP="000A5D84">
            <w:pPr>
              <w:jc w:val="both"/>
              <w:rPr>
                <w:rFonts w:ascii="Garamond" w:hAnsi="Garamond"/>
                <w:sz w:val="20"/>
                <w:szCs w:val="20"/>
              </w:rPr>
            </w:pPr>
            <w:r w:rsidRPr="00C507C2">
              <w:rPr>
                <w:rFonts w:ascii="Garamond" w:hAnsi="Garamond"/>
                <w:sz w:val="20"/>
                <w:szCs w:val="20"/>
              </w:rPr>
              <w:t xml:space="preserve">CRIDA 2: Në orën 15:30 CET një ditë përpara </w:t>
            </w:r>
            <w:r w:rsidR="00F9720B" w:rsidRPr="00C507C2">
              <w:rPr>
                <w:rFonts w:ascii="Garamond" w:hAnsi="Garamond"/>
                <w:sz w:val="20"/>
                <w:szCs w:val="20"/>
              </w:rPr>
              <w:t>ditës së livrimit</w:t>
            </w:r>
            <w:r w:rsidR="00F9720B">
              <w:rPr>
                <w:rFonts w:ascii="Garamond" w:hAnsi="Garamond"/>
                <w:sz w:val="20"/>
                <w:szCs w:val="20"/>
              </w:rPr>
              <w:t xml:space="preserve"> </w:t>
            </w:r>
            <w:r w:rsidRPr="00C507C2">
              <w:rPr>
                <w:rFonts w:ascii="Garamond" w:hAnsi="Garamond"/>
                <w:sz w:val="20"/>
                <w:szCs w:val="20"/>
              </w:rPr>
              <w:t>(D).</w:t>
            </w:r>
            <w:r w:rsidR="002B1A03">
              <w:rPr>
                <w:rFonts w:ascii="Garamond" w:hAnsi="Garamond"/>
                <w:sz w:val="20"/>
                <w:szCs w:val="20"/>
              </w:rPr>
              <w:t xml:space="preserve"> </w:t>
            </w:r>
            <w:r w:rsidRPr="00C507C2">
              <w:rPr>
                <w:rFonts w:ascii="Garamond" w:hAnsi="Garamond"/>
                <w:sz w:val="20"/>
                <w:szCs w:val="20"/>
              </w:rPr>
              <w:t xml:space="preserve"> </w:t>
            </w:r>
          </w:p>
          <w:p w14:paraId="31F7524B" w14:textId="3FCC455A" w:rsidR="00DB5B01" w:rsidRPr="00C507C2" w:rsidRDefault="00DB5B01" w:rsidP="000A5D84">
            <w:pPr>
              <w:jc w:val="both"/>
              <w:rPr>
                <w:rFonts w:ascii="Garamond" w:hAnsi="Garamond"/>
                <w:sz w:val="20"/>
                <w:szCs w:val="20"/>
              </w:rPr>
            </w:pPr>
            <w:r w:rsidRPr="00C507C2">
              <w:rPr>
                <w:rFonts w:ascii="Garamond" w:hAnsi="Garamond"/>
                <w:sz w:val="20"/>
                <w:szCs w:val="20"/>
              </w:rPr>
              <w:t xml:space="preserve">CRIDA 3: Në orën 22:30 CET një ditë përpara </w:t>
            </w:r>
            <w:r w:rsidR="00F9720B" w:rsidRPr="00C507C2">
              <w:rPr>
                <w:rFonts w:ascii="Garamond" w:hAnsi="Garamond"/>
                <w:sz w:val="20"/>
                <w:szCs w:val="20"/>
              </w:rPr>
              <w:t>ditës së livrimit</w:t>
            </w:r>
            <w:r w:rsidR="00F9720B">
              <w:rPr>
                <w:rFonts w:ascii="Garamond" w:hAnsi="Garamond"/>
                <w:sz w:val="20"/>
                <w:szCs w:val="20"/>
              </w:rPr>
              <w:t xml:space="preserve"> </w:t>
            </w:r>
            <w:r w:rsidRPr="00C507C2">
              <w:rPr>
                <w:rFonts w:ascii="Garamond" w:hAnsi="Garamond"/>
                <w:sz w:val="20"/>
                <w:szCs w:val="20"/>
              </w:rPr>
              <w:t>(D).</w:t>
            </w:r>
          </w:p>
        </w:tc>
      </w:tr>
      <w:tr w:rsidR="00DB5B01" w:rsidRPr="00C507C2" w14:paraId="52C98CF5" w14:textId="77777777" w:rsidTr="00912D7B">
        <w:trPr>
          <w:cantSplit/>
          <w:trHeight w:val="20"/>
        </w:trPr>
        <w:tc>
          <w:tcPr>
            <w:tcW w:w="480" w:type="pct"/>
            <w:tcBorders>
              <w:bottom w:val="dotted" w:sz="4" w:space="0" w:color="auto"/>
            </w:tcBorders>
            <w:vAlign w:val="center"/>
          </w:tcPr>
          <w:p w14:paraId="07867412"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56" w:type="pct"/>
            <w:vMerge w:val="restart"/>
            <w:tcBorders>
              <w:bottom w:val="dotted" w:sz="4" w:space="0" w:color="auto"/>
            </w:tcBorders>
            <w:shd w:val="clear" w:color="auto" w:fill="auto"/>
            <w:vAlign w:val="center"/>
          </w:tcPr>
          <w:p w14:paraId="4C1F9DA5" w14:textId="4D022264" w:rsidR="00DB5B01" w:rsidRPr="00C507C2" w:rsidRDefault="00DB5B01" w:rsidP="00F9720B">
            <w:pPr>
              <w:rPr>
                <w:rFonts w:ascii="Garamond" w:hAnsi="Garamond"/>
                <w:b/>
                <w:bCs/>
                <w:sz w:val="20"/>
                <w:szCs w:val="20"/>
              </w:rPr>
            </w:pPr>
            <w:r w:rsidRPr="00C507C2">
              <w:rPr>
                <w:rFonts w:ascii="Garamond" w:hAnsi="Garamond"/>
                <w:b/>
                <w:bCs/>
                <w:sz w:val="20"/>
                <w:szCs w:val="20"/>
              </w:rPr>
              <w:t xml:space="preserve">Koha e </w:t>
            </w:r>
            <w:r w:rsidR="00F9720B" w:rsidRPr="00C507C2">
              <w:rPr>
                <w:rFonts w:ascii="Garamond" w:hAnsi="Garamond"/>
                <w:b/>
                <w:bCs/>
                <w:sz w:val="20"/>
                <w:szCs w:val="20"/>
              </w:rPr>
              <w:t>mbylljes së portës</w:t>
            </w:r>
          </w:p>
        </w:tc>
        <w:tc>
          <w:tcPr>
            <w:tcW w:w="3364" w:type="pct"/>
            <w:tcBorders>
              <w:bottom w:val="dotted" w:sz="4" w:space="0" w:color="auto"/>
            </w:tcBorders>
            <w:shd w:val="clear" w:color="auto" w:fill="auto"/>
          </w:tcPr>
          <w:p w14:paraId="73EFAB3D" w14:textId="4736FC51" w:rsidR="00DB5B01" w:rsidRPr="00C507C2" w:rsidRDefault="00DB5B01" w:rsidP="000A5D84">
            <w:pPr>
              <w:jc w:val="both"/>
              <w:rPr>
                <w:rFonts w:ascii="Garamond" w:hAnsi="Garamond"/>
                <w:sz w:val="20"/>
                <w:szCs w:val="20"/>
              </w:rPr>
            </w:pPr>
            <w:r w:rsidRPr="00C507C2">
              <w:rPr>
                <w:rFonts w:ascii="Garamond" w:hAnsi="Garamond"/>
                <w:sz w:val="20"/>
                <w:szCs w:val="20"/>
              </w:rPr>
              <w:t xml:space="preserve">LIDA 1: Në orën 15:00 CET një ditë përpara </w:t>
            </w:r>
            <w:r w:rsidR="00F9720B" w:rsidRPr="00C507C2">
              <w:rPr>
                <w:rFonts w:ascii="Garamond" w:hAnsi="Garamond"/>
                <w:sz w:val="20"/>
                <w:szCs w:val="20"/>
              </w:rPr>
              <w:t>ditës së livrimit</w:t>
            </w:r>
            <w:r w:rsidR="00F9720B">
              <w:rPr>
                <w:rFonts w:ascii="Garamond" w:hAnsi="Garamond"/>
                <w:sz w:val="20"/>
                <w:szCs w:val="20"/>
              </w:rPr>
              <w:t xml:space="preserve"> </w:t>
            </w:r>
            <w:r w:rsidRPr="00C507C2">
              <w:rPr>
                <w:rFonts w:ascii="Garamond" w:hAnsi="Garamond"/>
                <w:sz w:val="20"/>
                <w:szCs w:val="20"/>
              </w:rPr>
              <w:t>(D).</w:t>
            </w:r>
          </w:p>
          <w:p w14:paraId="4C893D5E" w14:textId="7CFDE9C5" w:rsidR="00DB5B01" w:rsidRPr="00C507C2" w:rsidRDefault="00DB5B01" w:rsidP="000A5D84">
            <w:pPr>
              <w:jc w:val="both"/>
              <w:rPr>
                <w:rFonts w:ascii="Garamond" w:hAnsi="Garamond"/>
                <w:sz w:val="20"/>
                <w:szCs w:val="20"/>
              </w:rPr>
            </w:pPr>
            <w:r w:rsidRPr="00C507C2">
              <w:rPr>
                <w:rFonts w:ascii="Garamond" w:hAnsi="Garamond"/>
                <w:sz w:val="20"/>
                <w:szCs w:val="20"/>
              </w:rPr>
              <w:t xml:space="preserve">LIDA 2: Në orën 22:00 CET një ditë përpara </w:t>
            </w:r>
            <w:r w:rsidR="00F9720B" w:rsidRPr="00C507C2">
              <w:rPr>
                <w:rFonts w:ascii="Garamond" w:hAnsi="Garamond"/>
                <w:sz w:val="20"/>
                <w:szCs w:val="20"/>
              </w:rPr>
              <w:t>ditës së livrimit</w:t>
            </w:r>
            <w:r w:rsidR="00F9720B">
              <w:rPr>
                <w:rFonts w:ascii="Garamond" w:hAnsi="Garamond"/>
                <w:sz w:val="20"/>
                <w:szCs w:val="20"/>
              </w:rPr>
              <w:t xml:space="preserve"> </w:t>
            </w:r>
            <w:r w:rsidRPr="00C507C2">
              <w:rPr>
                <w:rFonts w:ascii="Garamond" w:hAnsi="Garamond"/>
                <w:sz w:val="20"/>
                <w:szCs w:val="20"/>
              </w:rPr>
              <w:t>(D).</w:t>
            </w:r>
            <w:r w:rsidR="002B1A03">
              <w:rPr>
                <w:rFonts w:ascii="Garamond" w:hAnsi="Garamond"/>
                <w:sz w:val="20"/>
                <w:szCs w:val="20"/>
              </w:rPr>
              <w:t xml:space="preserve">  </w:t>
            </w:r>
          </w:p>
          <w:p w14:paraId="480422E1" w14:textId="28070080" w:rsidR="00DB5B01" w:rsidRPr="00C507C2" w:rsidRDefault="00DB5B01" w:rsidP="000A5D84">
            <w:pPr>
              <w:jc w:val="both"/>
              <w:rPr>
                <w:rFonts w:ascii="Garamond" w:hAnsi="Garamond"/>
                <w:sz w:val="20"/>
                <w:szCs w:val="20"/>
              </w:rPr>
            </w:pPr>
            <w:r w:rsidRPr="00C507C2">
              <w:rPr>
                <w:rFonts w:ascii="Garamond" w:hAnsi="Garamond"/>
                <w:sz w:val="20"/>
                <w:szCs w:val="20"/>
              </w:rPr>
              <w:t xml:space="preserve">LIDA 3: Në orën 10:00 CET në </w:t>
            </w:r>
            <w:r w:rsidR="00F9720B" w:rsidRPr="00C507C2">
              <w:rPr>
                <w:rFonts w:ascii="Garamond" w:hAnsi="Garamond"/>
                <w:sz w:val="20"/>
                <w:szCs w:val="20"/>
              </w:rPr>
              <w:t>ditën e livrimit</w:t>
            </w:r>
            <w:r w:rsidR="002B1A03">
              <w:rPr>
                <w:rFonts w:ascii="Garamond" w:hAnsi="Garamond"/>
                <w:sz w:val="20"/>
                <w:szCs w:val="20"/>
              </w:rPr>
              <w:t xml:space="preserve">  </w:t>
            </w:r>
          </w:p>
          <w:p w14:paraId="61BAE282" w14:textId="434DCA0A" w:rsidR="00DB5B01" w:rsidRPr="00C507C2" w:rsidRDefault="00DB5B01" w:rsidP="000A5D84">
            <w:pPr>
              <w:jc w:val="both"/>
              <w:rPr>
                <w:rFonts w:ascii="Garamond" w:hAnsi="Garamond"/>
                <w:sz w:val="20"/>
                <w:szCs w:val="20"/>
              </w:rPr>
            </w:pPr>
            <w:r w:rsidRPr="00C507C2">
              <w:rPr>
                <w:rFonts w:ascii="Garamond" w:hAnsi="Garamond"/>
                <w:sz w:val="20"/>
                <w:szCs w:val="20"/>
              </w:rPr>
              <w:t xml:space="preserve">CRIDA 1: Në orën 15:00 CET një ditë përpara </w:t>
            </w:r>
            <w:r w:rsidR="00F9720B" w:rsidRPr="00C507C2">
              <w:rPr>
                <w:rFonts w:ascii="Garamond" w:hAnsi="Garamond"/>
                <w:sz w:val="20"/>
                <w:szCs w:val="20"/>
              </w:rPr>
              <w:t>ditës së livrimit</w:t>
            </w:r>
            <w:r w:rsidR="00F9720B">
              <w:rPr>
                <w:rFonts w:ascii="Garamond" w:hAnsi="Garamond"/>
                <w:sz w:val="20"/>
                <w:szCs w:val="20"/>
              </w:rPr>
              <w:t xml:space="preserve"> </w:t>
            </w:r>
            <w:r w:rsidRPr="00C507C2">
              <w:rPr>
                <w:rFonts w:ascii="Garamond" w:hAnsi="Garamond"/>
                <w:sz w:val="20"/>
                <w:szCs w:val="20"/>
              </w:rPr>
              <w:t>(D).</w:t>
            </w:r>
          </w:p>
          <w:p w14:paraId="59908E16" w14:textId="029DDE0C" w:rsidR="00DB5B01" w:rsidRPr="00C507C2" w:rsidRDefault="00DB5B01" w:rsidP="000A5D84">
            <w:pPr>
              <w:jc w:val="both"/>
              <w:rPr>
                <w:rFonts w:ascii="Garamond" w:hAnsi="Garamond"/>
                <w:sz w:val="20"/>
                <w:szCs w:val="20"/>
              </w:rPr>
            </w:pPr>
            <w:r w:rsidRPr="00C507C2">
              <w:rPr>
                <w:rFonts w:ascii="Garamond" w:hAnsi="Garamond"/>
                <w:sz w:val="20"/>
                <w:szCs w:val="20"/>
              </w:rPr>
              <w:t xml:space="preserve">CRIDA 2: Në orën 22:00 CET një ditë përpara </w:t>
            </w:r>
            <w:r w:rsidR="00F9720B" w:rsidRPr="00C507C2">
              <w:rPr>
                <w:rFonts w:ascii="Garamond" w:hAnsi="Garamond"/>
                <w:sz w:val="20"/>
                <w:szCs w:val="20"/>
              </w:rPr>
              <w:t>ditës së livrimit</w:t>
            </w:r>
            <w:r w:rsidR="00F9720B">
              <w:rPr>
                <w:rFonts w:ascii="Garamond" w:hAnsi="Garamond"/>
                <w:sz w:val="20"/>
                <w:szCs w:val="20"/>
              </w:rPr>
              <w:t xml:space="preserve"> </w:t>
            </w:r>
            <w:r w:rsidRPr="00C507C2">
              <w:rPr>
                <w:rFonts w:ascii="Garamond" w:hAnsi="Garamond"/>
                <w:sz w:val="20"/>
                <w:szCs w:val="20"/>
              </w:rPr>
              <w:t>(D).</w:t>
            </w:r>
          </w:p>
          <w:p w14:paraId="19A7BB4F" w14:textId="5CB5C5CC" w:rsidR="00DB5B01" w:rsidRPr="00C507C2" w:rsidRDefault="00DB5B01" w:rsidP="000A5D84">
            <w:pPr>
              <w:jc w:val="both"/>
              <w:rPr>
                <w:rFonts w:ascii="Garamond" w:hAnsi="Garamond"/>
                <w:sz w:val="20"/>
                <w:szCs w:val="20"/>
              </w:rPr>
            </w:pPr>
            <w:r w:rsidRPr="00C507C2">
              <w:rPr>
                <w:rFonts w:ascii="Garamond" w:hAnsi="Garamond"/>
                <w:sz w:val="20"/>
                <w:szCs w:val="20"/>
              </w:rPr>
              <w:t xml:space="preserve">CRIDA 3: Në orën 10:00 CET në </w:t>
            </w:r>
            <w:r w:rsidR="00F9720B" w:rsidRPr="00C507C2">
              <w:rPr>
                <w:rFonts w:ascii="Garamond" w:hAnsi="Garamond"/>
                <w:sz w:val="20"/>
                <w:szCs w:val="20"/>
              </w:rPr>
              <w:t>ditën e livrimit</w:t>
            </w:r>
            <w:r w:rsidR="002B1A03">
              <w:rPr>
                <w:rFonts w:ascii="Garamond" w:hAnsi="Garamond" w:cstheme="minorHAnsi"/>
                <w:sz w:val="20"/>
                <w:szCs w:val="20"/>
              </w:rPr>
              <w:t xml:space="preserve">  </w:t>
            </w:r>
          </w:p>
        </w:tc>
      </w:tr>
      <w:tr w:rsidR="00DB5B01" w:rsidRPr="00C507C2" w14:paraId="31BB966B" w14:textId="77777777" w:rsidTr="00912D7B">
        <w:trPr>
          <w:cantSplit/>
          <w:trHeight w:val="20"/>
        </w:trPr>
        <w:tc>
          <w:tcPr>
            <w:tcW w:w="480" w:type="pct"/>
            <w:tcBorders>
              <w:top w:val="dotted" w:sz="4" w:space="0" w:color="auto"/>
              <w:bottom w:val="dotted" w:sz="4" w:space="0" w:color="auto"/>
            </w:tcBorders>
            <w:vAlign w:val="center"/>
          </w:tcPr>
          <w:p w14:paraId="193162E1" w14:textId="77777777" w:rsidR="00DB5B01" w:rsidRPr="00C507C2" w:rsidRDefault="00DB5B01" w:rsidP="000A5D84">
            <w:pPr>
              <w:jc w:val="both"/>
              <w:rPr>
                <w:rFonts w:ascii="Garamond" w:hAnsi="Garamond"/>
                <w:i/>
                <w:iCs/>
                <w:sz w:val="20"/>
                <w:szCs w:val="20"/>
              </w:rPr>
            </w:pPr>
            <w:r w:rsidRPr="00C507C2">
              <w:rPr>
                <w:rFonts w:ascii="Garamond" w:hAnsi="Garamond"/>
                <w:i/>
                <w:iCs/>
                <w:sz w:val="20"/>
                <w:szCs w:val="20"/>
              </w:rPr>
              <w:t>bëhet</w:t>
            </w:r>
          </w:p>
        </w:tc>
        <w:tc>
          <w:tcPr>
            <w:tcW w:w="1156" w:type="pct"/>
            <w:vMerge/>
            <w:tcBorders>
              <w:top w:val="dotted" w:sz="4" w:space="0" w:color="auto"/>
              <w:bottom w:val="dotted" w:sz="4" w:space="0" w:color="auto"/>
            </w:tcBorders>
            <w:shd w:val="clear" w:color="auto" w:fill="auto"/>
            <w:vAlign w:val="center"/>
          </w:tcPr>
          <w:p w14:paraId="16AB1D58" w14:textId="77777777" w:rsidR="00DB5B01" w:rsidRPr="00C507C2" w:rsidRDefault="00DB5B01" w:rsidP="000A5D84">
            <w:pPr>
              <w:jc w:val="both"/>
              <w:rPr>
                <w:rFonts w:ascii="Garamond" w:hAnsi="Garamond"/>
                <w:sz w:val="20"/>
                <w:szCs w:val="20"/>
              </w:rPr>
            </w:pPr>
          </w:p>
        </w:tc>
        <w:tc>
          <w:tcPr>
            <w:tcW w:w="3364" w:type="pct"/>
            <w:tcBorders>
              <w:top w:val="dotted" w:sz="4" w:space="0" w:color="auto"/>
              <w:bottom w:val="dotted" w:sz="4" w:space="0" w:color="auto"/>
            </w:tcBorders>
            <w:shd w:val="clear" w:color="auto" w:fill="auto"/>
            <w:vAlign w:val="center"/>
          </w:tcPr>
          <w:p w14:paraId="3D917703" w14:textId="35EDD000" w:rsidR="00DB5B01" w:rsidRPr="00C507C2" w:rsidRDefault="00DB5B01" w:rsidP="000A5D84">
            <w:pPr>
              <w:jc w:val="both"/>
              <w:rPr>
                <w:rFonts w:ascii="Garamond" w:hAnsi="Garamond"/>
                <w:sz w:val="20"/>
                <w:szCs w:val="20"/>
              </w:rPr>
            </w:pPr>
            <w:r w:rsidRPr="00C507C2">
              <w:rPr>
                <w:rFonts w:ascii="Garamond" w:hAnsi="Garamond"/>
                <w:sz w:val="20"/>
                <w:szCs w:val="20"/>
              </w:rPr>
              <w:t xml:space="preserve">CRIDA 1: Në orën 15:00 CET një ditë përpara </w:t>
            </w:r>
            <w:r w:rsidR="00F9720B" w:rsidRPr="00C507C2">
              <w:rPr>
                <w:rFonts w:ascii="Garamond" w:hAnsi="Garamond"/>
                <w:sz w:val="20"/>
                <w:szCs w:val="20"/>
              </w:rPr>
              <w:t>ditës së livrimit</w:t>
            </w:r>
            <w:r w:rsidR="00F9720B">
              <w:rPr>
                <w:rFonts w:ascii="Garamond" w:hAnsi="Garamond"/>
                <w:sz w:val="20"/>
                <w:szCs w:val="20"/>
              </w:rPr>
              <w:t xml:space="preserve"> </w:t>
            </w:r>
            <w:r w:rsidRPr="00C507C2">
              <w:rPr>
                <w:rFonts w:ascii="Garamond" w:hAnsi="Garamond"/>
                <w:sz w:val="20"/>
                <w:szCs w:val="20"/>
              </w:rPr>
              <w:t>(D).</w:t>
            </w:r>
          </w:p>
          <w:p w14:paraId="108F70DB" w14:textId="0C5EAA5F" w:rsidR="00DB5B01" w:rsidRPr="00C507C2" w:rsidRDefault="00DB5B01" w:rsidP="000A5D84">
            <w:pPr>
              <w:jc w:val="both"/>
              <w:rPr>
                <w:rFonts w:ascii="Garamond" w:hAnsi="Garamond"/>
                <w:sz w:val="20"/>
                <w:szCs w:val="20"/>
              </w:rPr>
            </w:pPr>
            <w:r w:rsidRPr="00C507C2">
              <w:rPr>
                <w:rFonts w:ascii="Garamond" w:hAnsi="Garamond"/>
                <w:sz w:val="20"/>
                <w:szCs w:val="20"/>
              </w:rPr>
              <w:t xml:space="preserve">CRIDA 2: Në orën 22:00 CET një ditë përpara </w:t>
            </w:r>
            <w:r w:rsidR="00F9720B" w:rsidRPr="00C507C2">
              <w:rPr>
                <w:rFonts w:ascii="Garamond" w:hAnsi="Garamond"/>
                <w:sz w:val="20"/>
                <w:szCs w:val="20"/>
              </w:rPr>
              <w:t>ditës së livrimit</w:t>
            </w:r>
            <w:r w:rsidR="00F9720B">
              <w:rPr>
                <w:rFonts w:ascii="Garamond" w:hAnsi="Garamond"/>
                <w:sz w:val="20"/>
                <w:szCs w:val="20"/>
              </w:rPr>
              <w:t xml:space="preserve"> </w:t>
            </w:r>
            <w:r w:rsidRPr="00C507C2">
              <w:rPr>
                <w:rFonts w:ascii="Garamond" w:hAnsi="Garamond"/>
                <w:sz w:val="20"/>
                <w:szCs w:val="20"/>
              </w:rPr>
              <w:t>(D).</w:t>
            </w:r>
          </w:p>
          <w:p w14:paraId="69E92EF7" w14:textId="4BC6B763" w:rsidR="00DB5B01" w:rsidRPr="00C507C2" w:rsidRDefault="00DB5B01" w:rsidP="000A5D84">
            <w:pPr>
              <w:jc w:val="both"/>
              <w:rPr>
                <w:rFonts w:ascii="Garamond" w:hAnsi="Garamond"/>
                <w:sz w:val="20"/>
                <w:szCs w:val="20"/>
              </w:rPr>
            </w:pPr>
            <w:r w:rsidRPr="00C507C2">
              <w:rPr>
                <w:rFonts w:ascii="Garamond" w:hAnsi="Garamond"/>
                <w:sz w:val="20"/>
                <w:szCs w:val="20"/>
              </w:rPr>
              <w:t xml:space="preserve">CRIDA 3: Në orën 10:00 CET në </w:t>
            </w:r>
            <w:r w:rsidR="00F9720B" w:rsidRPr="00C507C2">
              <w:rPr>
                <w:rFonts w:ascii="Garamond" w:hAnsi="Garamond"/>
                <w:sz w:val="20"/>
                <w:szCs w:val="20"/>
              </w:rPr>
              <w:t>ditën e livrimit</w:t>
            </w:r>
            <w:r w:rsidR="00F9720B">
              <w:rPr>
                <w:rFonts w:ascii="Garamond" w:hAnsi="Garamond"/>
                <w:sz w:val="20"/>
                <w:szCs w:val="20"/>
              </w:rPr>
              <w:t>.</w:t>
            </w:r>
            <w:r w:rsidR="002B1A03">
              <w:rPr>
                <w:rFonts w:ascii="Garamond" w:hAnsi="Garamond" w:cs="Arial"/>
                <w:sz w:val="20"/>
                <w:szCs w:val="20"/>
              </w:rPr>
              <w:t xml:space="preserve">  </w:t>
            </w:r>
          </w:p>
        </w:tc>
      </w:tr>
    </w:tbl>
    <w:p w14:paraId="399BDA21" w14:textId="2B0BE674" w:rsidR="00DB5B01" w:rsidRPr="00C507C2" w:rsidRDefault="00DB5B01" w:rsidP="000A5D84">
      <w:pPr>
        <w:tabs>
          <w:tab w:val="left" w:pos="1735"/>
        </w:tabs>
        <w:jc w:val="both"/>
        <w:rPr>
          <w:rFonts w:ascii="Garamond" w:hAnsi="Garamond"/>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70"/>
        <w:gridCol w:w="2095"/>
        <w:gridCol w:w="6096"/>
      </w:tblGrid>
      <w:tr w:rsidR="00DB5B01" w:rsidRPr="00C507C2" w14:paraId="54C45114" w14:textId="77777777" w:rsidTr="00912D7B">
        <w:trPr>
          <w:cantSplit/>
          <w:trHeight w:val="20"/>
        </w:trPr>
        <w:tc>
          <w:tcPr>
            <w:tcW w:w="480" w:type="pct"/>
            <w:tcBorders>
              <w:bottom w:val="dotted" w:sz="4" w:space="0" w:color="auto"/>
            </w:tcBorders>
            <w:vAlign w:val="center"/>
          </w:tcPr>
          <w:p w14:paraId="4728A791"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56" w:type="pct"/>
            <w:vMerge w:val="restart"/>
            <w:tcBorders>
              <w:bottom w:val="dotted" w:sz="4" w:space="0" w:color="auto"/>
            </w:tcBorders>
            <w:shd w:val="clear" w:color="auto" w:fill="auto"/>
            <w:vAlign w:val="center"/>
          </w:tcPr>
          <w:p w14:paraId="7DB13FA9" w14:textId="074FB38B" w:rsidR="00DB5B01" w:rsidRPr="00C507C2" w:rsidRDefault="00DB5B01" w:rsidP="00F9720B">
            <w:pPr>
              <w:rPr>
                <w:rFonts w:ascii="Garamond" w:hAnsi="Garamond"/>
                <w:b/>
                <w:bCs/>
                <w:sz w:val="20"/>
                <w:szCs w:val="20"/>
              </w:rPr>
            </w:pPr>
            <w:r w:rsidRPr="00C507C2">
              <w:rPr>
                <w:rFonts w:ascii="Garamond" w:hAnsi="Garamond"/>
                <w:b/>
                <w:bCs/>
                <w:sz w:val="20"/>
                <w:szCs w:val="20"/>
              </w:rPr>
              <w:t xml:space="preserve">Njësia </w:t>
            </w:r>
            <w:r w:rsidR="00F9720B" w:rsidRPr="00C507C2">
              <w:rPr>
                <w:rFonts w:ascii="Garamond" w:hAnsi="Garamond"/>
                <w:b/>
                <w:bCs/>
                <w:sz w:val="20"/>
                <w:szCs w:val="20"/>
              </w:rPr>
              <w:t>kohore e tregut</w:t>
            </w:r>
          </w:p>
        </w:tc>
        <w:tc>
          <w:tcPr>
            <w:tcW w:w="3364" w:type="pct"/>
            <w:tcBorders>
              <w:bottom w:val="dotted" w:sz="4" w:space="0" w:color="auto"/>
            </w:tcBorders>
            <w:shd w:val="clear" w:color="auto" w:fill="auto"/>
            <w:vAlign w:val="center"/>
          </w:tcPr>
          <w:p w14:paraId="13E43C5F" w14:textId="11891A9D" w:rsidR="00DB5B01" w:rsidRPr="00C507C2" w:rsidRDefault="00DB5B01" w:rsidP="000A5D84">
            <w:pPr>
              <w:jc w:val="both"/>
              <w:rPr>
                <w:rFonts w:ascii="Garamond" w:hAnsi="Garamond"/>
                <w:sz w:val="20"/>
                <w:szCs w:val="20"/>
              </w:rPr>
            </w:pPr>
            <w:r w:rsidRPr="00C507C2">
              <w:rPr>
                <w:rFonts w:ascii="Garamond" w:hAnsi="Garamond"/>
                <w:sz w:val="20"/>
                <w:szCs w:val="20"/>
              </w:rPr>
              <w:t>LIDA 1,</w:t>
            </w:r>
            <w:r w:rsidR="002B1A03">
              <w:rPr>
                <w:rFonts w:ascii="Garamond" w:hAnsi="Garamond"/>
                <w:sz w:val="20"/>
                <w:szCs w:val="20"/>
              </w:rPr>
              <w:t xml:space="preserve">   </w:t>
            </w:r>
            <w:r w:rsidRPr="00C507C2">
              <w:rPr>
                <w:rFonts w:ascii="Garamond" w:hAnsi="Garamond"/>
                <w:sz w:val="20"/>
                <w:szCs w:val="20"/>
              </w:rPr>
              <w:t>24 periudha x 1 orë</w:t>
            </w:r>
          </w:p>
          <w:p w14:paraId="35ECB34C" w14:textId="533C8CE7" w:rsidR="00DB5B01" w:rsidRPr="00C507C2" w:rsidRDefault="00DB5B01" w:rsidP="000A5D84">
            <w:pPr>
              <w:jc w:val="both"/>
              <w:rPr>
                <w:rFonts w:ascii="Garamond" w:hAnsi="Garamond"/>
                <w:sz w:val="20"/>
                <w:szCs w:val="20"/>
              </w:rPr>
            </w:pPr>
            <w:r w:rsidRPr="00C507C2">
              <w:rPr>
                <w:rFonts w:ascii="Garamond" w:hAnsi="Garamond"/>
                <w:sz w:val="20"/>
                <w:szCs w:val="20"/>
              </w:rPr>
              <w:t>LIDA 2,</w:t>
            </w:r>
            <w:r w:rsidR="002B1A03">
              <w:rPr>
                <w:rFonts w:ascii="Garamond" w:hAnsi="Garamond"/>
                <w:sz w:val="20"/>
                <w:szCs w:val="20"/>
              </w:rPr>
              <w:t xml:space="preserve">   </w:t>
            </w:r>
            <w:r w:rsidRPr="00C507C2">
              <w:rPr>
                <w:rFonts w:ascii="Garamond" w:hAnsi="Garamond"/>
                <w:sz w:val="20"/>
                <w:szCs w:val="20"/>
              </w:rPr>
              <w:t xml:space="preserve">24 periudha x 1 orë </w:t>
            </w:r>
          </w:p>
          <w:p w14:paraId="54A73995" w14:textId="5B4CFB54" w:rsidR="00DB5B01" w:rsidRPr="00C507C2" w:rsidRDefault="00DB5B01" w:rsidP="000A5D84">
            <w:pPr>
              <w:jc w:val="both"/>
              <w:rPr>
                <w:rFonts w:ascii="Garamond" w:hAnsi="Garamond"/>
                <w:sz w:val="20"/>
                <w:szCs w:val="20"/>
              </w:rPr>
            </w:pPr>
            <w:r w:rsidRPr="00C507C2">
              <w:rPr>
                <w:rFonts w:ascii="Garamond" w:hAnsi="Garamond"/>
                <w:sz w:val="20"/>
                <w:szCs w:val="20"/>
              </w:rPr>
              <w:t>LIDA 3,</w:t>
            </w:r>
            <w:r w:rsidR="002B1A03">
              <w:rPr>
                <w:rFonts w:ascii="Garamond" w:hAnsi="Garamond"/>
                <w:sz w:val="20"/>
                <w:szCs w:val="20"/>
              </w:rPr>
              <w:t xml:space="preserve">  </w:t>
            </w:r>
            <w:r w:rsidRPr="00C507C2">
              <w:rPr>
                <w:rFonts w:ascii="Garamond" w:hAnsi="Garamond"/>
                <w:sz w:val="20"/>
                <w:szCs w:val="20"/>
              </w:rPr>
              <w:t xml:space="preserve"> 12 periudha x 1 orë</w:t>
            </w:r>
          </w:p>
          <w:p w14:paraId="2E58F434" w14:textId="5E4155B6" w:rsidR="00DB5B01" w:rsidRPr="00C507C2" w:rsidRDefault="00DB5B01" w:rsidP="000A5D84">
            <w:pPr>
              <w:jc w:val="both"/>
              <w:rPr>
                <w:rFonts w:ascii="Garamond" w:hAnsi="Garamond"/>
                <w:sz w:val="20"/>
                <w:szCs w:val="20"/>
              </w:rPr>
            </w:pPr>
            <w:r w:rsidRPr="00C507C2">
              <w:rPr>
                <w:rFonts w:ascii="Garamond" w:hAnsi="Garamond"/>
                <w:sz w:val="20"/>
                <w:szCs w:val="20"/>
              </w:rPr>
              <w:t>CRIDA 1,</w:t>
            </w:r>
            <w:r w:rsidR="002B1A03">
              <w:rPr>
                <w:rFonts w:ascii="Garamond" w:hAnsi="Garamond"/>
                <w:sz w:val="20"/>
                <w:szCs w:val="20"/>
              </w:rPr>
              <w:t xml:space="preserve">   </w:t>
            </w:r>
            <w:r w:rsidRPr="00C507C2">
              <w:rPr>
                <w:rFonts w:ascii="Garamond" w:hAnsi="Garamond"/>
                <w:sz w:val="20"/>
                <w:szCs w:val="20"/>
              </w:rPr>
              <w:t>24 periudha x 1 orë</w:t>
            </w:r>
          </w:p>
          <w:p w14:paraId="259D3806" w14:textId="0D89FD05" w:rsidR="00DB5B01" w:rsidRPr="00C507C2" w:rsidRDefault="00DB5B01" w:rsidP="000A5D84">
            <w:pPr>
              <w:jc w:val="both"/>
              <w:rPr>
                <w:rFonts w:ascii="Garamond" w:hAnsi="Garamond"/>
                <w:sz w:val="20"/>
                <w:szCs w:val="20"/>
              </w:rPr>
            </w:pPr>
            <w:r w:rsidRPr="00C507C2">
              <w:rPr>
                <w:rFonts w:ascii="Garamond" w:hAnsi="Garamond"/>
                <w:sz w:val="20"/>
                <w:szCs w:val="20"/>
              </w:rPr>
              <w:t>CRIDA 2,</w:t>
            </w:r>
            <w:r w:rsidR="002B1A03">
              <w:rPr>
                <w:rFonts w:ascii="Garamond" w:hAnsi="Garamond"/>
                <w:sz w:val="20"/>
                <w:szCs w:val="20"/>
              </w:rPr>
              <w:t xml:space="preserve">   </w:t>
            </w:r>
            <w:r w:rsidRPr="00C507C2">
              <w:rPr>
                <w:rFonts w:ascii="Garamond" w:hAnsi="Garamond"/>
                <w:sz w:val="20"/>
                <w:szCs w:val="20"/>
              </w:rPr>
              <w:t xml:space="preserve">24 periudha x 1 orë </w:t>
            </w:r>
          </w:p>
          <w:p w14:paraId="1B7AFC73" w14:textId="2809FC38" w:rsidR="00DB5B01" w:rsidRPr="00C507C2" w:rsidRDefault="00DB5B01" w:rsidP="000A5D84">
            <w:pPr>
              <w:jc w:val="both"/>
              <w:rPr>
                <w:rFonts w:ascii="Garamond" w:hAnsi="Garamond"/>
                <w:sz w:val="20"/>
                <w:szCs w:val="20"/>
              </w:rPr>
            </w:pPr>
            <w:r w:rsidRPr="00C507C2">
              <w:rPr>
                <w:rFonts w:ascii="Garamond" w:hAnsi="Garamond"/>
                <w:sz w:val="20"/>
                <w:szCs w:val="20"/>
              </w:rPr>
              <w:t>CRIDA 3,</w:t>
            </w:r>
            <w:r w:rsidR="002B1A03">
              <w:rPr>
                <w:rFonts w:ascii="Garamond" w:hAnsi="Garamond"/>
                <w:sz w:val="20"/>
                <w:szCs w:val="20"/>
              </w:rPr>
              <w:t xml:space="preserve">   </w:t>
            </w:r>
            <w:r w:rsidRPr="00C507C2">
              <w:rPr>
                <w:rFonts w:ascii="Garamond" w:hAnsi="Garamond"/>
                <w:sz w:val="20"/>
                <w:szCs w:val="20"/>
              </w:rPr>
              <w:t>12 periudha x 1 orë</w:t>
            </w:r>
          </w:p>
          <w:p w14:paraId="58337914" w14:textId="6B276726" w:rsidR="00DB5B01" w:rsidRPr="00C507C2" w:rsidRDefault="00DB5B01" w:rsidP="000A5D84">
            <w:pPr>
              <w:jc w:val="both"/>
              <w:rPr>
                <w:rFonts w:ascii="Garamond" w:hAnsi="Garamond"/>
                <w:sz w:val="20"/>
                <w:szCs w:val="20"/>
              </w:rPr>
            </w:pPr>
            <w:r w:rsidRPr="00C507C2">
              <w:rPr>
                <w:rFonts w:ascii="Garamond" w:hAnsi="Garamond"/>
                <w:sz w:val="20"/>
                <w:szCs w:val="20"/>
              </w:rPr>
              <w:t xml:space="preserve">Në ditën e ndryshimit të orës nga ora dimërore në atë verore, ka 23 </w:t>
            </w:r>
            <w:r w:rsidR="00F9720B" w:rsidRPr="00C507C2">
              <w:rPr>
                <w:rFonts w:ascii="Garamond" w:hAnsi="Garamond"/>
                <w:sz w:val="20"/>
                <w:szCs w:val="20"/>
              </w:rPr>
              <w:t>njësi kohore</w:t>
            </w:r>
            <w:r w:rsidR="002B1A03">
              <w:rPr>
                <w:rFonts w:ascii="Garamond" w:hAnsi="Garamond"/>
                <w:sz w:val="20"/>
                <w:szCs w:val="20"/>
              </w:rPr>
              <w:t xml:space="preserve"> </w:t>
            </w:r>
            <w:r w:rsidR="00F9720B" w:rsidRPr="00C507C2">
              <w:rPr>
                <w:rFonts w:ascii="Garamond" w:hAnsi="Garamond"/>
                <w:sz w:val="20"/>
                <w:szCs w:val="20"/>
              </w:rPr>
              <w:t xml:space="preserve">tregu </w:t>
            </w:r>
            <w:r w:rsidRPr="00C507C2">
              <w:rPr>
                <w:rFonts w:ascii="Garamond" w:hAnsi="Garamond"/>
                <w:sz w:val="20"/>
                <w:szCs w:val="20"/>
              </w:rPr>
              <w:t>në CRIDA-1 dhe CRIDA-2 dhe dy (2) orët ndërmjet 02:00 – 03:00 do të anashkalohen.</w:t>
            </w:r>
          </w:p>
          <w:p w14:paraId="49B8E209" w14:textId="49138957" w:rsidR="00DB5B01" w:rsidRPr="00C507C2" w:rsidRDefault="00DB5B01" w:rsidP="000A5D84">
            <w:pPr>
              <w:jc w:val="both"/>
              <w:rPr>
                <w:rFonts w:ascii="Garamond" w:hAnsi="Garamond"/>
                <w:sz w:val="20"/>
                <w:szCs w:val="20"/>
              </w:rPr>
            </w:pPr>
            <w:r w:rsidRPr="00C507C2">
              <w:rPr>
                <w:rFonts w:ascii="Garamond" w:hAnsi="Garamond"/>
                <w:sz w:val="20"/>
                <w:szCs w:val="20"/>
              </w:rPr>
              <w:t xml:space="preserve">Në ditën e ndryshimit të orës, nga ora verore në atë dimërore, ka 25 </w:t>
            </w:r>
            <w:r w:rsidR="00F9720B" w:rsidRPr="00C507C2">
              <w:rPr>
                <w:rFonts w:ascii="Garamond" w:hAnsi="Garamond"/>
                <w:sz w:val="20"/>
                <w:szCs w:val="20"/>
              </w:rPr>
              <w:t>njësia kohore tregu</w:t>
            </w:r>
            <w:r w:rsidRPr="00C507C2">
              <w:rPr>
                <w:rFonts w:ascii="Garamond" w:hAnsi="Garamond"/>
                <w:sz w:val="20"/>
                <w:szCs w:val="20"/>
              </w:rPr>
              <w:t xml:space="preserve"> në CRIDA-1 dhe CRIDA-2 dhe 2 orët</w:t>
            </w:r>
            <w:r w:rsidR="002B1A03">
              <w:rPr>
                <w:rFonts w:ascii="Garamond" w:hAnsi="Garamond"/>
                <w:sz w:val="20"/>
                <w:szCs w:val="20"/>
              </w:rPr>
              <w:t xml:space="preserve"> </w:t>
            </w:r>
            <w:r w:rsidRPr="00C507C2">
              <w:rPr>
                <w:rFonts w:ascii="Garamond" w:hAnsi="Garamond"/>
                <w:sz w:val="20"/>
                <w:szCs w:val="20"/>
              </w:rPr>
              <w:t>ndërmjet 02:00 – 03:00 do të trajtohen si dy orare të ndryshme.</w:t>
            </w:r>
          </w:p>
        </w:tc>
      </w:tr>
      <w:tr w:rsidR="00DB5B01" w:rsidRPr="00C507C2" w14:paraId="1E3F9B81" w14:textId="77777777" w:rsidTr="00912D7B">
        <w:trPr>
          <w:cantSplit/>
          <w:trHeight w:val="20"/>
        </w:trPr>
        <w:tc>
          <w:tcPr>
            <w:tcW w:w="480" w:type="pct"/>
            <w:tcBorders>
              <w:top w:val="dotted" w:sz="4" w:space="0" w:color="auto"/>
              <w:bottom w:val="dotted" w:sz="4" w:space="0" w:color="auto"/>
            </w:tcBorders>
            <w:vAlign w:val="center"/>
          </w:tcPr>
          <w:p w14:paraId="0A6755FE" w14:textId="77777777" w:rsidR="00DB5B01" w:rsidRPr="00C507C2" w:rsidRDefault="00DB5B01" w:rsidP="000A5D84">
            <w:pPr>
              <w:jc w:val="both"/>
              <w:rPr>
                <w:rFonts w:ascii="Garamond" w:hAnsi="Garamond"/>
                <w:i/>
                <w:iCs/>
                <w:sz w:val="20"/>
                <w:szCs w:val="20"/>
              </w:rPr>
            </w:pPr>
            <w:r w:rsidRPr="00C507C2">
              <w:rPr>
                <w:rFonts w:ascii="Garamond" w:hAnsi="Garamond"/>
                <w:i/>
                <w:iCs/>
                <w:sz w:val="20"/>
                <w:szCs w:val="20"/>
              </w:rPr>
              <w:lastRenderedPageBreak/>
              <w:t>bëhet</w:t>
            </w:r>
          </w:p>
        </w:tc>
        <w:tc>
          <w:tcPr>
            <w:tcW w:w="1156" w:type="pct"/>
            <w:vMerge/>
            <w:tcBorders>
              <w:top w:val="dotted" w:sz="4" w:space="0" w:color="auto"/>
              <w:bottom w:val="dotted" w:sz="4" w:space="0" w:color="auto"/>
            </w:tcBorders>
            <w:shd w:val="clear" w:color="auto" w:fill="auto"/>
            <w:vAlign w:val="center"/>
          </w:tcPr>
          <w:p w14:paraId="395AB010" w14:textId="77777777" w:rsidR="00DB5B01" w:rsidRPr="00C507C2" w:rsidRDefault="00DB5B01" w:rsidP="000A5D84">
            <w:pPr>
              <w:jc w:val="both"/>
              <w:rPr>
                <w:rFonts w:ascii="Garamond" w:hAnsi="Garamond"/>
                <w:sz w:val="20"/>
                <w:szCs w:val="20"/>
              </w:rPr>
            </w:pPr>
          </w:p>
        </w:tc>
        <w:tc>
          <w:tcPr>
            <w:tcW w:w="3364" w:type="pct"/>
            <w:tcBorders>
              <w:top w:val="dotted" w:sz="4" w:space="0" w:color="auto"/>
              <w:bottom w:val="dotted" w:sz="4" w:space="0" w:color="auto"/>
            </w:tcBorders>
            <w:shd w:val="clear" w:color="auto" w:fill="auto"/>
            <w:vAlign w:val="center"/>
          </w:tcPr>
          <w:p w14:paraId="672137E4" w14:textId="362EEA98" w:rsidR="00DB5B01" w:rsidRPr="00C507C2" w:rsidRDefault="00DB5B01" w:rsidP="000A5D84">
            <w:pPr>
              <w:jc w:val="both"/>
              <w:rPr>
                <w:rFonts w:ascii="Garamond" w:hAnsi="Garamond"/>
                <w:sz w:val="20"/>
                <w:szCs w:val="20"/>
              </w:rPr>
            </w:pPr>
            <w:r w:rsidRPr="00C507C2">
              <w:rPr>
                <w:rFonts w:ascii="Garamond" w:hAnsi="Garamond"/>
                <w:sz w:val="20"/>
                <w:szCs w:val="20"/>
              </w:rPr>
              <w:t>CRIDA 1,</w:t>
            </w:r>
            <w:r w:rsidR="002B1A03">
              <w:rPr>
                <w:rFonts w:ascii="Garamond" w:hAnsi="Garamond"/>
                <w:sz w:val="20"/>
                <w:szCs w:val="20"/>
              </w:rPr>
              <w:t xml:space="preserve">   </w:t>
            </w:r>
            <w:r w:rsidRPr="00C507C2">
              <w:rPr>
                <w:rFonts w:ascii="Garamond" w:hAnsi="Garamond"/>
                <w:sz w:val="20"/>
                <w:szCs w:val="20"/>
              </w:rPr>
              <w:t>24 periudha x 1 orë</w:t>
            </w:r>
          </w:p>
          <w:p w14:paraId="006A1D1E" w14:textId="071AD0CA" w:rsidR="00DB5B01" w:rsidRPr="00C507C2" w:rsidRDefault="00DB5B01" w:rsidP="000A5D84">
            <w:pPr>
              <w:jc w:val="both"/>
              <w:rPr>
                <w:rFonts w:ascii="Garamond" w:hAnsi="Garamond"/>
                <w:sz w:val="20"/>
                <w:szCs w:val="20"/>
              </w:rPr>
            </w:pPr>
            <w:r w:rsidRPr="00C507C2">
              <w:rPr>
                <w:rFonts w:ascii="Garamond" w:hAnsi="Garamond"/>
                <w:sz w:val="20"/>
                <w:szCs w:val="20"/>
              </w:rPr>
              <w:t>CRIDA 2,</w:t>
            </w:r>
            <w:r w:rsidR="002B1A03">
              <w:rPr>
                <w:rFonts w:ascii="Garamond" w:hAnsi="Garamond"/>
                <w:sz w:val="20"/>
                <w:szCs w:val="20"/>
              </w:rPr>
              <w:t xml:space="preserve">   </w:t>
            </w:r>
            <w:r w:rsidRPr="00C507C2">
              <w:rPr>
                <w:rFonts w:ascii="Garamond" w:hAnsi="Garamond"/>
                <w:sz w:val="20"/>
                <w:szCs w:val="20"/>
              </w:rPr>
              <w:t xml:space="preserve">24 periudha x 1 orë </w:t>
            </w:r>
          </w:p>
          <w:p w14:paraId="01EBC1F9" w14:textId="4C407E55" w:rsidR="00DB5B01" w:rsidRPr="00C507C2" w:rsidRDefault="00DB5B01" w:rsidP="000A5D84">
            <w:pPr>
              <w:jc w:val="both"/>
              <w:rPr>
                <w:rFonts w:ascii="Garamond" w:hAnsi="Garamond"/>
                <w:sz w:val="20"/>
                <w:szCs w:val="20"/>
              </w:rPr>
            </w:pPr>
            <w:r w:rsidRPr="00C507C2">
              <w:rPr>
                <w:rFonts w:ascii="Garamond" w:hAnsi="Garamond"/>
                <w:sz w:val="20"/>
                <w:szCs w:val="20"/>
              </w:rPr>
              <w:t>CRIDA 3,</w:t>
            </w:r>
            <w:r w:rsidR="002B1A03">
              <w:rPr>
                <w:rFonts w:ascii="Garamond" w:hAnsi="Garamond"/>
                <w:sz w:val="20"/>
                <w:szCs w:val="20"/>
              </w:rPr>
              <w:t xml:space="preserve">   </w:t>
            </w:r>
            <w:r w:rsidRPr="00C507C2">
              <w:rPr>
                <w:rFonts w:ascii="Garamond" w:hAnsi="Garamond"/>
                <w:sz w:val="20"/>
                <w:szCs w:val="20"/>
              </w:rPr>
              <w:t>12 periudha x 1 orë</w:t>
            </w:r>
          </w:p>
          <w:p w14:paraId="4C7D182B" w14:textId="3BB763A8" w:rsidR="00DB5B01" w:rsidRPr="00C507C2" w:rsidRDefault="00DB5B01" w:rsidP="000A5D84">
            <w:pPr>
              <w:jc w:val="both"/>
              <w:rPr>
                <w:rFonts w:ascii="Garamond" w:hAnsi="Garamond"/>
                <w:sz w:val="20"/>
                <w:szCs w:val="20"/>
              </w:rPr>
            </w:pPr>
            <w:r w:rsidRPr="00C507C2">
              <w:rPr>
                <w:rFonts w:ascii="Garamond" w:hAnsi="Garamond"/>
                <w:sz w:val="20"/>
                <w:szCs w:val="20"/>
              </w:rPr>
              <w:t xml:space="preserve">Në ditën e ndryshimit të orës nga ora dimërore në atë verore, ka 23 </w:t>
            </w:r>
            <w:r w:rsidR="00F9720B" w:rsidRPr="00C507C2">
              <w:rPr>
                <w:rFonts w:ascii="Garamond" w:hAnsi="Garamond"/>
                <w:sz w:val="20"/>
                <w:szCs w:val="20"/>
              </w:rPr>
              <w:t>njësi kohore</w:t>
            </w:r>
            <w:r w:rsidR="002B1A03">
              <w:rPr>
                <w:rFonts w:ascii="Garamond" w:hAnsi="Garamond"/>
                <w:sz w:val="20"/>
                <w:szCs w:val="20"/>
              </w:rPr>
              <w:t xml:space="preserve"> </w:t>
            </w:r>
            <w:r w:rsidR="00F9720B" w:rsidRPr="00C507C2">
              <w:rPr>
                <w:rFonts w:ascii="Garamond" w:hAnsi="Garamond"/>
                <w:sz w:val="20"/>
                <w:szCs w:val="20"/>
              </w:rPr>
              <w:t xml:space="preserve">tregu </w:t>
            </w:r>
            <w:r w:rsidRPr="00C507C2">
              <w:rPr>
                <w:rFonts w:ascii="Garamond" w:hAnsi="Garamond"/>
                <w:sz w:val="20"/>
                <w:szCs w:val="20"/>
              </w:rPr>
              <w:t>në CRIDA-1 dhe CRIDA-2 dhe dy (2) orët ndërmjet 02:00 – 03:00 do të anashkalohen.</w:t>
            </w:r>
          </w:p>
          <w:p w14:paraId="7614FD20" w14:textId="404F6D2F" w:rsidR="00DB5B01" w:rsidRPr="00C507C2" w:rsidRDefault="00DB5B01" w:rsidP="000A5D84">
            <w:pPr>
              <w:jc w:val="both"/>
              <w:rPr>
                <w:rFonts w:ascii="Garamond" w:hAnsi="Garamond"/>
                <w:sz w:val="20"/>
                <w:szCs w:val="20"/>
              </w:rPr>
            </w:pPr>
            <w:r w:rsidRPr="00C507C2">
              <w:rPr>
                <w:rFonts w:ascii="Garamond" w:hAnsi="Garamond"/>
                <w:sz w:val="20"/>
                <w:szCs w:val="20"/>
              </w:rPr>
              <w:t xml:space="preserve">Në ditën e ndryshimit të orës, nga ora verore në atë dimërore, ka 25 </w:t>
            </w:r>
            <w:r w:rsidR="00F9720B" w:rsidRPr="00C507C2">
              <w:rPr>
                <w:rFonts w:ascii="Garamond" w:hAnsi="Garamond"/>
                <w:sz w:val="20"/>
                <w:szCs w:val="20"/>
              </w:rPr>
              <w:t xml:space="preserve">njësi kohore tregu </w:t>
            </w:r>
            <w:r w:rsidRPr="00C507C2">
              <w:rPr>
                <w:rFonts w:ascii="Garamond" w:hAnsi="Garamond"/>
                <w:sz w:val="20"/>
                <w:szCs w:val="20"/>
              </w:rPr>
              <w:t>në CRIDA-1 dhe CRIDA-2 dhe 2 orët</w:t>
            </w:r>
            <w:r w:rsidR="002B1A03">
              <w:rPr>
                <w:rFonts w:ascii="Garamond" w:hAnsi="Garamond"/>
                <w:sz w:val="20"/>
                <w:szCs w:val="20"/>
              </w:rPr>
              <w:t xml:space="preserve"> </w:t>
            </w:r>
            <w:r w:rsidRPr="00C507C2">
              <w:rPr>
                <w:rFonts w:ascii="Garamond" w:hAnsi="Garamond"/>
                <w:sz w:val="20"/>
                <w:szCs w:val="20"/>
              </w:rPr>
              <w:t>ndërmjet 02:00 – 03:00 do të trajtohen si dy orare të ndryshme.</w:t>
            </w:r>
          </w:p>
        </w:tc>
      </w:tr>
      <w:tr w:rsidR="00DB5B01" w:rsidRPr="00C507C2" w14:paraId="5AB89BD7" w14:textId="77777777" w:rsidTr="00912D7B">
        <w:trPr>
          <w:cantSplit/>
          <w:trHeight w:val="20"/>
        </w:trPr>
        <w:tc>
          <w:tcPr>
            <w:tcW w:w="480" w:type="pct"/>
            <w:tcBorders>
              <w:bottom w:val="dotted" w:sz="4" w:space="0" w:color="auto"/>
            </w:tcBorders>
            <w:vAlign w:val="center"/>
          </w:tcPr>
          <w:p w14:paraId="093D667A" w14:textId="77777777" w:rsidR="00DB5B01" w:rsidRPr="00C507C2" w:rsidRDefault="00DB5B01" w:rsidP="000A5D84">
            <w:pPr>
              <w:tabs>
                <w:tab w:val="left" w:pos="0"/>
                <w:tab w:val="left" w:pos="70"/>
              </w:tabs>
              <w:jc w:val="both"/>
              <w:rPr>
                <w:rFonts w:ascii="Garamond" w:hAnsi="Garamond"/>
                <w:b/>
                <w:bCs/>
                <w:i/>
                <w:iCs/>
                <w:sz w:val="20"/>
                <w:szCs w:val="20"/>
              </w:rPr>
            </w:pPr>
            <w:r w:rsidRPr="00C507C2">
              <w:rPr>
                <w:rFonts w:ascii="Garamond" w:hAnsi="Garamond"/>
                <w:i/>
                <w:iCs/>
                <w:sz w:val="20"/>
                <w:szCs w:val="20"/>
              </w:rPr>
              <w:t>është</w:t>
            </w:r>
          </w:p>
        </w:tc>
        <w:tc>
          <w:tcPr>
            <w:tcW w:w="1156" w:type="pct"/>
            <w:vMerge w:val="restart"/>
            <w:tcBorders>
              <w:bottom w:val="dotted" w:sz="4" w:space="0" w:color="auto"/>
            </w:tcBorders>
            <w:shd w:val="clear" w:color="auto" w:fill="auto"/>
            <w:vAlign w:val="center"/>
          </w:tcPr>
          <w:p w14:paraId="13911C28" w14:textId="710B98EA" w:rsidR="00DB5B01" w:rsidRPr="00C507C2" w:rsidRDefault="00DB5B01" w:rsidP="00F9720B">
            <w:pPr>
              <w:tabs>
                <w:tab w:val="left" w:pos="0"/>
                <w:tab w:val="left" w:pos="70"/>
              </w:tabs>
              <w:rPr>
                <w:rFonts w:ascii="Garamond" w:hAnsi="Garamond"/>
                <w:b/>
                <w:bCs/>
                <w:sz w:val="20"/>
                <w:szCs w:val="20"/>
              </w:rPr>
            </w:pPr>
            <w:r w:rsidRPr="00C507C2">
              <w:rPr>
                <w:rFonts w:ascii="Garamond" w:hAnsi="Garamond"/>
                <w:b/>
                <w:bCs/>
                <w:sz w:val="20"/>
                <w:szCs w:val="20"/>
              </w:rPr>
              <w:t xml:space="preserve">Rezultatet </w:t>
            </w:r>
            <w:r w:rsidR="00F9720B" w:rsidRPr="00C507C2">
              <w:rPr>
                <w:rFonts w:ascii="Garamond" w:hAnsi="Garamond"/>
                <w:b/>
                <w:bCs/>
                <w:sz w:val="20"/>
                <w:szCs w:val="20"/>
              </w:rPr>
              <w:t>paraprake (të disponueshme brenda sistemit të tregtimit)</w:t>
            </w:r>
          </w:p>
        </w:tc>
        <w:tc>
          <w:tcPr>
            <w:tcW w:w="3364" w:type="pct"/>
            <w:tcBorders>
              <w:bottom w:val="dotted" w:sz="4" w:space="0" w:color="auto"/>
            </w:tcBorders>
            <w:shd w:val="clear" w:color="auto" w:fill="auto"/>
            <w:vAlign w:val="center"/>
          </w:tcPr>
          <w:p w14:paraId="40F1E919" w14:textId="5B593D32" w:rsidR="00DB5B01" w:rsidRPr="00C507C2" w:rsidRDefault="00DB5B01" w:rsidP="000A5D84">
            <w:pPr>
              <w:jc w:val="both"/>
              <w:rPr>
                <w:rFonts w:ascii="Garamond" w:hAnsi="Garamond"/>
                <w:sz w:val="20"/>
                <w:szCs w:val="20"/>
              </w:rPr>
            </w:pPr>
            <w:r w:rsidRPr="00C507C2">
              <w:rPr>
                <w:rFonts w:ascii="Garamond" w:hAnsi="Garamond"/>
                <w:sz w:val="20"/>
                <w:szCs w:val="20"/>
              </w:rPr>
              <w:t>Rezultatet Paraprake</w:t>
            </w:r>
            <w:r w:rsidR="002B1A03">
              <w:rPr>
                <w:rFonts w:ascii="Garamond" w:hAnsi="Garamond"/>
                <w:sz w:val="20"/>
                <w:szCs w:val="20"/>
              </w:rPr>
              <w:t xml:space="preserve"> </w:t>
            </w:r>
            <w:r w:rsidRPr="00C507C2">
              <w:rPr>
                <w:rFonts w:ascii="Garamond" w:hAnsi="Garamond"/>
                <w:sz w:val="20"/>
                <w:szCs w:val="20"/>
              </w:rPr>
              <w:t xml:space="preserve"> </w:t>
            </w:r>
          </w:p>
          <w:p w14:paraId="1B883143" w14:textId="145B97E2" w:rsidR="00DB5B01" w:rsidRPr="00C507C2" w:rsidRDefault="00DB5B01" w:rsidP="000A5D84">
            <w:pPr>
              <w:jc w:val="both"/>
              <w:rPr>
                <w:rFonts w:ascii="Garamond" w:hAnsi="Garamond"/>
                <w:sz w:val="20"/>
                <w:szCs w:val="20"/>
              </w:rPr>
            </w:pPr>
            <w:r w:rsidRPr="00C507C2">
              <w:rPr>
                <w:rFonts w:ascii="Garamond" w:hAnsi="Garamond"/>
                <w:sz w:val="20"/>
                <w:szCs w:val="20"/>
              </w:rPr>
              <w:t>CRIDA1: Sa më shpejt të jetë e mundur nga ora 15:30</w:t>
            </w:r>
            <w:r w:rsidR="002B1A03">
              <w:rPr>
                <w:rFonts w:ascii="Garamond" w:hAnsi="Garamond"/>
                <w:sz w:val="20"/>
                <w:szCs w:val="20"/>
              </w:rPr>
              <w:t xml:space="preserve"> </w:t>
            </w:r>
            <w:r w:rsidRPr="00C507C2">
              <w:rPr>
                <w:rFonts w:ascii="Garamond" w:hAnsi="Garamond"/>
                <w:sz w:val="20"/>
                <w:szCs w:val="20"/>
              </w:rPr>
              <w:t>CET në D-1.</w:t>
            </w:r>
          </w:p>
          <w:p w14:paraId="52D68E43" w14:textId="77777777" w:rsidR="00DB5B01" w:rsidRPr="00C507C2" w:rsidRDefault="00DB5B01" w:rsidP="000A5D84">
            <w:pPr>
              <w:jc w:val="both"/>
              <w:rPr>
                <w:rFonts w:ascii="Garamond" w:hAnsi="Garamond"/>
                <w:sz w:val="20"/>
                <w:szCs w:val="20"/>
              </w:rPr>
            </w:pPr>
            <w:r w:rsidRPr="00C507C2">
              <w:rPr>
                <w:rFonts w:ascii="Garamond" w:hAnsi="Garamond"/>
                <w:sz w:val="20"/>
                <w:szCs w:val="20"/>
              </w:rPr>
              <w:t>CRIDA2: Sa më shpejt të jetë e mundur nga ora 22:30 CET në D-1.</w:t>
            </w:r>
          </w:p>
          <w:p w14:paraId="0C1C7FA7" w14:textId="77777777" w:rsidR="00DB5B01" w:rsidRPr="00C507C2" w:rsidRDefault="00DB5B01" w:rsidP="000A5D84">
            <w:pPr>
              <w:jc w:val="both"/>
              <w:rPr>
                <w:rFonts w:ascii="Garamond" w:hAnsi="Garamond"/>
                <w:sz w:val="20"/>
                <w:szCs w:val="20"/>
              </w:rPr>
            </w:pPr>
            <w:r w:rsidRPr="00C507C2">
              <w:rPr>
                <w:rFonts w:ascii="Garamond" w:hAnsi="Garamond"/>
                <w:sz w:val="20"/>
                <w:szCs w:val="20"/>
              </w:rPr>
              <w:t>CRIDA3: Sa më shpejt të jetë e mundur nga ora 10:30 CET në D.</w:t>
            </w:r>
          </w:p>
          <w:p w14:paraId="3C59DEF1" w14:textId="29FDA429" w:rsidR="00DB5B01" w:rsidRPr="00C507C2" w:rsidRDefault="00DB5B01" w:rsidP="000A5D84">
            <w:pPr>
              <w:jc w:val="both"/>
              <w:rPr>
                <w:rFonts w:ascii="Garamond" w:hAnsi="Garamond"/>
                <w:sz w:val="20"/>
                <w:szCs w:val="20"/>
              </w:rPr>
            </w:pPr>
            <w:r w:rsidRPr="00C507C2">
              <w:rPr>
                <w:rFonts w:ascii="Garamond" w:hAnsi="Garamond"/>
                <w:sz w:val="20"/>
                <w:szCs w:val="20"/>
              </w:rPr>
              <w:t>Rezultatet Përfundimtare</w:t>
            </w:r>
            <w:r w:rsidR="002B1A03">
              <w:rPr>
                <w:rFonts w:ascii="Garamond" w:hAnsi="Garamond"/>
                <w:sz w:val="20"/>
                <w:szCs w:val="20"/>
              </w:rPr>
              <w:t xml:space="preserve"> </w:t>
            </w:r>
            <w:r w:rsidRPr="00C507C2">
              <w:rPr>
                <w:rFonts w:ascii="Garamond" w:hAnsi="Garamond"/>
                <w:sz w:val="20"/>
                <w:szCs w:val="20"/>
              </w:rPr>
              <w:t xml:space="preserve"> </w:t>
            </w:r>
          </w:p>
          <w:p w14:paraId="5ECAA302" w14:textId="56FD5EFD" w:rsidR="00DB5B01" w:rsidRPr="00C507C2" w:rsidRDefault="00DB5B01" w:rsidP="000A5D84">
            <w:pPr>
              <w:jc w:val="both"/>
              <w:rPr>
                <w:rFonts w:ascii="Garamond" w:hAnsi="Garamond"/>
                <w:sz w:val="20"/>
                <w:szCs w:val="20"/>
              </w:rPr>
            </w:pPr>
            <w:r w:rsidRPr="00C507C2">
              <w:rPr>
                <w:rFonts w:ascii="Garamond" w:hAnsi="Garamond"/>
                <w:sz w:val="20"/>
                <w:szCs w:val="20"/>
              </w:rPr>
              <w:t>LIDA1: Sa më shpejt të jetë e mundur nga ora 15:30</w:t>
            </w:r>
            <w:r w:rsidR="002B1A03">
              <w:rPr>
                <w:rFonts w:ascii="Garamond" w:hAnsi="Garamond"/>
                <w:sz w:val="20"/>
                <w:szCs w:val="20"/>
              </w:rPr>
              <w:t xml:space="preserve"> </w:t>
            </w:r>
            <w:r w:rsidRPr="00C507C2">
              <w:rPr>
                <w:rFonts w:ascii="Garamond" w:hAnsi="Garamond"/>
                <w:sz w:val="20"/>
                <w:szCs w:val="20"/>
              </w:rPr>
              <w:t>CET në D-1.</w:t>
            </w:r>
          </w:p>
          <w:p w14:paraId="1EDC6D4E" w14:textId="77777777" w:rsidR="00DB5B01" w:rsidRPr="00C507C2" w:rsidRDefault="00DB5B01" w:rsidP="000A5D84">
            <w:pPr>
              <w:jc w:val="both"/>
              <w:rPr>
                <w:rFonts w:ascii="Garamond" w:hAnsi="Garamond"/>
                <w:sz w:val="20"/>
                <w:szCs w:val="20"/>
              </w:rPr>
            </w:pPr>
            <w:r w:rsidRPr="00C507C2">
              <w:rPr>
                <w:rFonts w:ascii="Garamond" w:hAnsi="Garamond"/>
                <w:sz w:val="20"/>
                <w:szCs w:val="20"/>
              </w:rPr>
              <w:t>LIDA2: Sa më shpejt të jetë e mundur nga ora 22:30 CET në D-1.</w:t>
            </w:r>
          </w:p>
          <w:p w14:paraId="0959FA31" w14:textId="77777777" w:rsidR="00DB5B01" w:rsidRPr="00C507C2" w:rsidRDefault="00DB5B01" w:rsidP="000A5D84">
            <w:pPr>
              <w:jc w:val="both"/>
              <w:rPr>
                <w:rFonts w:ascii="Garamond" w:hAnsi="Garamond"/>
                <w:sz w:val="20"/>
                <w:szCs w:val="20"/>
              </w:rPr>
            </w:pPr>
            <w:r w:rsidRPr="00C507C2">
              <w:rPr>
                <w:rFonts w:ascii="Garamond" w:hAnsi="Garamond"/>
                <w:sz w:val="20"/>
                <w:szCs w:val="20"/>
              </w:rPr>
              <w:t>LIDA3: Sa më shpejt të jetë e mundur nga ora 10:30 CET në D.</w:t>
            </w:r>
          </w:p>
          <w:p w14:paraId="5BDFEDC2" w14:textId="77777777" w:rsidR="00DB5B01" w:rsidRPr="00C507C2" w:rsidRDefault="00DB5B01" w:rsidP="000A5D84">
            <w:pPr>
              <w:jc w:val="both"/>
              <w:rPr>
                <w:rFonts w:ascii="Garamond" w:hAnsi="Garamond"/>
                <w:sz w:val="20"/>
                <w:szCs w:val="20"/>
              </w:rPr>
            </w:pPr>
            <w:r w:rsidRPr="00C507C2">
              <w:rPr>
                <w:rFonts w:ascii="Garamond" w:hAnsi="Garamond"/>
                <w:sz w:val="20"/>
                <w:szCs w:val="20"/>
              </w:rPr>
              <w:t>CRIDA1: Sa më shpejt të jetë e mundur nga ora 15:45 CET në D-1.</w:t>
            </w:r>
          </w:p>
          <w:p w14:paraId="38B12204" w14:textId="77777777" w:rsidR="00DB5B01" w:rsidRPr="00C507C2" w:rsidRDefault="00DB5B01" w:rsidP="000A5D84">
            <w:pPr>
              <w:jc w:val="both"/>
              <w:rPr>
                <w:rFonts w:ascii="Garamond" w:hAnsi="Garamond"/>
                <w:sz w:val="20"/>
                <w:szCs w:val="20"/>
              </w:rPr>
            </w:pPr>
            <w:r w:rsidRPr="00C507C2">
              <w:rPr>
                <w:rFonts w:ascii="Garamond" w:hAnsi="Garamond"/>
                <w:sz w:val="20"/>
                <w:szCs w:val="20"/>
              </w:rPr>
              <w:t>CRIDA2: Sa më shpejt të jetë e mundur nga ora 22:45 CET në D-1.</w:t>
            </w:r>
          </w:p>
          <w:p w14:paraId="7E72B490" w14:textId="77777777" w:rsidR="00DB5B01" w:rsidRPr="00C507C2" w:rsidRDefault="00DB5B01" w:rsidP="000A5D84">
            <w:pPr>
              <w:jc w:val="both"/>
              <w:rPr>
                <w:rFonts w:ascii="Garamond" w:hAnsi="Garamond"/>
                <w:sz w:val="20"/>
                <w:szCs w:val="20"/>
              </w:rPr>
            </w:pPr>
            <w:r w:rsidRPr="00C507C2">
              <w:rPr>
                <w:rFonts w:ascii="Garamond" w:hAnsi="Garamond"/>
                <w:sz w:val="20"/>
                <w:szCs w:val="20"/>
              </w:rPr>
              <w:t>CRIDA3: Sa më shpejt të jetë e mundur nga ora 10:30 CET në D.</w:t>
            </w:r>
          </w:p>
          <w:p w14:paraId="1185F299" w14:textId="03824C30" w:rsidR="00DB5B01" w:rsidRPr="00C507C2" w:rsidRDefault="00DB5B01" w:rsidP="000A5D84">
            <w:pPr>
              <w:jc w:val="both"/>
              <w:rPr>
                <w:rFonts w:ascii="Garamond" w:hAnsi="Garamond"/>
                <w:sz w:val="20"/>
                <w:szCs w:val="20"/>
              </w:rPr>
            </w:pPr>
            <w:r w:rsidRPr="00C507C2">
              <w:rPr>
                <w:rFonts w:ascii="Garamond" w:hAnsi="Garamond"/>
                <w:sz w:val="20"/>
                <w:szCs w:val="20"/>
              </w:rPr>
              <w:t>Rezultatet përfundimtare do të publikohen sa më shpejt që të jetë e mundur sipas afateve të përmendura më sipër më përjashtim kur ka vonesa për shkak të problemeve teknike ose ndarjes së Bashkimit të Tregjeve.</w:t>
            </w:r>
            <w:r w:rsidR="002B1A03">
              <w:rPr>
                <w:rFonts w:ascii="Garamond" w:hAnsi="Garamond"/>
                <w:sz w:val="20"/>
                <w:szCs w:val="20"/>
              </w:rPr>
              <w:t xml:space="preserve"> </w:t>
            </w:r>
            <w:r w:rsidRPr="00C507C2">
              <w:rPr>
                <w:rFonts w:ascii="Garamond" w:hAnsi="Garamond"/>
                <w:sz w:val="20"/>
                <w:szCs w:val="20"/>
              </w:rPr>
              <w:t xml:space="preserve"> </w:t>
            </w:r>
          </w:p>
        </w:tc>
      </w:tr>
      <w:tr w:rsidR="00DB5B01" w:rsidRPr="00C507C2" w14:paraId="174A589B" w14:textId="77777777" w:rsidTr="00912D7B">
        <w:trPr>
          <w:cantSplit/>
          <w:trHeight w:val="20"/>
        </w:trPr>
        <w:tc>
          <w:tcPr>
            <w:tcW w:w="480" w:type="pct"/>
            <w:tcBorders>
              <w:top w:val="dotted" w:sz="4" w:space="0" w:color="auto"/>
              <w:bottom w:val="dotted" w:sz="4" w:space="0" w:color="auto"/>
            </w:tcBorders>
            <w:vAlign w:val="center"/>
          </w:tcPr>
          <w:p w14:paraId="773F7326" w14:textId="77777777" w:rsidR="00DB5B01" w:rsidRPr="00C507C2" w:rsidRDefault="00DB5B01" w:rsidP="000A5D84">
            <w:pPr>
              <w:tabs>
                <w:tab w:val="left" w:pos="0"/>
                <w:tab w:val="left" w:pos="70"/>
              </w:tabs>
              <w:jc w:val="both"/>
              <w:rPr>
                <w:rFonts w:ascii="Garamond" w:hAnsi="Garamond"/>
                <w:i/>
                <w:iCs/>
                <w:sz w:val="20"/>
                <w:szCs w:val="20"/>
              </w:rPr>
            </w:pPr>
            <w:r w:rsidRPr="00C507C2">
              <w:rPr>
                <w:rFonts w:ascii="Garamond" w:hAnsi="Garamond"/>
                <w:i/>
                <w:iCs/>
                <w:sz w:val="20"/>
                <w:szCs w:val="20"/>
              </w:rPr>
              <w:t>bëhet</w:t>
            </w:r>
          </w:p>
        </w:tc>
        <w:tc>
          <w:tcPr>
            <w:tcW w:w="1156" w:type="pct"/>
            <w:vMerge/>
            <w:tcBorders>
              <w:top w:val="dotted" w:sz="4" w:space="0" w:color="auto"/>
              <w:bottom w:val="dotted" w:sz="4" w:space="0" w:color="auto"/>
            </w:tcBorders>
            <w:shd w:val="clear" w:color="auto" w:fill="auto"/>
            <w:vAlign w:val="center"/>
          </w:tcPr>
          <w:p w14:paraId="58317629" w14:textId="77777777" w:rsidR="00DB5B01" w:rsidRPr="00C507C2" w:rsidRDefault="00DB5B01" w:rsidP="000A5D84">
            <w:pPr>
              <w:tabs>
                <w:tab w:val="left" w:pos="0"/>
                <w:tab w:val="left" w:pos="70"/>
              </w:tabs>
              <w:jc w:val="both"/>
              <w:rPr>
                <w:rFonts w:ascii="Garamond" w:hAnsi="Garamond"/>
                <w:sz w:val="20"/>
                <w:szCs w:val="20"/>
              </w:rPr>
            </w:pPr>
          </w:p>
        </w:tc>
        <w:tc>
          <w:tcPr>
            <w:tcW w:w="3364" w:type="pct"/>
            <w:tcBorders>
              <w:top w:val="dotted" w:sz="4" w:space="0" w:color="auto"/>
              <w:bottom w:val="dotted" w:sz="4" w:space="0" w:color="auto"/>
            </w:tcBorders>
            <w:shd w:val="clear" w:color="auto" w:fill="auto"/>
            <w:vAlign w:val="center"/>
          </w:tcPr>
          <w:p w14:paraId="7C8ED862" w14:textId="0B275424" w:rsidR="00DB5B01" w:rsidRPr="00C507C2" w:rsidRDefault="00DB5B01" w:rsidP="000A5D84">
            <w:pPr>
              <w:jc w:val="both"/>
              <w:rPr>
                <w:rFonts w:ascii="Garamond" w:hAnsi="Garamond"/>
                <w:sz w:val="20"/>
                <w:szCs w:val="20"/>
              </w:rPr>
            </w:pPr>
            <w:r w:rsidRPr="00C507C2">
              <w:rPr>
                <w:rFonts w:ascii="Garamond" w:hAnsi="Garamond"/>
                <w:sz w:val="20"/>
                <w:szCs w:val="20"/>
              </w:rPr>
              <w:t xml:space="preserve">Rezultatet </w:t>
            </w:r>
            <w:r w:rsidR="00F9720B">
              <w:rPr>
                <w:rFonts w:ascii="Garamond" w:hAnsi="Garamond"/>
                <w:sz w:val="20"/>
                <w:szCs w:val="20"/>
              </w:rPr>
              <w:t>p</w:t>
            </w:r>
            <w:r w:rsidRPr="00C507C2">
              <w:rPr>
                <w:rFonts w:ascii="Garamond" w:hAnsi="Garamond"/>
                <w:sz w:val="20"/>
                <w:szCs w:val="20"/>
              </w:rPr>
              <w:t>araprake</w:t>
            </w:r>
            <w:r w:rsidR="002B1A03">
              <w:rPr>
                <w:rFonts w:ascii="Garamond" w:hAnsi="Garamond"/>
                <w:sz w:val="20"/>
                <w:szCs w:val="20"/>
              </w:rPr>
              <w:t xml:space="preserve"> </w:t>
            </w:r>
            <w:r w:rsidRPr="00C507C2">
              <w:rPr>
                <w:rFonts w:ascii="Garamond" w:hAnsi="Garamond"/>
                <w:sz w:val="20"/>
                <w:szCs w:val="20"/>
              </w:rPr>
              <w:t xml:space="preserve"> </w:t>
            </w:r>
          </w:p>
          <w:p w14:paraId="0F103179" w14:textId="19FB44CD" w:rsidR="00DB5B01" w:rsidRPr="00C507C2" w:rsidRDefault="00DB5B01" w:rsidP="000A5D84">
            <w:pPr>
              <w:jc w:val="both"/>
              <w:rPr>
                <w:rFonts w:ascii="Garamond" w:hAnsi="Garamond"/>
                <w:sz w:val="20"/>
                <w:szCs w:val="20"/>
              </w:rPr>
            </w:pPr>
            <w:r w:rsidRPr="00C507C2">
              <w:rPr>
                <w:rFonts w:ascii="Garamond" w:hAnsi="Garamond"/>
                <w:sz w:val="20"/>
                <w:szCs w:val="20"/>
              </w:rPr>
              <w:t>CRIDA1: Sa më shpejt të jetë e mundur nga ora 15:30</w:t>
            </w:r>
            <w:r w:rsidR="002B1A03">
              <w:rPr>
                <w:rFonts w:ascii="Garamond" w:hAnsi="Garamond"/>
                <w:sz w:val="20"/>
                <w:szCs w:val="20"/>
              </w:rPr>
              <w:t xml:space="preserve"> </w:t>
            </w:r>
            <w:r w:rsidRPr="00C507C2">
              <w:rPr>
                <w:rFonts w:ascii="Garamond" w:hAnsi="Garamond"/>
                <w:sz w:val="20"/>
                <w:szCs w:val="20"/>
              </w:rPr>
              <w:t>CET në D-1.</w:t>
            </w:r>
          </w:p>
          <w:p w14:paraId="7B46AAD2" w14:textId="77777777" w:rsidR="00DB5B01" w:rsidRPr="00C507C2" w:rsidRDefault="00DB5B01" w:rsidP="000A5D84">
            <w:pPr>
              <w:jc w:val="both"/>
              <w:rPr>
                <w:rFonts w:ascii="Garamond" w:hAnsi="Garamond"/>
                <w:sz w:val="20"/>
                <w:szCs w:val="20"/>
              </w:rPr>
            </w:pPr>
            <w:r w:rsidRPr="00C507C2">
              <w:rPr>
                <w:rFonts w:ascii="Garamond" w:hAnsi="Garamond"/>
                <w:sz w:val="20"/>
                <w:szCs w:val="20"/>
              </w:rPr>
              <w:t>CRIDA2: Sa më shpejt të jetë e mundur nga ora 22:30 CET në D-1.</w:t>
            </w:r>
          </w:p>
          <w:p w14:paraId="61143F83" w14:textId="77777777" w:rsidR="00DB5B01" w:rsidRPr="00C507C2" w:rsidRDefault="00DB5B01" w:rsidP="000A5D84">
            <w:pPr>
              <w:jc w:val="both"/>
              <w:rPr>
                <w:rFonts w:ascii="Garamond" w:hAnsi="Garamond"/>
                <w:sz w:val="20"/>
                <w:szCs w:val="20"/>
              </w:rPr>
            </w:pPr>
            <w:r w:rsidRPr="00C507C2">
              <w:rPr>
                <w:rFonts w:ascii="Garamond" w:hAnsi="Garamond"/>
                <w:sz w:val="20"/>
                <w:szCs w:val="20"/>
              </w:rPr>
              <w:t>CRIDA3: Sa më shpejt të jetë e mundur nga ora 10:30 CET në D.</w:t>
            </w:r>
          </w:p>
          <w:p w14:paraId="60D55CEE" w14:textId="0F7DBD24" w:rsidR="00DB5B01" w:rsidRPr="00C507C2" w:rsidRDefault="00DB5B01" w:rsidP="000A5D84">
            <w:pPr>
              <w:jc w:val="both"/>
              <w:rPr>
                <w:rFonts w:ascii="Garamond" w:hAnsi="Garamond"/>
                <w:sz w:val="20"/>
                <w:szCs w:val="20"/>
              </w:rPr>
            </w:pPr>
            <w:r w:rsidRPr="00C507C2">
              <w:rPr>
                <w:rFonts w:ascii="Garamond" w:hAnsi="Garamond"/>
                <w:sz w:val="20"/>
                <w:szCs w:val="20"/>
              </w:rPr>
              <w:t>Rezultatet Përfundimtare</w:t>
            </w:r>
            <w:r w:rsidR="002B1A03">
              <w:rPr>
                <w:rFonts w:ascii="Garamond" w:hAnsi="Garamond"/>
                <w:sz w:val="20"/>
                <w:szCs w:val="20"/>
              </w:rPr>
              <w:t xml:space="preserve"> </w:t>
            </w:r>
            <w:r w:rsidRPr="00C507C2">
              <w:rPr>
                <w:rFonts w:ascii="Garamond" w:hAnsi="Garamond"/>
                <w:sz w:val="20"/>
                <w:szCs w:val="20"/>
              </w:rPr>
              <w:t xml:space="preserve"> </w:t>
            </w:r>
          </w:p>
          <w:p w14:paraId="745AF637" w14:textId="77777777" w:rsidR="00DB5B01" w:rsidRPr="00C507C2" w:rsidRDefault="00DB5B01" w:rsidP="000A5D84">
            <w:pPr>
              <w:jc w:val="both"/>
              <w:rPr>
                <w:rFonts w:ascii="Garamond" w:hAnsi="Garamond"/>
                <w:sz w:val="20"/>
                <w:szCs w:val="20"/>
              </w:rPr>
            </w:pPr>
            <w:r w:rsidRPr="00C507C2">
              <w:rPr>
                <w:rFonts w:ascii="Garamond" w:hAnsi="Garamond"/>
                <w:sz w:val="20"/>
                <w:szCs w:val="20"/>
              </w:rPr>
              <w:t>CRIDA1: Sa më shpejt të jetë e mundur nga ora 15:45 CET në D-1.</w:t>
            </w:r>
          </w:p>
          <w:p w14:paraId="60A4A16D" w14:textId="77777777" w:rsidR="00DB5B01" w:rsidRPr="00C507C2" w:rsidRDefault="00DB5B01" w:rsidP="000A5D84">
            <w:pPr>
              <w:jc w:val="both"/>
              <w:rPr>
                <w:rFonts w:ascii="Garamond" w:hAnsi="Garamond"/>
                <w:sz w:val="20"/>
                <w:szCs w:val="20"/>
              </w:rPr>
            </w:pPr>
            <w:r w:rsidRPr="00C507C2">
              <w:rPr>
                <w:rFonts w:ascii="Garamond" w:hAnsi="Garamond"/>
                <w:sz w:val="20"/>
                <w:szCs w:val="20"/>
              </w:rPr>
              <w:t>CRIDA2: Sa më shpejt të jetë e mundur nga ora 22:45 CET në D-1.</w:t>
            </w:r>
          </w:p>
          <w:p w14:paraId="26D1BFC5" w14:textId="77777777" w:rsidR="00DB5B01" w:rsidRPr="00C507C2" w:rsidRDefault="00DB5B01" w:rsidP="000A5D84">
            <w:pPr>
              <w:jc w:val="both"/>
              <w:rPr>
                <w:rFonts w:ascii="Garamond" w:hAnsi="Garamond"/>
                <w:sz w:val="20"/>
                <w:szCs w:val="20"/>
              </w:rPr>
            </w:pPr>
            <w:r w:rsidRPr="00C507C2">
              <w:rPr>
                <w:rFonts w:ascii="Garamond" w:hAnsi="Garamond"/>
                <w:sz w:val="20"/>
                <w:szCs w:val="20"/>
              </w:rPr>
              <w:t>CRIDA3: Sa më shpejt të jetë e mundur nga ora 10:30 CET në D.</w:t>
            </w:r>
          </w:p>
          <w:p w14:paraId="57B6B4FE" w14:textId="24501630" w:rsidR="00DB5B01" w:rsidRPr="00C507C2" w:rsidRDefault="00DB5B01" w:rsidP="000A5D84">
            <w:pPr>
              <w:jc w:val="both"/>
              <w:rPr>
                <w:rFonts w:ascii="Garamond" w:hAnsi="Garamond"/>
                <w:sz w:val="20"/>
                <w:szCs w:val="20"/>
              </w:rPr>
            </w:pPr>
            <w:r w:rsidRPr="00C507C2">
              <w:rPr>
                <w:rFonts w:ascii="Garamond" w:hAnsi="Garamond"/>
                <w:sz w:val="20"/>
                <w:szCs w:val="20"/>
              </w:rPr>
              <w:t>Rezultatet përfundimtare do të publikohen sa më shpejt që të jetë e mundur sipas afateve të përmendura më sipër më përjashtim kur ka vonesa për shkak të problemeve teknike ose ndarjes së Bashkimit të Tregjeve.</w:t>
            </w:r>
            <w:r w:rsidR="002B1A03">
              <w:rPr>
                <w:rFonts w:ascii="Garamond" w:hAnsi="Garamond"/>
                <w:sz w:val="20"/>
                <w:szCs w:val="20"/>
              </w:rPr>
              <w:t xml:space="preserve"> </w:t>
            </w:r>
            <w:r w:rsidRPr="00C507C2">
              <w:rPr>
                <w:rFonts w:ascii="Garamond" w:hAnsi="Garamond"/>
                <w:sz w:val="20"/>
                <w:szCs w:val="20"/>
              </w:rPr>
              <w:t xml:space="preserve"> </w:t>
            </w:r>
          </w:p>
        </w:tc>
      </w:tr>
      <w:tr w:rsidR="00DB5B01" w:rsidRPr="00C507C2" w14:paraId="33818709" w14:textId="77777777" w:rsidTr="00912D7B">
        <w:trPr>
          <w:cantSplit/>
          <w:trHeight w:val="20"/>
        </w:trPr>
        <w:tc>
          <w:tcPr>
            <w:tcW w:w="480" w:type="pct"/>
            <w:tcBorders>
              <w:bottom w:val="dotted" w:sz="4" w:space="0" w:color="auto"/>
            </w:tcBorders>
            <w:vAlign w:val="center"/>
          </w:tcPr>
          <w:p w14:paraId="1A35EE1B"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56" w:type="pct"/>
            <w:tcBorders>
              <w:bottom w:val="dotted" w:sz="4" w:space="0" w:color="auto"/>
            </w:tcBorders>
            <w:shd w:val="clear" w:color="auto" w:fill="auto"/>
            <w:vAlign w:val="center"/>
          </w:tcPr>
          <w:p w14:paraId="21FC3357" w14:textId="77777777" w:rsidR="00DB5B01" w:rsidRPr="00C507C2" w:rsidRDefault="00DB5B01" w:rsidP="000A5D84">
            <w:pPr>
              <w:jc w:val="both"/>
              <w:rPr>
                <w:rFonts w:ascii="Garamond" w:hAnsi="Garamond"/>
                <w:b/>
                <w:bCs/>
                <w:sz w:val="20"/>
                <w:szCs w:val="20"/>
              </w:rPr>
            </w:pPr>
            <w:r w:rsidRPr="00C507C2">
              <w:rPr>
                <w:rFonts w:ascii="Garamond" w:hAnsi="Garamond"/>
                <w:b/>
                <w:bCs/>
                <w:sz w:val="20"/>
                <w:szCs w:val="20"/>
              </w:rPr>
              <w:t>LIDA</w:t>
            </w:r>
          </w:p>
        </w:tc>
        <w:tc>
          <w:tcPr>
            <w:tcW w:w="3364" w:type="pct"/>
            <w:tcBorders>
              <w:bottom w:val="dotted" w:sz="4" w:space="0" w:color="auto"/>
            </w:tcBorders>
            <w:shd w:val="clear" w:color="auto" w:fill="auto"/>
            <w:vAlign w:val="center"/>
          </w:tcPr>
          <w:p w14:paraId="634A468D" w14:textId="36D42966" w:rsidR="00DB5B01" w:rsidRPr="00C507C2" w:rsidRDefault="00DB5B01" w:rsidP="000A5D84">
            <w:pPr>
              <w:jc w:val="both"/>
              <w:rPr>
                <w:rFonts w:ascii="Garamond" w:hAnsi="Garamond"/>
                <w:sz w:val="20"/>
                <w:szCs w:val="20"/>
              </w:rPr>
            </w:pPr>
            <w:r w:rsidRPr="00C507C2">
              <w:rPr>
                <w:rFonts w:ascii="Garamond" w:hAnsi="Garamond"/>
                <w:sz w:val="20"/>
                <w:szCs w:val="20"/>
              </w:rPr>
              <w:t xml:space="preserve">Shprehet në €/MWh dhe është një çmim i shprehur në vlerë pozitive apo negative që përcaktohet me </w:t>
            </w:r>
            <w:r w:rsidR="00F9720B">
              <w:rPr>
                <w:rFonts w:ascii="Garamond" w:hAnsi="Garamond"/>
                <w:sz w:val="20"/>
                <w:szCs w:val="20"/>
              </w:rPr>
              <w:t>v</w:t>
            </w:r>
            <w:r w:rsidRPr="00C507C2">
              <w:rPr>
                <w:rFonts w:ascii="Garamond" w:hAnsi="Garamond"/>
                <w:sz w:val="20"/>
                <w:szCs w:val="20"/>
              </w:rPr>
              <w:t>endim nga Autoriteti Rregullator.</w:t>
            </w:r>
          </w:p>
        </w:tc>
      </w:tr>
    </w:tbl>
    <w:p w14:paraId="0E16B6E6" w14:textId="187356E5" w:rsidR="00DB5B01" w:rsidRPr="00C507C2" w:rsidRDefault="00DB5B01" w:rsidP="000A5D84">
      <w:pPr>
        <w:tabs>
          <w:tab w:val="left" w:pos="1735"/>
        </w:tabs>
        <w:jc w:val="both"/>
        <w:rPr>
          <w:rFonts w:ascii="Garamond" w:hAnsi="Garamond"/>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70"/>
        <w:gridCol w:w="2095"/>
        <w:gridCol w:w="6096"/>
      </w:tblGrid>
      <w:tr w:rsidR="00DB5B01" w:rsidRPr="00C507C2" w14:paraId="3793ED43" w14:textId="77777777" w:rsidTr="00912D7B">
        <w:trPr>
          <w:cantSplit/>
          <w:trHeight w:val="20"/>
        </w:trPr>
        <w:tc>
          <w:tcPr>
            <w:tcW w:w="480" w:type="pct"/>
            <w:tcBorders>
              <w:top w:val="dotted" w:sz="4" w:space="0" w:color="auto"/>
              <w:bottom w:val="dotted" w:sz="4" w:space="0" w:color="auto"/>
            </w:tcBorders>
            <w:vAlign w:val="center"/>
          </w:tcPr>
          <w:p w14:paraId="5B2C9038"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56" w:type="pct"/>
            <w:tcBorders>
              <w:top w:val="dotted" w:sz="4" w:space="0" w:color="auto"/>
              <w:bottom w:val="dotted" w:sz="4" w:space="0" w:color="auto"/>
            </w:tcBorders>
            <w:shd w:val="clear" w:color="auto" w:fill="auto"/>
            <w:vAlign w:val="center"/>
          </w:tcPr>
          <w:p w14:paraId="57A58B1C" w14:textId="77777777" w:rsidR="00DB5B01" w:rsidRPr="00C507C2" w:rsidRDefault="00DB5B01" w:rsidP="000A5D84">
            <w:pPr>
              <w:jc w:val="both"/>
              <w:rPr>
                <w:rFonts w:ascii="Garamond" w:hAnsi="Garamond"/>
                <w:b/>
                <w:bCs/>
                <w:sz w:val="20"/>
                <w:szCs w:val="20"/>
              </w:rPr>
            </w:pPr>
            <w:r w:rsidRPr="00C507C2">
              <w:rPr>
                <w:rFonts w:ascii="Garamond" w:hAnsi="Garamond"/>
                <w:b/>
                <w:bCs/>
                <w:i/>
                <w:iCs/>
                <w:sz w:val="20"/>
                <w:szCs w:val="20"/>
              </w:rPr>
              <w:t>Shfuqizohet</w:t>
            </w:r>
          </w:p>
        </w:tc>
        <w:tc>
          <w:tcPr>
            <w:tcW w:w="3364" w:type="pct"/>
            <w:tcBorders>
              <w:top w:val="dotted" w:sz="4" w:space="0" w:color="auto"/>
              <w:bottom w:val="dotted" w:sz="4" w:space="0" w:color="auto"/>
            </w:tcBorders>
            <w:shd w:val="clear" w:color="auto" w:fill="auto"/>
            <w:vAlign w:val="center"/>
          </w:tcPr>
          <w:p w14:paraId="04D6980D" w14:textId="77777777" w:rsidR="00DB5B01" w:rsidRPr="00C507C2" w:rsidRDefault="00DB5B01" w:rsidP="000A5D84">
            <w:pPr>
              <w:jc w:val="both"/>
              <w:rPr>
                <w:rFonts w:ascii="Garamond" w:hAnsi="Garamond"/>
                <w:sz w:val="20"/>
                <w:szCs w:val="20"/>
              </w:rPr>
            </w:pPr>
          </w:p>
        </w:tc>
      </w:tr>
      <w:tr w:rsidR="00DB5B01" w:rsidRPr="00C507C2" w14:paraId="5A9C5481" w14:textId="77777777" w:rsidTr="00912D7B">
        <w:trPr>
          <w:cantSplit/>
          <w:trHeight w:val="20"/>
        </w:trPr>
        <w:tc>
          <w:tcPr>
            <w:tcW w:w="480" w:type="pct"/>
            <w:tcBorders>
              <w:bottom w:val="dotted" w:sz="4" w:space="0" w:color="auto"/>
            </w:tcBorders>
            <w:vAlign w:val="center"/>
          </w:tcPr>
          <w:p w14:paraId="4101E234"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56" w:type="pct"/>
            <w:tcBorders>
              <w:bottom w:val="dotted" w:sz="4" w:space="0" w:color="auto"/>
            </w:tcBorders>
            <w:shd w:val="clear" w:color="auto" w:fill="auto"/>
            <w:vAlign w:val="center"/>
          </w:tcPr>
          <w:p w14:paraId="004FCDF2" w14:textId="77777777" w:rsidR="00DB5B01" w:rsidRPr="00C507C2" w:rsidRDefault="00DB5B01" w:rsidP="000A5D84">
            <w:pPr>
              <w:jc w:val="both"/>
              <w:rPr>
                <w:rFonts w:ascii="Garamond" w:hAnsi="Garamond"/>
                <w:b/>
                <w:bCs/>
                <w:sz w:val="20"/>
                <w:szCs w:val="20"/>
              </w:rPr>
            </w:pPr>
            <w:r w:rsidRPr="00C507C2">
              <w:rPr>
                <w:rFonts w:ascii="Garamond" w:hAnsi="Garamond"/>
                <w:b/>
                <w:bCs/>
                <w:sz w:val="20"/>
                <w:szCs w:val="20"/>
              </w:rPr>
              <w:t>CRIDA</w:t>
            </w:r>
          </w:p>
        </w:tc>
        <w:tc>
          <w:tcPr>
            <w:tcW w:w="3364" w:type="pct"/>
            <w:tcBorders>
              <w:bottom w:val="dotted" w:sz="4" w:space="0" w:color="auto"/>
            </w:tcBorders>
            <w:shd w:val="clear" w:color="auto" w:fill="auto"/>
            <w:vAlign w:val="center"/>
          </w:tcPr>
          <w:p w14:paraId="109C635B" w14:textId="68A87E36" w:rsidR="00DB5B01" w:rsidRPr="00C507C2" w:rsidRDefault="00DB5B01" w:rsidP="000A5D84">
            <w:pPr>
              <w:jc w:val="both"/>
              <w:rPr>
                <w:rFonts w:ascii="Garamond" w:hAnsi="Garamond"/>
                <w:sz w:val="20"/>
                <w:szCs w:val="20"/>
              </w:rPr>
            </w:pPr>
            <w:r w:rsidRPr="00C507C2">
              <w:rPr>
                <w:rFonts w:ascii="Garamond" w:hAnsi="Garamond"/>
                <w:sz w:val="20"/>
                <w:szCs w:val="20"/>
              </w:rPr>
              <w:t xml:space="preserve">Shprehet në €/MWh dhe është një çmim i shprehur në vlerë pozitive apo negative që përcaktohet me </w:t>
            </w:r>
            <w:r w:rsidR="00F9720B">
              <w:rPr>
                <w:rFonts w:ascii="Garamond" w:hAnsi="Garamond"/>
                <w:sz w:val="20"/>
                <w:szCs w:val="20"/>
              </w:rPr>
              <w:t>v</w:t>
            </w:r>
            <w:r w:rsidRPr="00C507C2">
              <w:rPr>
                <w:rFonts w:ascii="Garamond" w:hAnsi="Garamond"/>
                <w:sz w:val="20"/>
                <w:szCs w:val="20"/>
              </w:rPr>
              <w:t>endim nga Autoriteti Rregullator.</w:t>
            </w:r>
          </w:p>
        </w:tc>
      </w:tr>
      <w:tr w:rsidR="00DB5B01" w:rsidRPr="00C507C2" w14:paraId="272AA55E" w14:textId="77777777" w:rsidTr="00912D7B">
        <w:trPr>
          <w:cantSplit/>
          <w:trHeight w:val="20"/>
        </w:trPr>
        <w:tc>
          <w:tcPr>
            <w:tcW w:w="480" w:type="pct"/>
            <w:tcBorders>
              <w:top w:val="dotted" w:sz="4" w:space="0" w:color="auto"/>
              <w:bottom w:val="dotted" w:sz="4" w:space="0" w:color="auto"/>
            </w:tcBorders>
            <w:vAlign w:val="center"/>
          </w:tcPr>
          <w:p w14:paraId="3A62B4C8"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56" w:type="pct"/>
            <w:tcBorders>
              <w:top w:val="dotted" w:sz="4" w:space="0" w:color="auto"/>
              <w:bottom w:val="dotted" w:sz="4" w:space="0" w:color="auto"/>
            </w:tcBorders>
            <w:shd w:val="clear" w:color="auto" w:fill="auto"/>
            <w:vAlign w:val="center"/>
          </w:tcPr>
          <w:p w14:paraId="77BE397D" w14:textId="77777777" w:rsidR="00DB5B01" w:rsidRPr="00C507C2" w:rsidRDefault="00DB5B01" w:rsidP="000A5D84">
            <w:pPr>
              <w:jc w:val="both"/>
              <w:rPr>
                <w:rFonts w:ascii="Garamond" w:hAnsi="Garamond"/>
                <w:b/>
                <w:bCs/>
                <w:i/>
                <w:iCs/>
                <w:sz w:val="20"/>
                <w:szCs w:val="20"/>
              </w:rPr>
            </w:pPr>
            <w:r w:rsidRPr="00C507C2">
              <w:rPr>
                <w:rFonts w:ascii="Garamond" w:hAnsi="Garamond"/>
                <w:b/>
                <w:bCs/>
                <w:i/>
                <w:iCs/>
                <w:sz w:val="20"/>
                <w:szCs w:val="20"/>
              </w:rPr>
              <w:t>Shfuqizohet</w:t>
            </w:r>
          </w:p>
        </w:tc>
        <w:tc>
          <w:tcPr>
            <w:tcW w:w="3364" w:type="pct"/>
            <w:tcBorders>
              <w:top w:val="dotted" w:sz="4" w:space="0" w:color="auto"/>
              <w:bottom w:val="dotted" w:sz="4" w:space="0" w:color="auto"/>
            </w:tcBorders>
            <w:shd w:val="clear" w:color="auto" w:fill="auto"/>
            <w:vAlign w:val="center"/>
          </w:tcPr>
          <w:p w14:paraId="57B072A2" w14:textId="77777777" w:rsidR="00DB5B01" w:rsidRPr="00C507C2" w:rsidRDefault="00DB5B01" w:rsidP="000A5D84">
            <w:pPr>
              <w:jc w:val="both"/>
              <w:rPr>
                <w:rFonts w:ascii="Garamond" w:hAnsi="Garamond"/>
                <w:sz w:val="20"/>
                <w:szCs w:val="20"/>
              </w:rPr>
            </w:pPr>
          </w:p>
        </w:tc>
      </w:tr>
      <w:tr w:rsidR="00DB5B01" w:rsidRPr="00C507C2" w14:paraId="36283F91" w14:textId="77777777" w:rsidTr="00912D7B">
        <w:trPr>
          <w:cantSplit/>
          <w:trHeight w:val="332"/>
        </w:trPr>
        <w:tc>
          <w:tcPr>
            <w:tcW w:w="480" w:type="pct"/>
            <w:vAlign w:val="center"/>
          </w:tcPr>
          <w:p w14:paraId="2A16CBEF"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56" w:type="pct"/>
            <w:shd w:val="clear" w:color="auto" w:fill="auto"/>
            <w:vAlign w:val="center"/>
          </w:tcPr>
          <w:p w14:paraId="479A5FEC" w14:textId="77777777" w:rsidR="00DB5B01" w:rsidRPr="00C507C2" w:rsidRDefault="00DB5B01" w:rsidP="000A5D84">
            <w:pPr>
              <w:jc w:val="both"/>
              <w:rPr>
                <w:rFonts w:ascii="Garamond" w:hAnsi="Garamond"/>
                <w:b/>
                <w:bCs/>
                <w:sz w:val="20"/>
                <w:szCs w:val="20"/>
              </w:rPr>
            </w:pPr>
          </w:p>
        </w:tc>
        <w:tc>
          <w:tcPr>
            <w:tcW w:w="3364" w:type="pct"/>
            <w:tcBorders>
              <w:bottom w:val="dotted" w:sz="4" w:space="0" w:color="auto"/>
            </w:tcBorders>
            <w:shd w:val="clear" w:color="auto" w:fill="auto"/>
            <w:vAlign w:val="center"/>
          </w:tcPr>
          <w:p w14:paraId="085EC13F" w14:textId="77777777" w:rsidR="00DB5B01" w:rsidRPr="00C507C2" w:rsidRDefault="00DB5B01" w:rsidP="000A5D84">
            <w:pPr>
              <w:jc w:val="both"/>
              <w:rPr>
                <w:rFonts w:ascii="Garamond" w:hAnsi="Garamond"/>
                <w:sz w:val="20"/>
                <w:szCs w:val="20"/>
              </w:rPr>
            </w:pPr>
          </w:p>
        </w:tc>
      </w:tr>
      <w:tr w:rsidR="00DB5B01" w:rsidRPr="00C507C2" w14:paraId="7C89E5C4" w14:textId="77777777" w:rsidTr="00912D7B">
        <w:trPr>
          <w:cantSplit/>
          <w:trHeight w:val="20"/>
        </w:trPr>
        <w:tc>
          <w:tcPr>
            <w:tcW w:w="480" w:type="pct"/>
            <w:vAlign w:val="center"/>
          </w:tcPr>
          <w:p w14:paraId="411B6190" w14:textId="77777777" w:rsidR="00DB5B01" w:rsidRPr="00C507C2" w:rsidRDefault="00DB5B01" w:rsidP="000A5D84">
            <w:pPr>
              <w:jc w:val="both"/>
              <w:rPr>
                <w:rFonts w:ascii="Garamond" w:hAnsi="Garamond"/>
                <w:i/>
                <w:iCs/>
                <w:sz w:val="20"/>
                <w:szCs w:val="20"/>
              </w:rPr>
            </w:pPr>
            <w:r w:rsidRPr="00C507C2">
              <w:rPr>
                <w:rFonts w:ascii="Garamond" w:hAnsi="Garamond"/>
                <w:i/>
                <w:iCs/>
                <w:sz w:val="20"/>
                <w:szCs w:val="20"/>
              </w:rPr>
              <w:t>bëhet</w:t>
            </w:r>
          </w:p>
        </w:tc>
        <w:tc>
          <w:tcPr>
            <w:tcW w:w="1156" w:type="pct"/>
            <w:shd w:val="clear" w:color="auto" w:fill="auto"/>
            <w:vAlign w:val="center"/>
          </w:tcPr>
          <w:p w14:paraId="527A9A84" w14:textId="5B7F3939" w:rsidR="00DB5B01" w:rsidRPr="00C507C2" w:rsidRDefault="00DB5B01" w:rsidP="00F9720B">
            <w:pPr>
              <w:rPr>
                <w:rFonts w:ascii="Garamond" w:hAnsi="Garamond"/>
                <w:sz w:val="20"/>
                <w:szCs w:val="20"/>
              </w:rPr>
            </w:pPr>
            <w:r w:rsidRPr="00C507C2">
              <w:rPr>
                <w:rFonts w:ascii="Garamond" w:hAnsi="Garamond"/>
                <w:b/>
                <w:bCs/>
                <w:sz w:val="20"/>
                <w:szCs w:val="20"/>
              </w:rPr>
              <w:t xml:space="preserve">Çmimi </w:t>
            </w:r>
            <w:r w:rsidR="00F9720B" w:rsidRPr="00C507C2">
              <w:rPr>
                <w:rFonts w:ascii="Garamond" w:hAnsi="Garamond"/>
                <w:b/>
                <w:bCs/>
                <w:sz w:val="20"/>
                <w:szCs w:val="20"/>
              </w:rPr>
              <w:t>minimal klerues i</w:t>
            </w:r>
            <w:r w:rsidRPr="00C507C2">
              <w:rPr>
                <w:rFonts w:ascii="Garamond" w:hAnsi="Garamond"/>
                <w:b/>
                <w:bCs/>
                <w:sz w:val="20"/>
                <w:szCs w:val="20"/>
              </w:rPr>
              <w:t xml:space="preserve"> Tregut të Ankandeve Brenda së Njëjtës Ditë</w:t>
            </w:r>
          </w:p>
        </w:tc>
        <w:tc>
          <w:tcPr>
            <w:tcW w:w="3364" w:type="pct"/>
            <w:tcBorders>
              <w:top w:val="dotted" w:sz="4" w:space="0" w:color="auto"/>
              <w:bottom w:val="dotted" w:sz="4" w:space="0" w:color="auto"/>
            </w:tcBorders>
            <w:shd w:val="clear" w:color="auto" w:fill="auto"/>
            <w:vAlign w:val="center"/>
          </w:tcPr>
          <w:p w14:paraId="4486A58D" w14:textId="2682339C" w:rsidR="00DB5B01" w:rsidRPr="00C507C2" w:rsidRDefault="00DB5B01" w:rsidP="000A5D84">
            <w:pPr>
              <w:jc w:val="both"/>
              <w:rPr>
                <w:rFonts w:ascii="Garamond" w:hAnsi="Garamond"/>
                <w:sz w:val="20"/>
                <w:szCs w:val="20"/>
              </w:rPr>
            </w:pPr>
            <w:r w:rsidRPr="00C507C2">
              <w:rPr>
                <w:rFonts w:ascii="Garamond" w:hAnsi="Garamond"/>
                <w:sz w:val="20"/>
                <w:szCs w:val="20"/>
              </w:rPr>
              <w:t xml:space="preserve">Është një çmim i shprehur në </w:t>
            </w:r>
            <w:r w:rsidR="00F9720B">
              <w:rPr>
                <w:rFonts w:ascii="Garamond" w:hAnsi="Garamond"/>
                <w:sz w:val="20"/>
                <w:szCs w:val="20"/>
              </w:rPr>
              <w:t>e</w:t>
            </w:r>
            <w:r w:rsidRPr="00C507C2">
              <w:rPr>
                <w:rFonts w:ascii="Garamond" w:hAnsi="Garamond"/>
                <w:sz w:val="20"/>
                <w:szCs w:val="20"/>
              </w:rPr>
              <w:t>uro/MWh në vlerë negative dhe përcaktohet me vendim nga Autoriteti Rregullator.</w:t>
            </w:r>
          </w:p>
        </w:tc>
      </w:tr>
      <w:tr w:rsidR="00DB5B01" w:rsidRPr="00C507C2" w14:paraId="4176C69F" w14:textId="77777777" w:rsidTr="00912D7B">
        <w:trPr>
          <w:cantSplit/>
          <w:trHeight w:val="269"/>
        </w:trPr>
        <w:tc>
          <w:tcPr>
            <w:tcW w:w="480" w:type="pct"/>
            <w:vAlign w:val="center"/>
          </w:tcPr>
          <w:p w14:paraId="51407E59" w14:textId="77777777" w:rsidR="00DB5B01" w:rsidRPr="00C507C2" w:rsidRDefault="00DB5B01" w:rsidP="000A5D84">
            <w:pPr>
              <w:jc w:val="both"/>
              <w:rPr>
                <w:rFonts w:ascii="Garamond" w:hAnsi="Garamond"/>
                <w:i/>
                <w:iCs/>
                <w:sz w:val="20"/>
                <w:szCs w:val="20"/>
              </w:rPr>
            </w:pPr>
            <w:r w:rsidRPr="00C507C2">
              <w:rPr>
                <w:rFonts w:ascii="Garamond" w:hAnsi="Garamond"/>
                <w:i/>
                <w:iCs/>
                <w:sz w:val="20"/>
                <w:szCs w:val="20"/>
              </w:rPr>
              <w:t>arsyeja</w:t>
            </w:r>
          </w:p>
        </w:tc>
        <w:tc>
          <w:tcPr>
            <w:tcW w:w="4520" w:type="pct"/>
            <w:gridSpan w:val="2"/>
            <w:shd w:val="clear" w:color="auto" w:fill="auto"/>
            <w:vAlign w:val="center"/>
          </w:tcPr>
          <w:p w14:paraId="323BF6C6" w14:textId="77777777" w:rsidR="00DB5B01" w:rsidRPr="00C507C2" w:rsidRDefault="00DB5B01" w:rsidP="00F9720B">
            <w:pPr>
              <w:rPr>
                <w:rFonts w:ascii="Garamond" w:hAnsi="Garamond"/>
                <w:i/>
                <w:iCs/>
                <w:sz w:val="20"/>
                <w:szCs w:val="20"/>
              </w:rPr>
            </w:pPr>
            <w:r w:rsidRPr="00C507C2">
              <w:rPr>
                <w:rFonts w:ascii="Garamond" w:hAnsi="Garamond"/>
                <w:b/>
                <w:bCs/>
                <w:i/>
                <w:iCs/>
                <w:sz w:val="20"/>
                <w:szCs w:val="20"/>
              </w:rPr>
              <w:t>Shtohet</w:t>
            </w:r>
          </w:p>
        </w:tc>
      </w:tr>
      <w:tr w:rsidR="00DB5B01" w:rsidRPr="00C507C2" w14:paraId="28C142FE" w14:textId="77777777" w:rsidTr="00912D7B">
        <w:trPr>
          <w:cantSplit/>
          <w:trHeight w:val="20"/>
        </w:trPr>
        <w:tc>
          <w:tcPr>
            <w:tcW w:w="480" w:type="pct"/>
            <w:tcBorders>
              <w:bottom w:val="dotted" w:sz="4" w:space="0" w:color="auto"/>
            </w:tcBorders>
            <w:vAlign w:val="center"/>
          </w:tcPr>
          <w:p w14:paraId="04AEA08D"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56" w:type="pct"/>
            <w:tcBorders>
              <w:bottom w:val="dotted" w:sz="4" w:space="0" w:color="auto"/>
            </w:tcBorders>
            <w:shd w:val="clear" w:color="auto" w:fill="auto"/>
            <w:vAlign w:val="center"/>
          </w:tcPr>
          <w:p w14:paraId="3A51EC15" w14:textId="77777777" w:rsidR="00DB5B01" w:rsidRPr="00C507C2" w:rsidRDefault="00DB5B01" w:rsidP="00F9720B">
            <w:pPr>
              <w:rPr>
                <w:rFonts w:ascii="Garamond" w:hAnsi="Garamond"/>
                <w:b/>
                <w:bCs/>
                <w:sz w:val="20"/>
                <w:szCs w:val="20"/>
              </w:rPr>
            </w:pPr>
          </w:p>
        </w:tc>
        <w:tc>
          <w:tcPr>
            <w:tcW w:w="3364" w:type="pct"/>
            <w:tcBorders>
              <w:bottom w:val="dotted" w:sz="4" w:space="0" w:color="auto"/>
            </w:tcBorders>
            <w:shd w:val="clear" w:color="auto" w:fill="auto"/>
            <w:vAlign w:val="center"/>
          </w:tcPr>
          <w:p w14:paraId="73DAB792" w14:textId="77777777" w:rsidR="00DB5B01" w:rsidRPr="00C507C2" w:rsidRDefault="00DB5B01" w:rsidP="000A5D84">
            <w:pPr>
              <w:jc w:val="both"/>
              <w:rPr>
                <w:rFonts w:ascii="Garamond" w:hAnsi="Garamond"/>
                <w:sz w:val="20"/>
                <w:szCs w:val="20"/>
              </w:rPr>
            </w:pPr>
          </w:p>
        </w:tc>
      </w:tr>
      <w:tr w:rsidR="00DB5B01" w:rsidRPr="00C507C2" w14:paraId="75EAAC71" w14:textId="77777777" w:rsidTr="00912D7B">
        <w:trPr>
          <w:cantSplit/>
          <w:trHeight w:val="20"/>
        </w:trPr>
        <w:tc>
          <w:tcPr>
            <w:tcW w:w="480" w:type="pct"/>
            <w:tcBorders>
              <w:top w:val="dotted" w:sz="4" w:space="0" w:color="auto"/>
              <w:bottom w:val="dotted" w:sz="4" w:space="0" w:color="auto"/>
            </w:tcBorders>
            <w:vAlign w:val="center"/>
          </w:tcPr>
          <w:p w14:paraId="1933D3EE"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56" w:type="pct"/>
            <w:tcBorders>
              <w:top w:val="dotted" w:sz="4" w:space="0" w:color="auto"/>
              <w:bottom w:val="dotted" w:sz="4" w:space="0" w:color="auto"/>
            </w:tcBorders>
            <w:shd w:val="clear" w:color="auto" w:fill="auto"/>
            <w:vAlign w:val="center"/>
          </w:tcPr>
          <w:p w14:paraId="74561A23" w14:textId="764FDCF5" w:rsidR="00DB5B01" w:rsidRPr="00C507C2" w:rsidRDefault="00DB5B01" w:rsidP="00F9720B">
            <w:pPr>
              <w:rPr>
                <w:rFonts w:ascii="Garamond" w:hAnsi="Garamond"/>
                <w:b/>
                <w:bCs/>
                <w:sz w:val="20"/>
                <w:szCs w:val="20"/>
              </w:rPr>
            </w:pPr>
            <w:r w:rsidRPr="00C507C2">
              <w:rPr>
                <w:rFonts w:ascii="Garamond" w:hAnsi="Garamond"/>
                <w:b/>
                <w:bCs/>
                <w:sz w:val="20"/>
                <w:szCs w:val="20"/>
              </w:rPr>
              <w:t xml:space="preserve">Çmimi </w:t>
            </w:r>
            <w:r w:rsidR="00F9720B" w:rsidRPr="00C507C2">
              <w:rPr>
                <w:rFonts w:ascii="Garamond" w:hAnsi="Garamond"/>
                <w:b/>
                <w:bCs/>
                <w:sz w:val="20"/>
                <w:szCs w:val="20"/>
              </w:rPr>
              <w:t>maksimal klerues i</w:t>
            </w:r>
            <w:r w:rsidRPr="00C507C2">
              <w:rPr>
                <w:rFonts w:ascii="Garamond" w:hAnsi="Garamond"/>
                <w:b/>
                <w:bCs/>
                <w:sz w:val="20"/>
                <w:szCs w:val="20"/>
              </w:rPr>
              <w:t xml:space="preserve"> Tregut të Ankandeve Brenda së Njëjtës Ditë</w:t>
            </w:r>
          </w:p>
        </w:tc>
        <w:tc>
          <w:tcPr>
            <w:tcW w:w="3364" w:type="pct"/>
            <w:tcBorders>
              <w:top w:val="dotted" w:sz="4" w:space="0" w:color="auto"/>
              <w:bottom w:val="dotted" w:sz="4" w:space="0" w:color="auto"/>
            </w:tcBorders>
            <w:shd w:val="clear" w:color="auto" w:fill="auto"/>
            <w:vAlign w:val="center"/>
          </w:tcPr>
          <w:p w14:paraId="2635B843" w14:textId="3E0C0FB0" w:rsidR="00DB5B01" w:rsidRPr="00C507C2" w:rsidRDefault="00DB5B01" w:rsidP="000A5D84">
            <w:pPr>
              <w:jc w:val="both"/>
              <w:rPr>
                <w:rFonts w:ascii="Garamond" w:hAnsi="Garamond"/>
                <w:sz w:val="20"/>
                <w:szCs w:val="20"/>
              </w:rPr>
            </w:pPr>
            <w:r w:rsidRPr="00C507C2">
              <w:rPr>
                <w:rFonts w:ascii="Garamond" w:hAnsi="Garamond"/>
                <w:sz w:val="20"/>
                <w:szCs w:val="20"/>
              </w:rPr>
              <w:t xml:space="preserve">Është një çmim i shprehur në </w:t>
            </w:r>
            <w:r w:rsidR="00F9720B">
              <w:rPr>
                <w:rFonts w:ascii="Garamond" w:hAnsi="Garamond"/>
                <w:sz w:val="20"/>
                <w:szCs w:val="20"/>
              </w:rPr>
              <w:t>e</w:t>
            </w:r>
            <w:r w:rsidRPr="00C507C2">
              <w:rPr>
                <w:rFonts w:ascii="Garamond" w:hAnsi="Garamond"/>
                <w:sz w:val="20"/>
                <w:szCs w:val="20"/>
              </w:rPr>
              <w:t>uro/MWh në vlerë pozitive dhe përcaktohet me vendim nga Autoriteti Rregullator.</w:t>
            </w:r>
          </w:p>
        </w:tc>
      </w:tr>
      <w:tr w:rsidR="00DB5B01" w:rsidRPr="00C507C2" w14:paraId="14170DEC" w14:textId="77777777" w:rsidTr="00912D7B">
        <w:trPr>
          <w:cantSplit/>
          <w:trHeight w:val="20"/>
        </w:trPr>
        <w:tc>
          <w:tcPr>
            <w:tcW w:w="480" w:type="pct"/>
            <w:tcBorders>
              <w:top w:val="dotted" w:sz="4" w:space="0" w:color="auto"/>
            </w:tcBorders>
            <w:vAlign w:val="center"/>
          </w:tcPr>
          <w:p w14:paraId="46E65D8B"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arsyeja</w:t>
            </w:r>
          </w:p>
        </w:tc>
        <w:tc>
          <w:tcPr>
            <w:tcW w:w="4520" w:type="pct"/>
            <w:gridSpan w:val="2"/>
            <w:tcBorders>
              <w:top w:val="dotted" w:sz="4" w:space="0" w:color="auto"/>
            </w:tcBorders>
            <w:shd w:val="clear" w:color="auto" w:fill="auto"/>
            <w:vAlign w:val="center"/>
          </w:tcPr>
          <w:p w14:paraId="0E9F65F5" w14:textId="77777777" w:rsidR="00DB5B01" w:rsidRPr="00C507C2" w:rsidRDefault="00DB5B01" w:rsidP="00F9720B">
            <w:pPr>
              <w:rPr>
                <w:rFonts w:ascii="Garamond" w:hAnsi="Garamond"/>
                <w:i/>
                <w:iCs/>
                <w:sz w:val="20"/>
                <w:szCs w:val="20"/>
              </w:rPr>
            </w:pPr>
            <w:r w:rsidRPr="00C507C2">
              <w:rPr>
                <w:rFonts w:ascii="Garamond" w:hAnsi="Garamond"/>
                <w:b/>
                <w:bCs/>
                <w:i/>
                <w:iCs/>
                <w:sz w:val="20"/>
                <w:szCs w:val="20"/>
              </w:rPr>
              <w:t>Shtohet</w:t>
            </w:r>
          </w:p>
        </w:tc>
      </w:tr>
      <w:tr w:rsidR="00DB5B01" w:rsidRPr="00C507C2" w14:paraId="5867F554" w14:textId="77777777" w:rsidTr="00912D7B">
        <w:trPr>
          <w:cantSplit/>
          <w:trHeight w:val="20"/>
        </w:trPr>
        <w:tc>
          <w:tcPr>
            <w:tcW w:w="480" w:type="pct"/>
            <w:tcBorders>
              <w:bottom w:val="dotted" w:sz="4" w:space="0" w:color="auto"/>
            </w:tcBorders>
            <w:vAlign w:val="center"/>
          </w:tcPr>
          <w:p w14:paraId="537DC6C3"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56" w:type="pct"/>
            <w:tcBorders>
              <w:bottom w:val="dotted" w:sz="4" w:space="0" w:color="auto"/>
            </w:tcBorders>
            <w:shd w:val="clear" w:color="auto" w:fill="auto"/>
            <w:vAlign w:val="center"/>
          </w:tcPr>
          <w:p w14:paraId="1B3F113E" w14:textId="77777777" w:rsidR="00DB5B01" w:rsidRPr="00C507C2" w:rsidRDefault="00DB5B01" w:rsidP="00F9720B">
            <w:pPr>
              <w:rPr>
                <w:rFonts w:ascii="Garamond" w:hAnsi="Garamond"/>
                <w:b/>
                <w:bCs/>
                <w:sz w:val="20"/>
                <w:szCs w:val="20"/>
              </w:rPr>
            </w:pPr>
          </w:p>
        </w:tc>
        <w:tc>
          <w:tcPr>
            <w:tcW w:w="3364" w:type="pct"/>
            <w:tcBorders>
              <w:bottom w:val="dotted" w:sz="4" w:space="0" w:color="auto"/>
            </w:tcBorders>
            <w:shd w:val="clear" w:color="auto" w:fill="auto"/>
            <w:vAlign w:val="center"/>
          </w:tcPr>
          <w:p w14:paraId="5D85284D" w14:textId="77777777" w:rsidR="00DB5B01" w:rsidRPr="00C507C2" w:rsidRDefault="00DB5B01" w:rsidP="000A5D84">
            <w:pPr>
              <w:jc w:val="both"/>
              <w:rPr>
                <w:rFonts w:ascii="Garamond" w:hAnsi="Garamond"/>
                <w:sz w:val="20"/>
                <w:szCs w:val="20"/>
              </w:rPr>
            </w:pPr>
          </w:p>
        </w:tc>
      </w:tr>
      <w:tr w:rsidR="00DB5B01" w:rsidRPr="00C507C2" w14:paraId="48D75B5F" w14:textId="77777777" w:rsidTr="00912D7B">
        <w:trPr>
          <w:cantSplit/>
          <w:trHeight w:val="20"/>
        </w:trPr>
        <w:tc>
          <w:tcPr>
            <w:tcW w:w="480" w:type="pct"/>
            <w:tcBorders>
              <w:top w:val="dotted" w:sz="4" w:space="0" w:color="auto"/>
              <w:bottom w:val="dotted" w:sz="4" w:space="0" w:color="auto"/>
            </w:tcBorders>
            <w:vAlign w:val="center"/>
          </w:tcPr>
          <w:p w14:paraId="273B6BD0" w14:textId="77777777" w:rsidR="00DB5B01" w:rsidRPr="00C507C2" w:rsidRDefault="00DB5B01" w:rsidP="000A5D84">
            <w:pPr>
              <w:jc w:val="both"/>
              <w:rPr>
                <w:rFonts w:ascii="Garamond" w:hAnsi="Garamond"/>
                <w:i/>
                <w:iCs/>
                <w:sz w:val="20"/>
                <w:szCs w:val="20"/>
              </w:rPr>
            </w:pPr>
            <w:r w:rsidRPr="00C507C2">
              <w:rPr>
                <w:rFonts w:ascii="Garamond" w:hAnsi="Garamond"/>
                <w:i/>
                <w:iCs/>
                <w:sz w:val="20"/>
                <w:szCs w:val="20"/>
              </w:rPr>
              <w:t>bëhet</w:t>
            </w:r>
          </w:p>
        </w:tc>
        <w:tc>
          <w:tcPr>
            <w:tcW w:w="1156" w:type="pct"/>
            <w:tcBorders>
              <w:top w:val="dotted" w:sz="4" w:space="0" w:color="auto"/>
              <w:bottom w:val="dotted" w:sz="4" w:space="0" w:color="auto"/>
            </w:tcBorders>
            <w:shd w:val="clear" w:color="auto" w:fill="auto"/>
            <w:vAlign w:val="center"/>
          </w:tcPr>
          <w:p w14:paraId="2DA3CB4D" w14:textId="00D2B229" w:rsidR="00DB5B01" w:rsidRPr="00C507C2" w:rsidRDefault="00DB5B01" w:rsidP="00F9720B">
            <w:pPr>
              <w:rPr>
                <w:rFonts w:ascii="Garamond" w:hAnsi="Garamond"/>
                <w:sz w:val="20"/>
                <w:szCs w:val="20"/>
              </w:rPr>
            </w:pPr>
            <w:r w:rsidRPr="00C507C2">
              <w:rPr>
                <w:rFonts w:ascii="Garamond" w:hAnsi="Garamond"/>
                <w:b/>
                <w:bCs/>
                <w:sz w:val="20"/>
                <w:szCs w:val="20"/>
              </w:rPr>
              <w:t xml:space="preserve">Çmimi </w:t>
            </w:r>
            <w:r w:rsidR="00F9720B" w:rsidRPr="00C507C2">
              <w:rPr>
                <w:rFonts w:ascii="Garamond" w:hAnsi="Garamond"/>
                <w:b/>
                <w:bCs/>
                <w:sz w:val="20"/>
                <w:szCs w:val="20"/>
              </w:rPr>
              <w:t xml:space="preserve">minimal i urdhërporosisë </w:t>
            </w:r>
            <w:r w:rsidRPr="00C507C2">
              <w:rPr>
                <w:rFonts w:ascii="Garamond" w:hAnsi="Garamond"/>
                <w:b/>
                <w:bCs/>
                <w:sz w:val="20"/>
                <w:szCs w:val="20"/>
              </w:rPr>
              <w:t>në Tregun e Ankandeve Brenda së Njëjtës Ditë</w:t>
            </w:r>
          </w:p>
        </w:tc>
        <w:tc>
          <w:tcPr>
            <w:tcW w:w="3364" w:type="pct"/>
            <w:tcBorders>
              <w:top w:val="dotted" w:sz="4" w:space="0" w:color="auto"/>
              <w:bottom w:val="dotted" w:sz="4" w:space="0" w:color="auto"/>
            </w:tcBorders>
            <w:shd w:val="clear" w:color="auto" w:fill="auto"/>
            <w:vAlign w:val="center"/>
          </w:tcPr>
          <w:p w14:paraId="7FBB2069" w14:textId="1AF519C3" w:rsidR="00DB5B01" w:rsidRPr="00C507C2" w:rsidRDefault="00DB5B01" w:rsidP="000A5D84">
            <w:pPr>
              <w:jc w:val="both"/>
              <w:rPr>
                <w:rFonts w:ascii="Garamond" w:hAnsi="Garamond"/>
                <w:sz w:val="20"/>
                <w:szCs w:val="20"/>
              </w:rPr>
            </w:pPr>
            <w:r w:rsidRPr="00C507C2">
              <w:rPr>
                <w:rFonts w:ascii="Garamond" w:hAnsi="Garamond"/>
                <w:sz w:val="20"/>
                <w:szCs w:val="20"/>
              </w:rPr>
              <w:t xml:space="preserve">Është një çmim i shprehur në </w:t>
            </w:r>
            <w:r w:rsidR="00F9720B">
              <w:rPr>
                <w:rFonts w:ascii="Garamond" w:hAnsi="Garamond"/>
                <w:sz w:val="20"/>
                <w:szCs w:val="20"/>
              </w:rPr>
              <w:t>e</w:t>
            </w:r>
            <w:r w:rsidRPr="00C507C2">
              <w:rPr>
                <w:rFonts w:ascii="Garamond" w:hAnsi="Garamond"/>
                <w:sz w:val="20"/>
                <w:szCs w:val="20"/>
              </w:rPr>
              <w:t>uro/MWh në vlerë negative dhe përcaktohet me vendim nga Autoriteti Rregullator.</w:t>
            </w:r>
          </w:p>
        </w:tc>
      </w:tr>
      <w:tr w:rsidR="00DB5B01" w:rsidRPr="00C507C2" w14:paraId="7D8F527B" w14:textId="77777777" w:rsidTr="00912D7B">
        <w:trPr>
          <w:cantSplit/>
          <w:trHeight w:val="20"/>
        </w:trPr>
        <w:tc>
          <w:tcPr>
            <w:tcW w:w="480" w:type="pct"/>
            <w:tcBorders>
              <w:top w:val="dotted" w:sz="4" w:space="0" w:color="auto"/>
            </w:tcBorders>
            <w:vAlign w:val="center"/>
          </w:tcPr>
          <w:p w14:paraId="08D935D7" w14:textId="77777777" w:rsidR="00DB5B01" w:rsidRPr="00C507C2" w:rsidRDefault="00DB5B01" w:rsidP="000A5D84">
            <w:pPr>
              <w:jc w:val="both"/>
              <w:rPr>
                <w:rFonts w:ascii="Garamond" w:hAnsi="Garamond"/>
                <w:i/>
                <w:iCs/>
                <w:sz w:val="20"/>
                <w:szCs w:val="20"/>
              </w:rPr>
            </w:pPr>
            <w:r w:rsidRPr="00C507C2">
              <w:rPr>
                <w:rFonts w:ascii="Garamond" w:hAnsi="Garamond"/>
                <w:i/>
                <w:iCs/>
                <w:sz w:val="20"/>
                <w:szCs w:val="20"/>
              </w:rPr>
              <w:t>arsyeja</w:t>
            </w:r>
          </w:p>
        </w:tc>
        <w:tc>
          <w:tcPr>
            <w:tcW w:w="4520" w:type="pct"/>
            <w:gridSpan w:val="2"/>
            <w:tcBorders>
              <w:top w:val="dotted" w:sz="4" w:space="0" w:color="auto"/>
            </w:tcBorders>
            <w:shd w:val="clear" w:color="auto" w:fill="auto"/>
            <w:vAlign w:val="center"/>
          </w:tcPr>
          <w:p w14:paraId="0FF322EB" w14:textId="77777777" w:rsidR="00DB5B01" w:rsidRPr="00C507C2" w:rsidRDefault="00DB5B01" w:rsidP="000A5D84">
            <w:pPr>
              <w:jc w:val="both"/>
              <w:rPr>
                <w:rFonts w:ascii="Garamond" w:hAnsi="Garamond"/>
                <w:sz w:val="20"/>
                <w:szCs w:val="20"/>
              </w:rPr>
            </w:pPr>
            <w:r w:rsidRPr="00C507C2">
              <w:rPr>
                <w:rFonts w:ascii="Garamond" w:hAnsi="Garamond"/>
                <w:b/>
                <w:bCs/>
                <w:i/>
                <w:iCs/>
                <w:sz w:val="20"/>
                <w:szCs w:val="20"/>
              </w:rPr>
              <w:t>Shtohet</w:t>
            </w:r>
          </w:p>
        </w:tc>
      </w:tr>
      <w:tr w:rsidR="00DB5B01" w:rsidRPr="00C507C2" w14:paraId="5CFACFE2" w14:textId="77777777" w:rsidTr="00912D7B">
        <w:trPr>
          <w:cantSplit/>
          <w:trHeight w:val="20"/>
        </w:trPr>
        <w:tc>
          <w:tcPr>
            <w:tcW w:w="480" w:type="pct"/>
            <w:tcBorders>
              <w:bottom w:val="dotted" w:sz="4" w:space="0" w:color="auto"/>
            </w:tcBorders>
            <w:vAlign w:val="center"/>
          </w:tcPr>
          <w:p w14:paraId="7E5C32F7"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lastRenderedPageBreak/>
              <w:t>është</w:t>
            </w:r>
          </w:p>
        </w:tc>
        <w:tc>
          <w:tcPr>
            <w:tcW w:w="1156" w:type="pct"/>
            <w:tcBorders>
              <w:bottom w:val="dotted" w:sz="4" w:space="0" w:color="auto"/>
            </w:tcBorders>
            <w:shd w:val="clear" w:color="auto" w:fill="auto"/>
            <w:vAlign w:val="center"/>
          </w:tcPr>
          <w:p w14:paraId="321C185B" w14:textId="77777777" w:rsidR="00DB5B01" w:rsidRPr="00C507C2" w:rsidRDefault="00DB5B01" w:rsidP="000A5D84">
            <w:pPr>
              <w:jc w:val="both"/>
              <w:rPr>
                <w:rFonts w:ascii="Garamond" w:hAnsi="Garamond"/>
                <w:b/>
                <w:bCs/>
                <w:sz w:val="20"/>
                <w:szCs w:val="20"/>
              </w:rPr>
            </w:pPr>
          </w:p>
        </w:tc>
        <w:tc>
          <w:tcPr>
            <w:tcW w:w="3364" w:type="pct"/>
            <w:tcBorders>
              <w:bottom w:val="dotted" w:sz="4" w:space="0" w:color="auto"/>
            </w:tcBorders>
            <w:shd w:val="clear" w:color="auto" w:fill="auto"/>
            <w:vAlign w:val="center"/>
          </w:tcPr>
          <w:p w14:paraId="7ADF20D0" w14:textId="77777777" w:rsidR="00DB5B01" w:rsidRPr="00C507C2" w:rsidRDefault="00DB5B01" w:rsidP="000A5D84">
            <w:pPr>
              <w:jc w:val="both"/>
              <w:rPr>
                <w:rFonts w:ascii="Garamond" w:hAnsi="Garamond"/>
                <w:sz w:val="20"/>
                <w:szCs w:val="20"/>
              </w:rPr>
            </w:pPr>
          </w:p>
        </w:tc>
      </w:tr>
      <w:tr w:rsidR="00DB5B01" w:rsidRPr="00C507C2" w14:paraId="1EB76B6B" w14:textId="77777777" w:rsidTr="00912D7B">
        <w:trPr>
          <w:cantSplit/>
          <w:trHeight w:val="20"/>
        </w:trPr>
        <w:tc>
          <w:tcPr>
            <w:tcW w:w="480" w:type="pct"/>
            <w:tcBorders>
              <w:top w:val="dotted" w:sz="4" w:space="0" w:color="auto"/>
              <w:bottom w:val="dotted" w:sz="4" w:space="0" w:color="auto"/>
            </w:tcBorders>
            <w:vAlign w:val="center"/>
          </w:tcPr>
          <w:p w14:paraId="1D0608EA" w14:textId="77777777" w:rsidR="00DB5B01" w:rsidRPr="00C507C2" w:rsidRDefault="00DB5B01" w:rsidP="000A5D84">
            <w:pPr>
              <w:jc w:val="both"/>
              <w:rPr>
                <w:rFonts w:ascii="Garamond" w:hAnsi="Garamond"/>
                <w:i/>
                <w:iCs/>
                <w:sz w:val="20"/>
                <w:szCs w:val="20"/>
              </w:rPr>
            </w:pPr>
            <w:r w:rsidRPr="00C507C2">
              <w:rPr>
                <w:rFonts w:ascii="Garamond" w:hAnsi="Garamond"/>
                <w:i/>
                <w:iCs/>
                <w:sz w:val="20"/>
                <w:szCs w:val="20"/>
              </w:rPr>
              <w:t>bëhet</w:t>
            </w:r>
          </w:p>
        </w:tc>
        <w:tc>
          <w:tcPr>
            <w:tcW w:w="1156" w:type="pct"/>
            <w:tcBorders>
              <w:top w:val="dotted" w:sz="4" w:space="0" w:color="auto"/>
              <w:bottom w:val="dotted" w:sz="4" w:space="0" w:color="auto"/>
            </w:tcBorders>
            <w:shd w:val="clear" w:color="auto" w:fill="auto"/>
            <w:vAlign w:val="center"/>
          </w:tcPr>
          <w:p w14:paraId="0B90BD7F" w14:textId="3E06663F" w:rsidR="00DB5B01" w:rsidRPr="00C507C2" w:rsidRDefault="00DB5B01" w:rsidP="00F9720B">
            <w:pPr>
              <w:rPr>
                <w:rFonts w:ascii="Garamond" w:hAnsi="Garamond"/>
                <w:sz w:val="20"/>
                <w:szCs w:val="20"/>
              </w:rPr>
            </w:pPr>
            <w:r w:rsidRPr="00C507C2">
              <w:rPr>
                <w:rFonts w:ascii="Garamond" w:hAnsi="Garamond"/>
                <w:b/>
                <w:bCs/>
                <w:sz w:val="20"/>
                <w:szCs w:val="20"/>
              </w:rPr>
              <w:t xml:space="preserve">Çmimi </w:t>
            </w:r>
            <w:r w:rsidR="00F9720B" w:rsidRPr="00C507C2">
              <w:rPr>
                <w:rFonts w:ascii="Garamond" w:hAnsi="Garamond"/>
                <w:b/>
                <w:bCs/>
                <w:sz w:val="20"/>
                <w:szCs w:val="20"/>
              </w:rPr>
              <w:t xml:space="preserve">maksimal i urdhërporosisë </w:t>
            </w:r>
            <w:r w:rsidRPr="00C507C2">
              <w:rPr>
                <w:rFonts w:ascii="Garamond" w:hAnsi="Garamond"/>
                <w:b/>
                <w:bCs/>
                <w:sz w:val="20"/>
                <w:szCs w:val="20"/>
              </w:rPr>
              <w:t>në Tregun e Ankandeve Brenda së Njëjtës Ditë</w:t>
            </w:r>
          </w:p>
        </w:tc>
        <w:tc>
          <w:tcPr>
            <w:tcW w:w="3364" w:type="pct"/>
            <w:tcBorders>
              <w:top w:val="dotted" w:sz="4" w:space="0" w:color="auto"/>
              <w:bottom w:val="dotted" w:sz="4" w:space="0" w:color="auto"/>
            </w:tcBorders>
            <w:shd w:val="clear" w:color="auto" w:fill="auto"/>
            <w:vAlign w:val="center"/>
          </w:tcPr>
          <w:p w14:paraId="4AC2655D" w14:textId="45B5EE9C" w:rsidR="00DB5B01" w:rsidRPr="00C507C2" w:rsidRDefault="00DB5B01" w:rsidP="000A5D84">
            <w:pPr>
              <w:jc w:val="both"/>
              <w:rPr>
                <w:rFonts w:ascii="Garamond" w:hAnsi="Garamond"/>
                <w:sz w:val="20"/>
                <w:szCs w:val="20"/>
              </w:rPr>
            </w:pPr>
            <w:r w:rsidRPr="00C507C2">
              <w:rPr>
                <w:rFonts w:ascii="Garamond" w:hAnsi="Garamond"/>
                <w:sz w:val="20"/>
                <w:szCs w:val="20"/>
              </w:rPr>
              <w:t xml:space="preserve">Është një çmim i shprehur në </w:t>
            </w:r>
            <w:r w:rsidR="00F9720B">
              <w:rPr>
                <w:rFonts w:ascii="Garamond" w:hAnsi="Garamond"/>
                <w:sz w:val="20"/>
                <w:szCs w:val="20"/>
              </w:rPr>
              <w:t>e</w:t>
            </w:r>
            <w:r w:rsidRPr="00C507C2">
              <w:rPr>
                <w:rFonts w:ascii="Garamond" w:hAnsi="Garamond"/>
                <w:sz w:val="20"/>
                <w:szCs w:val="20"/>
              </w:rPr>
              <w:t>uro/MWh në vlerë pozitive dhe përcaktohet me vendim nga Autoriteti Rregullator.</w:t>
            </w:r>
          </w:p>
        </w:tc>
      </w:tr>
      <w:tr w:rsidR="00DB5B01" w:rsidRPr="00C507C2" w14:paraId="3BEC07B7" w14:textId="77777777" w:rsidTr="00912D7B">
        <w:trPr>
          <w:cantSplit/>
          <w:trHeight w:val="20"/>
        </w:trPr>
        <w:tc>
          <w:tcPr>
            <w:tcW w:w="480" w:type="pct"/>
            <w:tcBorders>
              <w:top w:val="dotted" w:sz="4" w:space="0" w:color="auto"/>
            </w:tcBorders>
            <w:vAlign w:val="center"/>
          </w:tcPr>
          <w:p w14:paraId="7DA0980C" w14:textId="77777777" w:rsidR="00DB5B01" w:rsidRPr="00C507C2" w:rsidRDefault="00DB5B01" w:rsidP="000A5D84">
            <w:pPr>
              <w:jc w:val="both"/>
              <w:rPr>
                <w:rFonts w:ascii="Garamond" w:hAnsi="Garamond"/>
                <w:i/>
                <w:iCs/>
                <w:sz w:val="20"/>
                <w:szCs w:val="20"/>
              </w:rPr>
            </w:pPr>
            <w:r w:rsidRPr="00C507C2">
              <w:rPr>
                <w:rFonts w:ascii="Garamond" w:hAnsi="Garamond"/>
                <w:i/>
                <w:iCs/>
                <w:sz w:val="20"/>
                <w:szCs w:val="20"/>
              </w:rPr>
              <w:t>arsyeja</w:t>
            </w:r>
          </w:p>
        </w:tc>
        <w:tc>
          <w:tcPr>
            <w:tcW w:w="4520" w:type="pct"/>
            <w:gridSpan w:val="2"/>
            <w:tcBorders>
              <w:top w:val="dotted" w:sz="4" w:space="0" w:color="auto"/>
            </w:tcBorders>
            <w:shd w:val="clear" w:color="auto" w:fill="auto"/>
            <w:vAlign w:val="center"/>
          </w:tcPr>
          <w:p w14:paraId="14F5FCB2" w14:textId="77777777" w:rsidR="00DB5B01" w:rsidRPr="00C507C2" w:rsidRDefault="00DB5B01" w:rsidP="000A5D84">
            <w:pPr>
              <w:jc w:val="both"/>
              <w:rPr>
                <w:rFonts w:ascii="Garamond" w:hAnsi="Garamond"/>
                <w:sz w:val="20"/>
                <w:szCs w:val="20"/>
              </w:rPr>
            </w:pPr>
            <w:r w:rsidRPr="00C507C2">
              <w:rPr>
                <w:rFonts w:ascii="Garamond" w:hAnsi="Garamond"/>
                <w:b/>
                <w:bCs/>
                <w:i/>
                <w:iCs/>
                <w:sz w:val="20"/>
                <w:szCs w:val="20"/>
              </w:rPr>
              <w:t>Shtohet</w:t>
            </w:r>
          </w:p>
        </w:tc>
      </w:tr>
      <w:tr w:rsidR="00DB5B01" w:rsidRPr="00C507C2" w14:paraId="61A442EB" w14:textId="77777777" w:rsidTr="00912D7B">
        <w:trPr>
          <w:cantSplit/>
          <w:trHeight w:val="20"/>
        </w:trPr>
        <w:tc>
          <w:tcPr>
            <w:tcW w:w="5000" w:type="pct"/>
            <w:gridSpan w:val="3"/>
            <w:tcBorders>
              <w:top w:val="dotted" w:sz="4" w:space="0" w:color="auto"/>
            </w:tcBorders>
            <w:vAlign w:val="center"/>
          </w:tcPr>
          <w:p w14:paraId="68F0C328" w14:textId="77777777" w:rsidR="00DB5B01" w:rsidRPr="00C507C2" w:rsidRDefault="00DB5B01" w:rsidP="000A5D84">
            <w:pPr>
              <w:jc w:val="both"/>
              <w:rPr>
                <w:rFonts w:ascii="Garamond" w:hAnsi="Garamond"/>
                <w:b/>
                <w:bCs/>
                <w:sz w:val="20"/>
                <w:szCs w:val="20"/>
              </w:rPr>
            </w:pPr>
            <w:r w:rsidRPr="00C507C2">
              <w:rPr>
                <w:rFonts w:ascii="Garamond" w:hAnsi="Garamond"/>
                <w:b/>
                <w:bCs/>
                <w:sz w:val="20"/>
                <w:szCs w:val="20"/>
              </w:rPr>
              <w:t>SHTOJCA A</w:t>
            </w:r>
          </w:p>
          <w:p w14:paraId="777BC0E7" w14:textId="7460A5A8" w:rsidR="00DB5B01" w:rsidRPr="00C507C2" w:rsidRDefault="00DB5B01" w:rsidP="000A5D84">
            <w:pPr>
              <w:jc w:val="both"/>
              <w:rPr>
                <w:rFonts w:ascii="Garamond" w:hAnsi="Garamond"/>
                <w:b/>
                <w:bCs/>
                <w:sz w:val="20"/>
                <w:szCs w:val="20"/>
              </w:rPr>
            </w:pPr>
            <w:r w:rsidRPr="00C507C2">
              <w:rPr>
                <w:rFonts w:ascii="Garamond" w:hAnsi="Garamond"/>
                <w:b/>
                <w:bCs/>
                <w:sz w:val="20"/>
                <w:szCs w:val="20"/>
              </w:rPr>
              <w:t>TABELA</w:t>
            </w:r>
            <w:r w:rsidR="002B1A03">
              <w:rPr>
                <w:rFonts w:ascii="Garamond" w:hAnsi="Garamond"/>
                <w:b/>
                <w:bCs/>
                <w:sz w:val="20"/>
                <w:szCs w:val="20"/>
              </w:rPr>
              <w:t xml:space="preserve"> </w:t>
            </w:r>
            <w:r w:rsidRPr="00C507C2">
              <w:rPr>
                <w:rFonts w:ascii="Garamond" w:hAnsi="Garamond"/>
                <w:b/>
                <w:bCs/>
                <w:sz w:val="20"/>
                <w:szCs w:val="20"/>
              </w:rPr>
              <w:t>A.3: SPECIFIKIMET E PRODUKTEVE TË TREGUT TË VAZHDUESHËM BRENDA SË NJËJTËS DITË</w:t>
            </w:r>
          </w:p>
        </w:tc>
      </w:tr>
      <w:tr w:rsidR="00DB5B01" w:rsidRPr="00C507C2" w14:paraId="4EB7FBCD" w14:textId="77777777" w:rsidTr="00912D7B">
        <w:trPr>
          <w:cantSplit/>
          <w:trHeight w:val="440"/>
        </w:trPr>
        <w:tc>
          <w:tcPr>
            <w:tcW w:w="480" w:type="pct"/>
            <w:vAlign w:val="center"/>
          </w:tcPr>
          <w:p w14:paraId="75A82BE0" w14:textId="77777777" w:rsidR="00DB5B01" w:rsidRPr="00C507C2" w:rsidRDefault="00DB5B01" w:rsidP="000A5D84">
            <w:pPr>
              <w:jc w:val="both"/>
              <w:rPr>
                <w:rFonts w:ascii="Garamond" w:hAnsi="Garamond"/>
                <w:b/>
                <w:i/>
                <w:iCs/>
                <w:sz w:val="20"/>
                <w:szCs w:val="20"/>
              </w:rPr>
            </w:pPr>
            <w:r w:rsidRPr="00C507C2">
              <w:rPr>
                <w:rFonts w:ascii="Garamond" w:hAnsi="Garamond"/>
                <w:i/>
                <w:iCs/>
                <w:sz w:val="20"/>
                <w:szCs w:val="20"/>
              </w:rPr>
              <w:t>është</w:t>
            </w:r>
          </w:p>
        </w:tc>
        <w:tc>
          <w:tcPr>
            <w:tcW w:w="1156" w:type="pct"/>
            <w:shd w:val="clear" w:color="auto" w:fill="auto"/>
            <w:vAlign w:val="center"/>
          </w:tcPr>
          <w:p w14:paraId="4FA82FE7" w14:textId="2D420386" w:rsidR="00DB5B01" w:rsidRPr="00C507C2" w:rsidRDefault="00DB5B01" w:rsidP="00F9720B">
            <w:pPr>
              <w:rPr>
                <w:rFonts w:ascii="Garamond" w:hAnsi="Garamond"/>
                <w:b/>
                <w:sz w:val="20"/>
                <w:szCs w:val="20"/>
              </w:rPr>
            </w:pPr>
            <w:r w:rsidRPr="00C507C2">
              <w:rPr>
                <w:rFonts w:ascii="Garamond" w:hAnsi="Garamond"/>
                <w:b/>
                <w:sz w:val="20"/>
                <w:szCs w:val="20"/>
              </w:rPr>
              <w:t xml:space="preserve">Çmimi </w:t>
            </w:r>
            <w:r w:rsidR="00F9720B" w:rsidRPr="00C507C2">
              <w:rPr>
                <w:rFonts w:ascii="Garamond" w:hAnsi="Garamond"/>
                <w:b/>
                <w:sz w:val="20"/>
                <w:szCs w:val="20"/>
              </w:rPr>
              <w:t>minimal i ankandit të vazhdueshëm i brenda së njëjtës ditë;</w:t>
            </w:r>
            <w:r w:rsidR="00F9720B" w:rsidRPr="00C507C2">
              <w:rPr>
                <w:rFonts w:ascii="Garamond" w:hAnsi="Garamond"/>
                <w:bCs/>
                <w:sz w:val="20"/>
                <w:szCs w:val="20"/>
              </w:rPr>
              <w:t xml:space="preserve"> </w:t>
            </w:r>
            <w:r w:rsidR="00F9720B" w:rsidRPr="00C507C2">
              <w:rPr>
                <w:rFonts w:ascii="Garamond" w:hAnsi="Garamond"/>
                <w:b/>
                <w:sz w:val="20"/>
                <w:szCs w:val="20"/>
              </w:rPr>
              <w:t>çmimi maksimal i ankandit të vazhdueshëm brenda së njëjtës ditë</w:t>
            </w:r>
          </w:p>
        </w:tc>
        <w:tc>
          <w:tcPr>
            <w:tcW w:w="3364" w:type="pct"/>
            <w:tcBorders>
              <w:bottom w:val="dotted" w:sz="4" w:space="0" w:color="auto"/>
            </w:tcBorders>
            <w:shd w:val="clear" w:color="auto" w:fill="auto"/>
            <w:vAlign w:val="center"/>
          </w:tcPr>
          <w:p w14:paraId="024290C1" w14:textId="76913E56" w:rsidR="00DB5B01" w:rsidRPr="00C507C2" w:rsidRDefault="002B1A03" w:rsidP="000A5D84">
            <w:pPr>
              <w:jc w:val="both"/>
              <w:rPr>
                <w:rFonts w:ascii="Garamond" w:hAnsi="Garamond"/>
                <w:bCs/>
                <w:sz w:val="20"/>
                <w:szCs w:val="20"/>
              </w:rPr>
            </w:pPr>
            <w:r>
              <w:rPr>
                <w:rFonts w:ascii="Garamond" w:hAnsi="Garamond"/>
                <w:bCs/>
                <w:sz w:val="20"/>
                <w:szCs w:val="20"/>
              </w:rPr>
              <w:t xml:space="preserve"> </w:t>
            </w:r>
            <w:r w:rsidR="00DB5B01" w:rsidRPr="00C507C2">
              <w:rPr>
                <w:rFonts w:ascii="Garamond" w:hAnsi="Garamond"/>
                <w:bCs/>
                <w:sz w:val="20"/>
                <w:szCs w:val="20"/>
              </w:rPr>
              <w:t xml:space="preserve"> Shprehet në €/MWh dhe është një çmim i shprehur në vlerë pozitive apo negative që përcaktohet me </w:t>
            </w:r>
            <w:r w:rsidR="00F9720B">
              <w:rPr>
                <w:rFonts w:ascii="Garamond" w:hAnsi="Garamond"/>
                <w:bCs/>
                <w:sz w:val="20"/>
                <w:szCs w:val="20"/>
              </w:rPr>
              <w:t>v</w:t>
            </w:r>
            <w:r w:rsidR="00DB5B01" w:rsidRPr="00C507C2">
              <w:rPr>
                <w:rFonts w:ascii="Garamond" w:hAnsi="Garamond"/>
                <w:bCs/>
                <w:sz w:val="20"/>
                <w:szCs w:val="20"/>
              </w:rPr>
              <w:t>endim nga Autoriteti Rregullator.</w:t>
            </w:r>
          </w:p>
        </w:tc>
      </w:tr>
      <w:tr w:rsidR="00DB5B01" w:rsidRPr="00C507C2" w14:paraId="431EDE8F" w14:textId="77777777" w:rsidTr="00912D7B">
        <w:trPr>
          <w:cantSplit/>
          <w:trHeight w:val="440"/>
        </w:trPr>
        <w:tc>
          <w:tcPr>
            <w:tcW w:w="480" w:type="pct"/>
            <w:tcBorders>
              <w:bottom w:val="dotted" w:sz="4" w:space="0" w:color="auto"/>
            </w:tcBorders>
            <w:vAlign w:val="center"/>
          </w:tcPr>
          <w:p w14:paraId="0343D074" w14:textId="77777777" w:rsidR="00DB5B01" w:rsidRPr="00C507C2" w:rsidRDefault="00DB5B01" w:rsidP="000A5D84">
            <w:pPr>
              <w:jc w:val="both"/>
              <w:rPr>
                <w:rFonts w:ascii="Garamond" w:hAnsi="Garamond"/>
                <w:bCs/>
                <w:i/>
                <w:iCs/>
                <w:sz w:val="20"/>
                <w:szCs w:val="20"/>
              </w:rPr>
            </w:pPr>
            <w:r w:rsidRPr="00C507C2">
              <w:rPr>
                <w:rFonts w:ascii="Garamond" w:hAnsi="Garamond"/>
                <w:i/>
                <w:iCs/>
                <w:sz w:val="20"/>
                <w:szCs w:val="20"/>
              </w:rPr>
              <w:t>bëhet</w:t>
            </w:r>
          </w:p>
        </w:tc>
        <w:tc>
          <w:tcPr>
            <w:tcW w:w="1156" w:type="pct"/>
            <w:tcBorders>
              <w:bottom w:val="dotted" w:sz="4" w:space="0" w:color="auto"/>
            </w:tcBorders>
            <w:shd w:val="clear" w:color="auto" w:fill="auto"/>
            <w:vAlign w:val="center"/>
          </w:tcPr>
          <w:p w14:paraId="5BA0A89D" w14:textId="5D01CF06" w:rsidR="00DB5B01" w:rsidRPr="00C507C2" w:rsidRDefault="00DB5B01" w:rsidP="00F9720B">
            <w:pPr>
              <w:rPr>
                <w:rFonts w:ascii="Garamond" w:hAnsi="Garamond"/>
                <w:bCs/>
                <w:sz w:val="20"/>
                <w:szCs w:val="20"/>
              </w:rPr>
            </w:pPr>
            <w:r w:rsidRPr="00C507C2">
              <w:rPr>
                <w:rFonts w:ascii="Garamond" w:hAnsi="Garamond"/>
                <w:b/>
                <w:sz w:val="20"/>
                <w:szCs w:val="20"/>
              </w:rPr>
              <w:t xml:space="preserve">Çmimi </w:t>
            </w:r>
            <w:r w:rsidR="00F9720B" w:rsidRPr="00C507C2">
              <w:rPr>
                <w:rFonts w:ascii="Garamond" w:hAnsi="Garamond"/>
                <w:b/>
                <w:sz w:val="20"/>
                <w:szCs w:val="20"/>
              </w:rPr>
              <w:t>minimal i tregut të vazhdueshëm i brenda së njëjtës ditë; çmimi maksimal i tregut të vazhdueshëm brenda së njëjtës ditë</w:t>
            </w:r>
            <w:r w:rsidR="002B1A03">
              <w:rPr>
                <w:rFonts w:ascii="Garamond" w:hAnsi="Garamond"/>
                <w:b/>
                <w:sz w:val="20"/>
                <w:szCs w:val="20"/>
              </w:rPr>
              <w:t xml:space="preserve"> </w:t>
            </w:r>
            <w:r w:rsidR="00F9720B" w:rsidRPr="00C507C2">
              <w:rPr>
                <w:rFonts w:ascii="Garamond" w:hAnsi="Garamond"/>
                <w:b/>
                <w:sz w:val="20"/>
                <w:szCs w:val="20"/>
              </w:rPr>
              <w:t xml:space="preserve"> </w:t>
            </w:r>
          </w:p>
        </w:tc>
        <w:tc>
          <w:tcPr>
            <w:tcW w:w="3364" w:type="pct"/>
            <w:tcBorders>
              <w:top w:val="dotted" w:sz="4" w:space="0" w:color="auto"/>
              <w:bottom w:val="dotted" w:sz="4" w:space="0" w:color="auto"/>
            </w:tcBorders>
            <w:shd w:val="clear" w:color="auto" w:fill="auto"/>
            <w:vAlign w:val="center"/>
          </w:tcPr>
          <w:p w14:paraId="3D716AE6" w14:textId="425F0493" w:rsidR="00DB5B01" w:rsidRPr="00C507C2" w:rsidRDefault="00DB5B01" w:rsidP="000A5D84">
            <w:pPr>
              <w:jc w:val="both"/>
              <w:rPr>
                <w:rFonts w:ascii="Garamond" w:hAnsi="Garamond"/>
                <w:sz w:val="20"/>
                <w:szCs w:val="20"/>
              </w:rPr>
            </w:pPr>
            <w:r w:rsidRPr="00C507C2">
              <w:rPr>
                <w:rFonts w:ascii="Garamond" w:hAnsi="Garamond"/>
                <w:bCs/>
                <w:sz w:val="20"/>
                <w:szCs w:val="20"/>
              </w:rPr>
              <w:t xml:space="preserve">Shprehet në €/MWh dhe është një çmim i shprehur në vlerë pozitive apo negative që përcaktohet me </w:t>
            </w:r>
            <w:r w:rsidR="00F9720B">
              <w:rPr>
                <w:rFonts w:ascii="Garamond" w:hAnsi="Garamond"/>
                <w:bCs/>
                <w:sz w:val="20"/>
                <w:szCs w:val="20"/>
              </w:rPr>
              <w:t>v</w:t>
            </w:r>
            <w:r w:rsidRPr="00C507C2">
              <w:rPr>
                <w:rFonts w:ascii="Garamond" w:hAnsi="Garamond"/>
                <w:bCs/>
                <w:sz w:val="20"/>
                <w:szCs w:val="20"/>
              </w:rPr>
              <w:t>endim nga Autoriteti Rregullator.</w:t>
            </w:r>
          </w:p>
        </w:tc>
      </w:tr>
    </w:tbl>
    <w:p w14:paraId="2ECBAC2E" w14:textId="56992438" w:rsidR="00DB5B01" w:rsidRPr="00C507C2" w:rsidRDefault="00DB5B01" w:rsidP="000A5D84">
      <w:pPr>
        <w:tabs>
          <w:tab w:val="left" w:pos="1735"/>
        </w:tabs>
        <w:jc w:val="both"/>
        <w:rPr>
          <w:rFonts w:ascii="Garamond" w:hAnsi="Garamond"/>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096"/>
        <w:gridCol w:w="2026"/>
        <w:gridCol w:w="5939"/>
      </w:tblGrid>
      <w:tr w:rsidR="00DB5B01" w:rsidRPr="00C507C2" w14:paraId="3569DDCC" w14:textId="77777777" w:rsidTr="00912D7B">
        <w:trPr>
          <w:cantSplit/>
          <w:trHeight w:val="20"/>
        </w:trPr>
        <w:tc>
          <w:tcPr>
            <w:tcW w:w="5000" w:type="pct"/>
            <w:gridSpan w:val="3"/>
            <w:vAlign w:val="center"/>
          </w:tcPr>
          <w:p w14:paraId="6F80A5E9" w14:textId="77777777" w:rsidR="00DB5B01" w:rsidRPr="00C507C2" w:rsidRDefault="00DB5B01" w:rsidP="000A5D84">
            <w:pPr>
              <w:jc w:val="both"/>
              <w:rPr>
                <w:rFonts w:ascii="Garamond" w:hAnsi="Garamond"/>
                <w:b/>
                <w:sz w:val="20"/>
                <w:szCs w:val="20"/>
              </w:rPr>
            </w:pPr>
            <w:r w:rsidRPr="00C507C2">
              <w:rPr>
                <w:rFonts w:ascii="Garamond" w:hAnsi="Garamond"/>
                <w:b/>
                <w:sz w:val="20"/>
                <w:szCs w:val="20"/>
              </w:rPr>
              <w:t>PËRKUFIZIMET E RREGULLAVE TË TREGUT TË ENERGJISË ELEKTRIKE</w:t>
            </w:r>
          </w:p>
        </w:tc>
      </w:tr>
      <w:tr w:rsidR="00DB5B01" w:rsidRPr="00C507C2" w14:paraId="427749A8" w14:textId="77777777" w:rsidTr="00912D7B">
        <w:trPr>
          <w:cantSplit/>
          <w:trHeight w:val="20"/>
        </w:trPr>
        <w:tc>
          <w:tcPr>
            <w:tcW w:w="605" w:type="pct"/>
            <w:tcBorders>
              <w:bottom w:val="dotted" w:sz="4" w:space="0" w:color="auto"/>
            </w:tcBorders>
            <w:vAlign w:val="center"/>
          </w:tcPr>
          <w:p w14:paraId="396EA238"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64520047" w14:textId="4F58688D" w:rsidR="00DB5B01" w:rsidRPr="00C507C2" w:rsidRDefault="00DB5B01" w:rsidP="00F9720B">
            <w:pPr>
              <w:rPr>
                <w:rFonts w:ascii="Garamond" w:hAnsi="Garamond"/>
                <w:b/>
                <w:bCs/>
                <w:sz w:val="20"/>
                <w:szCs w:val="20"/>
              </w:rPr>
            </w:pPr>
            <w:r w:rsidRPr="00C507C2">
              <w:rPr>
                <w:rFonts w:ascii="Garamond" w:hAnsi="Garamond"/>
                <w:b/>
                <w:bCs/>
                <w:sz w:val="20"/>
                <w:szCs w:val="20"/>
              </w:rPr>
              <w:t xml:space="preserve">Agjent i </w:t>
            </w:r>
            <w:r w:rsidR="00F9720B" w:rsidRPr="00C507C2">
              <w:rPr>
                <w:rFonts w:ascii="Garamond" w:hAnsi="Garamond"/>
                <w:b/>
                <w:bCs/>
                <w:sz w:val="20"/>
                <w:szCs w:val="20"/>
              </w:rPr>
              <w:t>transaksioneve</w:t>
            </w:r>
          </w:p>
        </w:tc>
        <w:tc>
          <w:tcPr>
            <w:tcW w:w="3277" w:type="pct"/>
            <w:tcBorders>
              <w:bottom w:val="dotted" w:sz="4" w:space="0" w:color="auto"/>
            </w:tcBorders>
            <w:shd w:val="clear" w:color="auto" w:fill="auto"/>
            <w:vAlign w:val="center"/>
          </w:tcPr>
          <w:p w14:paraId="38E19E00" w14:textId="7C5A274A"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nënkupton entitetin ose entitetet me detyrën e transferimit të </w:t>
            </w:r>
            <w:r w:rsidR="00F9720B" w:rsidRPr="00C507C2">
              <w:rPr>
                <w:rFonts w:ascii="Garamond" w:hAnsi="Garamond"/>
                <w:bCs/>
                <w:sz w:val="20"/>
                <w:szCs w:val="20"/>
              </w:rPr>
              <w:t>pozicioneve neto ndërmjet kundërpalëve qendrore</w:t>
            </w:r>
          </w:p>
        </w:tc>
      </w:tr>
      <w:tr w:rsidR="00DB5B01" w:rsidRPr="00C507C2" w14:paraId="510D2390" w14:textId="77777777" w:rsidTr="00912D7B">
        <w:trPr>
          <w:cantSplit/>
          <w:trHeight w:val="20"/>
        </w:trPr>
        <w:tc>
          <w:tcPr>
            <w:tcW w:w="605" w:type="pct"/>
            <w:tcBorders>
              <w:top w:val="dotted" w:sz="4" w:space="0" w:color="auto"/>
              <w:bottom w:val="dotted" w:sz="4" w:space="0" w:color="auto"/>
            </w:tcBorders>
            <w:vAlign w:val="center"/>
          </w:tcPr>
          <w:p w14:paraId="75517BD5"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5208975C" w14:textId="2BA16590" w:rsidR="00DB5B01" w:rsidRPr="00C507C2" w:rsidRDefault="00DB5B01" w:rsidP="00F9720B">
            <w:pPr>
              <w:rPr>
                <w:rFonts w:ascii="Garamond" w:hAnsi="Garamond"/>
                <w:b/>
                <w:bCs/>
                <w:sz w:val="20"/>
                <w:szCs w:val="20"/>
              </w:rPr>
            </w:pPr>
            <w:r w:rsidRPr="00C507C2">
              <w:rPr>
                <w:rFonts w:ascii="Garamond" w:hAnsi="Garamond"/>
                <w:b/>
                <w:bCs/>
                <w:sz w:val="20"/>
                <w:szCs w:val="20"/>
              </w:rPr>
              <w:t xml:space="preserve">Agjent i </w:t>
            </w:r>
            <w:r w:rsidR="00F9720B" w:rsidRPr="00C507C2">
              <w:rPr>
                <w:rFonts w:ascii="Garamond" w:hAnsi="Garamond"/>
                <w:b/>
                <w:bCs/>
                <w:sz w:val="20"/>
                <w:szCs w:val="20"/>
              </w:rPr>
              <w:t>transferimit</w:t>
            </w:r>
          </w:p>
        </w:tc>
        <w:tc>
          <w:tcPr>
            <w:tcW w:w="3277" w:type="pct"/>
            <w:tcBorders>
              <w:top w:val="dotted" w:sz="4" w:space="0" w:color="auto"/>
              <w:bottom w:val="dotted" w:sz="4" w:space="0" w:color="auto"/>
            </w:tcBorders>
            <w:shd w:val="clear" w:color="auto" w:fill="auto"/>
            <w:vAlign w:val="center"/>
          </w:tcPr>
          <w:p w14:paraId="2EA37D5D" w14:textId="3D1072C5"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nënkupton entitetin e përcaktuar nga Autoriteti Rregullator me detyrën e transferimit të </w:t>
            </w:r>
            <w:r w:rsidR="00F9720B" w:rsidRPr="00C507C2">
              <w:rPr>
                <w:rFonts w:ascii="Garamond" w:hAnsi="Garamond"/>
                <w:bCs/>
                <w:sz w:val="20"/>
                <w:szCs w:val="20"/>
              </w:rPr>
              <w:t xml:space="preserve">pozicioneve neto ndërmjet kundërpalëve qendrore </w:t>
            </w:r>
            <w:r w:rsidRPr="00C507C2">
              <w:rPr>
                <w:rFonts w:ascii="Garamond" w:hAnsi="Garamond"/>
                <w:bCs/>
                <w:sz w:val="20"/>
                <w:szCs w:val="20"/>
              </w:rPr>
              <w:t xml:space="preserve">në Bashkimin Tregjeve. </w:t>
            </w:r>
          </w:p>
        </w:tc>
      </w:tr>
      <w:tr w:rsidR="00DB5B01" w:rsidRPr="00C507C2" w14:paraId="0B2FF889" w14:textId="77777777" w:rsidTr="00912D7B">
        <w:trPr>
          <w:cantSplit/>
          <w:trHeight w:val="20"/>
        </w:trPr>
        <w:tc>
          <w:tcPr>
            <w:tcW w:w="605" w:type="pct"/>
            <w:tcBorders>
              <w:bottom w:val="dotted" w:sz="4" w:space="0" w:color="auto"/>
            </w:tcBorders>
            <w:vAlign w:val="center"/>
          </w:tcPr>
          <w:p w14:paraId="001A2FCC"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07A8487B" w14:textId="77777777" w:rsidR="00DB5B01" w:rsidRPr="00C507C2" w:rsidRDefault="00DB5B01" w:rsidP="00F9720B">
            <w:pPr>
              <w:rPr>
                <w:rFonts w:ascii="Garamond" w:hAnsi="Garamond"/>
                <w:b/>
                <w:bCs/>
                <w:sz w:val="20"/>
                <w:szCs w:val="20"/>
              </w:rPr>
            </w:pPr>
          </w:p>
        </w:tc>
        <w:tc>
          <w:tcPr>
            <w:tcW w:w="3277" w:type="pct"/>
            <w:tcBorders>
              <w:bottom w:val="dotted" w:sz="4" w:space="0" w:color="auto"/>
            </w:tcBorders>
            <w:shd w:val="clear" w:color="auto" w:fill="auto"/>
            <w:vAlign w:val="center"/>
          </w:tcPr>
          <w:p w14:paraId="5DF13FF8" w14:textId="77777777" w:rsidR="00DB5B01" w:rsidRPr="00C507C2" w:rsidRDefault="00DB5B01" w:rsidP="000A5D84">
            <w:pPr>
              <w:jc w:val="both"/>
              <w:rPr>
                <w:rFonts w:ascii="Garamond" w:hAnsi="Garamond"/>
                <w:sz w:val="20"/>
                <w:szCs w:val="20"/>
              </w:rPr>
            </w:pPr>
          </w:p>
        </w:tc>
      </w:tr>
      <w:tr w:rsidR="00DB5B01" w:rsidRPr="00C507C2" w14:paraId="094EFB8A" w14:textId="77777777" w:rsidTr="00912D7B">
        <w:trPr>
          <w:cantSplit/>
          <w:trHeight w:val="20"/>
        </w:trPr>
        <w:tc>
          <w:tcPr>
            <w:tcW w:w="605" w:type="pct"/>
            <w:tcBorders>
              <w:top w:val="dotted" w:sz="4" w:space="0" w:color="auto"/>
              <w:bottom w:val="dotted" w:sz="4" w:space="0" w:color="auto"/>
            </w:tcBorders>
            <w:vAlign w:val="center"/>
          </w:tcPr>
          <w:p w14:paraId="4A5E5618"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2019A4A5" w14:textId="54C228E7" w:rsidR="00DB5B01" w:rsidRPr="00C507C2" w:rsidRDefault="00DB5B01" w:rsidP="00F9720B">
            <w:pPr>
              <w:rPr>
                <w:rFonts w:ascii="Garamond" w:hAnsi="Garamond"/>
                <w:b/>
                <w:bCs/>
                <w:sz w:val="20"/>
                <w:szCs w:val="20"/>
              </w:rPr>
            </w:pPr>
            <w:r w:rsidRPr="00C507C2">
              <w:rPr>
                <w:rFonts w:ascii="Garamond" w:hAnsi="Garamond"/>
                <w:b/>
                <w:bCs/>
                <w:sz w:val="20"/>
                <w:szCs w:val="20"/>
              </w:rPr>
              <w:t xml:space="preserve">Algoritmi i </w:t>
            </w:r>
            <w:r w:rsidR="00F9720B" w:rsidRPr="00C507C2">
              <w:rPr>
                <w:rFonts w:ascii="Garamond" w:hAnsi="Garamond"/>
                <w:b/>
                <w:bCs/>
                <w:sz w:val="20"/>
                <w:szCs w:val="20"/>
              </w:rPr>
              <w:t>përputhjes së tregtimit të vazhdueshëm</w:t>
            </w:r>
          </w:p>
        </w:tc>
        <w:tc>
          <w:tcPr>
            <w:tcW w:w="3277" w:type="pct"/>
            <w:tcBorders>
              <w:top w:val="dotted" w:sz="4" w:space="0" w:color="auto"/>
              <w:bottom w:val="dotted" w:sz="4" w:space="0" w:color="auto"/>
            </w:tcBorders>
            <w:shd w:val="clear" w:color="auto" w:fill="auto"/>
            <w:vAlign w:val="center"/>
          </w:tcPr>
          <w:p w14:paraId="12CE2430" w14:textId="1421DED1"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Nënkupton algoritmin e përdorur në Bashkimin e Vetëm të Tregut Brenda së Njëjtës ditë për përputhjen e </w:t>
            </w:r>
            <w:r w:rsidR="00F9720B" w:rsidRPr="00C507C2">
              <w:rPr>
                <w:rFonts w:ascii="Garamond" w:hAnsi="Garamond"/>
                <w:bCs/>
                <w:sz w:val="20"/>
                <w:szCs w:val="20"/>
              </w:rPr>
              <w:t xml:space="preserve">urdhërporosive </w:t>
            </w:r>
            <w:r w:rsidRPr="00C507C2">
              <w:rPr>
                <w:rFonts w:ascii="Garamond" w:hAnsi="Garamond"/>
                <w:bCs/>
                <w:sz w:val="20"/>
                <w:szCs w:val="20"/>
              </w:rPr>
              <w:t>dhe alokimin e kapaciteve ndërkufitare në mënyrë të vazhdueshëm</w:t>
            </w:r>
          </w:p>
        </w:tc>
      </w:tr>
      <w:tr w:rsidR="00DB5B01" w:rsidRPr="00C507C2" w14:paraId="4B7BDF44" w14:textId="77777777" w:rsidTr="00912D7B">
        <w:trPr>
          <w:cantSplit/>
          <w:trHeight w:val="20"/>
        </w:trPr>
        <w:tc>
          <w:tcPr>
            <w:tcW w:w="605" w:type="pct"/>
            <w:tcBorders>
              <w:top w:val="dotted" w:sz="4" w:space="0" w:color="auto"/>
            </w:tcBorders>
            <w:vAlign w:val="center"/>
          </w:tcPr>
          <w:p w14:paraId="36149627"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arsyeja</w:t>
            </w:r>
          </w:p>
        </w:tc>
        <w:tc>
          <w:tcPr>
            <w:tcW w:w="4395" w:type="pct"/>
            <w:gridSpan w:val="2"/>
            <w:tcBorders>
              <w:top w:val="dotted" w:sz="4" w:space="0" w:color="auto"/>
            </w:tcBorders>
            <w:shd w:val="clear" w:color="auto" w:fill="auto"/>
            <w:vAlign w:val="center"/>
          </w:tcPr>
          <w:p w14:paraId="4ED138C6" w14:textId="77777777" w:rsidR="00DB5B01" w:rsidRPr="00C507C2" w:rsidRDefault="00DB5B01" w:rsidP="00F9720B">
            <w:pPr>
              <w:rPr>
                <w:rFonts w:ascii="Garamond" w:hAnsi="Garamond"/>
                <w:i/>
                <w:iCs/>
                <w:sz w:val="20"/>
                <w:szCs w:val="20"/>
              </w:rPr>
            </w:pPr>
            <w:r w:rsidRPr="00C507C2">
              <w:rPr>
                <w:rFonts w:ascii="Garamond" w:hAnsi="Garamond"/>
                <w:b/>
                <w:bCs/>
                <w:i/>
                <w:iCs/>
                <w:sz w:val="20"/>
                <w:szCs w:val="20"/>
              </w:rPr>
              <w:t>Shtohet</w:t>
            </w:r>
          </w:p>
        </w:tc>
      </w:tr>
      <w:tr w:rsidR="00DB5B01" w:rsidRPr="00C507C2" w14:paraId="2E5F72E9" w14:textId="77777777" w:rsidTr="00912D7B">
        <w:trPr>
          <w:cantSplit/>
          <w:trHeight w:val="20"/>
        </w:trPr>
        <w:tc>
          <w:tcPr>
            <w:tcW w:w="605" w:type="pct"/>
            <w:tcBorders>
              <w:bottom w:val="dotted" w:sz="4" w:space="0" w:color="auto"/>
            </w:tcBorders>
            <w:vAlign w:val="center"/>
          </w:tcPr>
          <w:p w14:paraId="6A311DA6"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794B635C" w14:textId="622E3E8E" w:rsidR="00DB5B01" w:rsidRPr="00C507C2" w:rsidRDefault="00DB5B01" w:rsidP="00F9720B">
            <w:pPr>
              <w:rPr>
                <w:rFonts w:ascii="Garamond" w:hAnsi="Garamond"/>
                <w:b/>
                <w:bCs/>
                <w:sz w:val="20"/>
                <w:szCs w:val="20"/>
              </w:rPr>
            </w:pPr>
            <w:r w:rsidRPr="00C507C2">
              <w:rPr>
                <w:rFonts w:ascii="Garamond" w:hAnsi="Garamond"/>
                <w:b/>
                <w:bCs/>
                <w:sz w:val="20"/>
                <w:szCs w:val="20"/>
              </w:rPr>
              <w:t xml:space="preserve">Ankandet </w:t>
            </w:r>
            <w:r w:rsidR="00F9720B" w:rsidRPr="00C507C2">
              <w:rPr>
                <w:rFonts w:ascii="Garamond" w:hAnsi="Garamond"/>
                <w:b/>
                <w:bCs/>
                <w:sz w:val="20"/>
                <w:szCs w:val="20"/>
              </w:rPr>
              <w:t xml:space="preserve">plotësuese rajonale brenda së njëjtës ditë </w:t>
            </w:r>
            <w:r w:rsidRPr="00C507C2">
              <w:rPr>
                <w:rFonts w:ascii="Garamond" w:hAnsi="Garamond"/>
                <w:b/>
                <w:bCs/>
                <w:sz w:val="20"/>
                <w:szCs w:val="20"/>
              </w:rPr>
              <w:t>(CRIDA)</w:t>
            </w:r>
          </w:p>
        </w:tc>
        <w:tc>
          <w:tcPr>
            <w:tcW w:w="3277" w:type="pct"/>
            <w:tcBorders>
              <w:bottom w:val="dotted" w:sz="4" w:space="0" w:color="auto"/>
            </w:tcBorders>
            <w:shd w:val="clear" w:color="auto" w:fill="auto"/>
            <w:vAlign w:val="center"/>
          </w:tcPr>
          <w:p w14:paraId="5C2FBC80" w14:textId="03CEC478"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Nënkupton </w:t>
            </w:r>
            <w:r w:rsidR="00F9720B" w:rsidRPr="00C507C2">
              <w:rPr>
                <w:rFonts w:ascii="Garamond" w:hAnsi="Garamond"/>
                <w:bCs/>
                <w:sz w:val="20"/>
                <w:szCs w:val="20"/>
              </w:rPr>
              <w:t xml:space="preserve">ankandet brenda së njëjtës ditë që zhvillohen në </w:t>
            </w:r>
            <w:r w:rsidRPr="00C507C2">
              <w:rPr>
                <w:rFonts w:ascii="Garamond" w:hAnsi="Garamond"/>
                <w:bCs/>
                <w:sz w:val="20"/>
                <w:szCs w:val="20"/>
              </w:rPr>
              <w:t xml:space="preserve">një zonë e cila përbëhet nga disa </w:t>
            </w:r>
            <w:r w:rsidR="00F9720B" w:rsidRPr="00C507C2">
              <w:rPr>
                <w:rFonts w:ascii="Garamond" w:hAnsi="Garamond"/>
                <w:bCs/>
                <w:sz w:val="20"/>
                <w:szCs w:val="20"/>
              </w:rPr>
              <w:t>zona ofertimi</w:t>
            </w:r>
            <w:r w:rsidRPr="00C507C2">
              <w:rPr>
                <w:rFonts w:ascii="Garamond" w:hAnsi="Garamond"/>
                <w:bCs/>
                <w:sz w:val="20"/>
                <w:szCs w:val="20"/>
              </w:rPr>
              <w:t>, plotësuese</w:t>
            </w:r>
            <w:r w:rsidR="002B1A03">
              <w:rPr>
                <w:rFonts w:ascii="Garamond" w:hAnsi="Garamond"/>
                <w:bCs/>
                <w:sz w:val="20"/>
                <w:szCs w:val="20"/>
              </w:rPr>
              <w:t xml:space="preserve"> </w:t>
            </w:r>
            <w:r w:rsidRPr="00C507C2">
              <w:rPr>
                <w:rFonts w:ascii="Garamond" w:hAnsi="Garamond"/>
                <w:bCs/>
                <w:sz w:val="20"/>
                <w:szCs w:val="20"/>
              </w:rPr>
              <w:t xml:space="preserve">të </w:t>
            </w:r>
            <w:r w:rsidR="00F36793" w:rsidRPr="00C507C2">
              <w:rPr>
                <w:rFonts w:ascii="Garamond" w:hAnsi="Garamond"/>
                <w:bCs/>
                <w:sz w:val="20"/>
                <w:szCs w:val="20"/>
              </w:rPr>
              <w:t>tregtimit të vazhdueshëm brenda së njëjtës së ditë</w:t>
            </w:r>
            <w:r w:rsidR="00F36793">
              <w:rPr>
                <w:rFonts w:ascii="Garamond" w:hAnsi="Garamond"/>
                <w:bCs/>
                <w:sz w:val="20"/>
                <w:szCs w:val="20"/>
              </w:rPr>
              <w:t>.</w:t>
            </w:r>
            <w:r w:rsidR="00F36793" w:rsidRPr="00C507C2">
              <w:rPr>
                <w:rFonts w:ascii="Garamond" w:hAnsi="Garamond"/>
                <w:bCs/>
                <w:sz w:val="20"/>
                <w:szCs w:val="20"/>
              </w:rPr>
              <w:t xml:space="preserve"> </w:t>
            </w:r>
          </w:p>
        </w:tc>
      </w:tr>
      <w:tr w:rsidR="00DB5B01" w:rsidRPr="00C507C2" w14:paraId="45CE6947" w14:textId="77777777" w:rsidTr="00912D7B">
        <w:trPr>
          <w:cantSplit/>
          <w:trHeight w:val="20"/>
        </w:trPr>
        <w:tc>
          <w:tcPr>
            <w:tcW w:w="605" w:type="pct"/>
            <w:tcBorders>
              <w:top w:val="dotted" w:sz="4" w:space="0" w:color="auto"/>
              <w:bottom w:val="dotted" w:sz="4" w:space="0" w:color="auto"/>
            </w:tcBorders>
            <w:vAlign w:val="center"/>
          </w:tcPr>
          <w:p w14:paraId="1EC82A84"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0013C394" w14:textId="77777777" w:rsidR="00DB5B01" w:rsidRPr="00C507C2" w:rsidRDefault="00DB5B01" w:rsidP="000A5D84">
            <w:pPr>
              <w:jc w:val="both"/>
              <w:rPr>
                <w:rFonts w:ascii="Garamond" w:hAnsi="Garamond"/>
                <w:b/>
                <w:bCs/>
                <w:sz w:val="20"/>
                <w:szCs w:val="20"/>
              </w:rPr>
            </w:pPr>
          </w:p>
        </w:tc>
        <w:tc>
          <w:tcPr>
            <w:tcW w:w="3277" w:type="pct"/>
            <w:tcBorders>
              <w:top w:val="dotted" w:sz="4" w:space="0" w:color="auto"/>
              <w:bottom w:val="dotted" w:sz="4" w:space="0" w:color="auto"/>
            </w:tcBorders>
            <w:shd w:val="clear" w:color="auto" w:fill="auto"/>
            <w:vAlign w:val="center"/>
          </w:tcPr>
          <w:p w14:paraId="1142AC08" w14:textId="77777777" w:rsidR="00DB5B01" w:rsidRPr="00C507C2" w:rsidRDefault="00DB5B01" w:rsidP="000A5D84">
            <w:pPr>
              <w:jc w:val="both"/>
              <w:rPr>
                <w:rFonts w:ascii="Garamond" w:hAnsi="Garamond"/>
                <w:sz w:val="20"/>
                <w:szCs w:val="20"/>
              </w:rPr>
            </w:pPr>
          </w:p>
        </w:tc>
      </w:tr>
      <w:tr w:rsidR="00DB5B01" w:rsidRPr="00C507C2" w14:paraId="4FE4B4C6" w14:textId="77777777" w:rsidTr="00912D7B">
        <w:trPr>
          <w:cantSplit/>
          <w:trHeight w:val="20"/>
        </w:trPr>
        <w:tc>
          <w:tcPr>
            <w:tcW w:w="605" w:type="pct"/>
            <w:tcBorders>
              <w:top w:val="dotted" w:sz="4" w:space="0" w:color="auto"/>
            </w:tcBorders>
            <w:vAlign w:val="center"/>
          </w:tcPr>
          <w:p w14:paraId="1AA99D09"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vAlign w:val="center"/>
          </w:tcPr>
          <w:p w14:paraId="77FA142B" w14:textId="77777777" w:rsidR="00DB5B01" w:rsidRPr="00C507C2" w:rsidRDefault="00DB5B01" w:rsidP="000A5D84">
            <w:pPr>
              <w:jc w:val="both"/>
              <w:rPr>
                <w:rFonts w:ascii="Garamond" w:hAnsi="Garamond"/>
                <w:b/>
                <w:bCs/>
                <w:i/>
                <w:iCs/>
                <w:sz w:val="20"/>
                <w:szCs w:val="20"/>
              </w:rPr>
            </w:pPr>
            <w:r w:rsidRPr="00C507C2">
              <w:rPr>
                <w:rFonts w:ascii="Garamond" w:hAnsi="Garamond"/>
                <w:b/>
                <w:bCs/>
                <w:i/>
                <w:iCs/>
                <w:sz w:val="20"/>
                <w:szCs w:val="20"/>
              </w:rPr>
              <w:t>Shfuqizohet</w:t>
            </w:r>
          </w:p>
        </w:tc>
      </w:tr>
      <w:tr w:rsidR="00DB5B01" w:rsidRPr="00C507C2" w14:paraId="71952DFE" w14:textId="77777777" w:rsidTr="00912D7B">
        <w:trPr>
          <w:cantSplit/>
          <w:trHeight w:val="20"/>
        </w:trPr>
        <w:tc>
          <w:tcPr>
            <w:tcW w:w="605" w:type="pct"/>
            <w:tcBorders>
              <w:bottom w:val="dotted" w:sz="4" w:space="0" w:color="auto"/>
            </w:tcBorders>
            <w:vAlign w:val="center"/>
          </w:tcPr>
          <w:p w14:paraId="13F7F336"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2A3A2BF2" w14:textId="0A349B25" w:rsidR="00DB5B01" w:rsidRPr="00C507C2" w:rsidRDefault="00DB5B01" w:rsidP="006109C6">
            <w:pPr>
              <w:rPr>
                <w:rFonts w:ascii="Garamond" w:hAnsi="Garamond"/>
                <w:b/>
                <w:bCs/>
                <w:sz w:val="20"/>
                <w:szCs w:val="20"/>
              </w:rPr>
            </w:pPr>
            <w:r w:rsidRPr="00C507C2">
              <w:rPr>
                <w:rFonts w:ascii="Garamond" w:hAnsi="Garamond"/>
                <w:b/>
                <w:bCs/>
                <w:sz w:val="20"/>
                <w:szCs w:val="20"/>
              </w:rPr>
              <w:t xml:space="preserve">Ankandet </w:t>
            </w:r>
            <w:r w:rsidR="006109C6" w:rsidRPr="00C507C2">
              <w:rPr>
                <w:rFonts w:ascii="Garamond" w:hAnsi="Garamond"/>
                <w:b/>
                <w:bCs/>
                <w:sz w:val="20"/>
                <w:szCs w:val="20"/>
              </w:rPr>
              <w:t xml:space="preserve">lokale brenda </w:t>
            </w:r>
            <w:r w:rsidR="006109C6">
              <w:rPr>
                <w:rFonts w:ascii="Garamond" w:hAnsi="Garamond"/>
                <w:b/>
                <w:bCs/>
                <w:sz w:val="20"/>
                <w:szCs w:val="20"/>
              </w:rPr>
              <w:t>s</w:t>
            </w:r>
            <w:r w:rsidR="006109C6" w:rsidRPr="00C507C2">
              <w:rPr>
                <w:rFonts w:ascii="Garamond" w:hAnsi="Garamond"/>
                <w:b/>
                <w:bCs/>
                <w:sz w:val="20"/>
                <w:szCs w:val="20"/>
              </w:rPr>
              <w:t>ë njëjtës ditë</w:t>
            </w:r>
            <w:r w:rsidRPr="00C507C2">
              <w:rPr>
                <w:rFonts w:ascii="Garamond" w:hAnsi="Garamond"/>
                <w:b/>
                <w:bCs/>
                <w:sz w:val="20"/>
                <w:szCs w:val="20"/>
              </w:rPr>
              <w:t xml:space="preserve"> (LIDA)</w:t>
            </w:r>
          </w:p>
        </w:tc>
        <w:tc>
          <w:tcPr>
            <w:tcW w:w="3277" w:type="pct"/>
            <w:tcBorders>
              <w:bottom w:val="dotted" w:sz="4" w:space="0" w:color="auto"/>
            </w:tcBorders>
            <w:shd w:val="clear" w:color="auto" w:fill="auto"/>
            <w:vAlign w:val="center"/>
          </w:tcPr>
          <w:p w14:paraId="14B4A7C7" w14:textId="40E5C38B"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Nënkupton një </w:t>
            </w:r>
            <w:r w:rsidR="00F9720B" w:rsidRPr="00C507C2">
              <w:rPr>
                <w:rFonts w:ascii="Garamond" w:hAnsi="Garamond"/>
                <w:bCs/>
                <w:sz w:val="20"/>
                <w:szCs w:val="20"/>
              </w:rPr>
              <w:t>ankand brenda së njëjtës ditë që përfshin zonat të ndara ofertimi në</w:t>
            </w:r>
            <w:r w:rsidR="002B1A03">
              <w:rPr>
                <w:rFonts w:ascii="Garamond" w:hAnsi="Garamond"/>
                <w:bCs/>
                <w:sz w:val="20"/>
                <w:szCs w:val="20"/>
              </w:rPr>
              <w:t xml:space="preserve"> </w:t>
            </w:r>
            <w:r w:rsidRPr="00C507C2">
              <w:rPr>
                <w:rFonts w:ascii="Garamond" w:hAnsi="Garamond"/>
                <w:bCs/>
                <w:sz w:val="20"/>
                <w:szCs w:val="20"/>
              </w:rPr>
              <w:t>Shqipëri ose Kosovë</w:t>
            </w:r>
            <w:r w:rsidR="00F36793">
              <w:rPr>
                <w:rFonts w:ascii="Garamond" w:hAnsi="Garamond"/>
                <w:bCs/>
                <w:sz w:val="20"/>
                <w:szCs w:val="20"/>
              </w:rPr>
              <w:t>.</w:t>
            </w:r>
            <w:r w:rsidR="002B1A03">
              <w:rPr>
                <w:rFonts w:ascii="Garamond" w:hAnsi="Garamond"/>
                <w:bCs/>
                <w:sz w:val="20"/>
                <w:szCs w:val="20"/>
              </w:rPr>
              <w:t xml:space="preserve"> </w:t>
            </w:r>
          </w:p>
        </w:tc>
      </w:tr>
      <w:tr w:rsidR="00DB5B01" w:rsidRPr="00C507C2" w14:paraId="4DE7C2D8" w14:textId="77777777" w:rsidTr="00912D7B">
        <w:trPr>
          <w:cantSplit/>
          <w:trHeight w:val="20"/>
        </w:trPr>
        <w:tc>
          <w:tcPr>
            <w:tcW w:w="605" w:type="pct"/>
            <w:tcBorders>
              <w:top w:val="dotted" w:sz="4" w:space="0" w:color="auto"/>
              <w:bottom w:val="dotted" w:sz="4" w:space="0" w:color="auto"/>
            </w:tcBorders>
            <w:vAlign w:val="center"/>
          </w:tcPr>
          <w:p w14:paraId="03126C07"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74C6FAAB" w14:textId="77777777" w:rsidR="00DB5B01" w:rsidRPr="00C507C2" w:rsidRDefault="00DB5B01" w:rsidP="000A5D84">
            <w:pPr>
              <w:jc w:val="both"/>
              <w:rPr>
                <w:rFonts w:ascii="Garamond" w:hAnsi="Garamond"/>
                <w:b/>
                <w:bCs/>
                <w:sz w:val="20"/>
                <w:szCs w:val="20"/>
              </w:rPr>
            </w:pPr>
          </w:p>
        </w:tc>
        <w:tc>
          <w:tcPr>
            <w:tcW w:w="3277" w:type="pct"/>
            <w:tcBorders>
              <w:top w:val="dotted" w:sz="4" w:space="0" w:color="auto"/>
              <w:bottom w:val="dotted" w:sz="4" w:space="0" w:color="auto"/>
            </w:tcBorders>
            <w:shd w:val="clear" w:color="auto" w:fill="auto"/>
            <w:vAlign w:val="center"/>
          </w:tcPr>
          <w:p w14:paraId="108B5FD2" w14:textId="77777777" w:rsidR="00DB5B01" w:rsidRPr="00C507C2" w:rsidRDefault="00DB5B01" w:rsidP="000A5D84">
            <w:pPr>
              <w:jc w:val="both"/>
              <w:rPr>
                <w:rFonts w:ascii="Garamond" w:hAnsi="Garamond"/>
                <w:sz w:val="20"/>
                <w:szCs w:val="20"/>
              </w:rPr>
            </w:pPr>
          </w:p>
        </w:tc>
      </w:tr>
      <w:tr w:rsidR="00DB5B01" w:rsidRPr="00C507C2" w14:paraId="0BACBBC6" w14:textId="77777777" w:rsidTr="00912D7B">
        <w:trPr>
          <w:cantSplit/>
          <w:trHeight w:val="20"/>
        </w:trPr>
        <w:tc>
          <w:tcPr>
            <w:tcW w:w="605" w:type="pct"/>
            <w:tcBorders>
              <w:top w:val="dotted" w:sz="4" w:space="0" w:color="auto"/>
            </w:tcBorders>
            <w:vAlign w:val="center"/>
          </w:tcPr>
          <w:p w14:paraId="4F2AC437"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arsyeja</w:t>
            </w:r>
          </w:p>
        </w:tc>
        <w:tc>
          <w:tcPr>
            <w:tcW w:w="4395" w:type="pct"/>
            <w:gridSpan w:val="2"/>
            <w:tcBorders>
              <w:top w:val="dotted" w:sz="4" w:space="0" w:color="auto"/>
            </w:tcBorders>
            <w:shd w:val="clear" w:color="auto" w:fill="auto"/>
            <w:vAlign w:val="center"/>
          </w:tcPr>
          <w:p w14:paraId="36B65377" w14:textId="77777777" w:rsidR="00DB5B01" w:rsidRPr="00C507C2" w:rsidRDefault="00DB5B01" w:rsidP="000A5D84">
            <w:pPr>
              <w:jc w:val="both"/>
              <w:rPr>
                <w:rFonts w:ascii="Garamond" w:hAnsi="Garamond"/>
                <w:i/>
                <w:iCs/>
                <w:sz w:val="20"/>
                <w:szCs w:val="20"/>
              </w:rPr>
            </w:pPr>
            <w:r w:rsidRPr="00C507C2">
              <w:rPr>
                <w:rFonts w:ascii="Garamond" w:hAnsi="Garamond"/>
                <w:b/>
                <w:bCs/>
                <w:i/>
                <w:iCs/>
                <w:sz w:val="20"/>
                <w:szCs w:val="20"/>
              </w:rPr>
              <w:t>Shfuqizohet</w:t>
            </w:r>
          </w:p>
        </w:tc>
      </w:tr>
      <w:tr w:rsidR="00DB5B01" w:rsidRPr="00C507C2" w14:paraId="44295329" w14:textId="77777777" w:rsidTr="00912D7B">
        <w:trPr>
          <w:cantSplit/>
          <w:trHeight w:val="20"/>
        </w:trPr>
        <w:tc>
          <w:tcPr>
            <w:tcW w:w="605" w:type="pct"/>
            <w:tcBorders>
              <w:bottom w:val="dotted" w:sz="4" w:space="0" w:color="auto"/>
            </w:tcBorders>
            <w:vAlign w:val="center"/>
          </w:tcPr>
          <w:p w14:paraId="7CAC4F9A"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vMerge w:val="restart"/>
            <w:shd w:val="clear" w:color="auto" w:fill="auto"/>
            <w:vAlign w:val="center"/>
          </w:tcPr>
          <w:p w14:paraId="7976BB61" w14:textId="77777777" w:rsidR="00DB5B01" w:rsidRPr="00C507C2" w:rsidRDefault="00DB5B01" w:rsidP="000A5D84">
            <w:pPr>
              <w:jc w:val="both"/>
              <w:rPr>
                <w:rFonts w:ascii="Garamond" w:hAnsi="Garamond"/>
                <w:b/>
                <w:bCs/>
                <w:sz w:val="20"/>
                <w:szCs w:val="20"/>
              </w:rPr>
            </w:pPr>
            <w:r w:rsidRPr="00C507C2">
              <w:rPr>
                <w:rFonts w:ascii="Garamond" w:hAnsi="Garamond"/>
                <w:b/>
                <w:bCs/>
                <w:sz w:val="20"/>
                <w:szCs w:val="20"/>
              </w:rPr>
              <w:t>Bursa</w:t>
            </w:r>
          </w:p>
          <w:p w14:paraId="5AFF82EE" w14:textId="77777777" w:rsidR="00DB5B01" w:rsidRPr="00C507C2" w:rsidRDefault="00DB5B01" w:rsidP="000A5D84">
            <w:pPr>
              <w:jc w:val="both"/>
              <w:rPr>
                <w:rFonts w:ascii="Garamond" w:hAnsi="Garamond"/>
                <w:b/>
                <w:bCs/>
                <w:sz w:val="20"/>
                <w:szCs w:val="20"/>
              </w:rPr>
            </w:pPr>
          </w:p>
        </w:tc>
        <w:tc>
          <w:tcPr>
            <w:tcW w:w="3277" w:type="pct"/>
            <w:tcBorders>
              <w:bottom w:val="dotted" w:sz="4" w:space="0" w:color="auto"/>
            </w:tcBorders>
            <w:shd w:val="clear" w:color="auto" w:fill="auto"/>
            <w:vAlign w:val="center"/>
          </w:tcPr>
          <w:p w14:paraId="174EC6B2" w14:textId="15B74C26" w:rsidR="00DB5B01" w:rsidRPr="00C507C2" w:rsidRDefault="00DB5B01" w:rsidP="000A5D84">
            <w:pPr>
              <w:jc w:val="both"/>
              <w:rPr>
                <w:rFonts w:ascii="Garamond" w:hAnsi="Garamond"/>
                <w:bCs/>
                <w:sz w:val="20"/>
                <w:szCs w:val="20"/>
              </w:rPr>
            </w:pPr>
            <w:r w:rsidRPr="00C507C2">
              <w:rPr>
                <w:rFonts w:ascii="Garamond" w:hAnsi="Garamond"/>
                <w:bCs/>
                <w:sz w:val="20"/>
                <w:szCs w:val="20"/>
              </w:rPr>
              <w:t>Nënkupton tregun e organizuar që operohet nga ALPEX</w:t>
            </w:r>
            <w:r w:rsidR="006109C6">
              <w:rPr>
                <w:rFonts w:ascii="Garamond" w:hAnsi="Garamond"/>
                <w:bCs/>
                <w:sz w:val="20"/>
                <w:szCs w:val="20"/>
              </w:rPr>
              <w:t>-i</w:t>
            </w:r>
            <w:r w:rsidRPr="00C507C2">
              <w:rPr>
                <w:rFonts w:ascii="Garamond" w:hAnsi="Garamond"/>
                <w:bCs/>
                <w:sz w:val="20"/>
                <w:szCs w:val="20"/>
              </w:rPr>
              <w:t xml:space="preserve"> duke ofruar tregtimin e energjisë elektrike, klerimin dhe shlyerjen në afatet kohore për tregjet e </w:t>
            </w:r>
            <w:r w:rsidR="006109C6" w:rsidRPr="00C507C2">
              <w:rPr>
                <w:rFonts w:ascii="Garamond" w:hAnsi="Garamond"/>
                <w:bCs/>
                <w:sz w:val="20"/>
                <w:szCs w:val="20"/>
              </w:rPr>
              <w:t xml:space="preserve">ditës në avancë dhe brenda së njëjtës ditë </w:t>
            </w:r>
            <w:r w:rsidRPr="00C507C2">
              <w:rPr>
                <w:rFonts w:ascii="Garamond" w:hAnsi="Garamond"/>
                <w:bCs/>
                <w:sz w:val="20"/>
                <w:szCs w:val="20"/>
              </w:rPr>
              <w:t xml:space="preserve">për livrimin e energjisë elektrike në Shqipëri dhe Kosovë siç është vendosur në Rregullat e Tregut të Energjisë Elektrike-Kushtet e </w:t>
            </w:r>
            <w:r w:rsidR="007078E4" w:rsidRPr="00C507C2">
              <w:rPr>
                <w:rFonts w:ascii="Garamond" w:hAnsi="Garamond"/>
                <w:bCs/>
                <w:sz w:val="20"/>
                <w:szCs w:val="20"/>
              </w:rPr>
              <w:t>përgjithshme dhe procedurat</w:t>
            </w:r>
            <w:r w:rsidRPr="00C507C2">
              <w:rPr>
                <w:rFonts w:ascii="Garamond" w:hAnsi="Garamond"/>
                <w:bCs/>
                <w:sz w:val="20"/>
                <w:szCs w:val="20"/>
              </w:rPr>
              <w:t xml:space="preserve">. </w:t>
            </w:r>
          </w:p>
        </w:tc>
      </w:tr>
      <w:tr w:rsidR="00DB5B01" w:rsidRPr="00C507C2" w14:paraId="57160232" w14:textId="77777777" w:rsidTr="00912D7B">
        <w:trPr>
          <w:cantSplit/>
          <w:trHeight w:val="20"/>
        </w:trPr>
        <w:tc>
          <w:tcPr>
            <w:tcW w:w="605" w:type="pct"/>
            <w:tcBorders>
              <w:top w:val="dotted" w:sz="4" w:space="0" w:color="auto"/>
              <w:bottom w:val="dotted" w:sz="4" w:space="0" w:color="auto"/>
            </w:tcBorders>
            <w:vAlign w:val="center"/>
          </w:tcPr>
          <w:p w14:paraId="00682417"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vMerge/>
            <w:tcBorders>
              <w:bottom w:val="dotted" w:sz="4" w:space="0" w:color="auto"/>
            </w:tcBorders>
            <w:shd w:val="clear" w:color="auto" w:fill="auto"/>
            <w:vAlign w:val="center"/>
          </w:tcPr>
          <w:p w14:paraId="363D31D1" w14:textId="77777777" w:rsidR="00DB5B01" w:rsidRPr="00C507C2" w:rsidRDefault="00DB5B01" w:rsidP="000A5D84">
            <w:pPr>
              <w:jc w:val="both"/>
              <w:rPr>
                <w:rFonts w:ascii="Garamond" w:hAnsi="Garamond"/>
                <w:b/>
                <w:bCs/>
                <w:sz w:val="20"/>
                <w:szCs w:val="20"/>
              </w:rPr>
            </w:pPr>
          </w:p>
        </w:tc>
        <w:tc>
          <w:tcPr>
            <w:tcW w:w="3277" w:type="pct"/>
            <w:tcBorders>
              <w:top w:val="dotted" w:sz="4" w:space="0" w:color="auto"/>
              <w:bottom w:val="dotted" w:sz="4" w:space="0" w:color="auto"/>
            </w:tcBorders>
            <w:shd w:val="clear" w:color="auto" w:fill="auto"/>
            <w:vAlign w:val="center"/>
          </w:tcPr>
          <w:p w14:paraId="64ACDFE3" w14:textId="5617B2B7" w:rsidR="00DB5B01" w:rsidRPr="00C507C2" w:rsidRDefault="00DB5B01" w:rsidP="000A5D84">
            <w:pPr>
              <w:jc w:val="both"/>
              <w:rPr>
                <w:rFonts w:ascii="Garamond" w:hAnsi="Garamond"/>
                <w:bCs/>
                <w:sz w:val="20"/>
                <w:szCs w:val="20"/>
              </w:rPr>
            </w:pPr>
            <w:r w:rsidRPr="00C507C2">
              <w:rPr>
                <w:rFonts w:ascii="Garamond" w:hAnsi="Garamond"/>
                <w:bCs/>
                <w:sz w:val="20"/>
                <w:szCs w:val="20"/>
              </w:rPr>
              <w:t>Nënkupton veprimtarinë në tregun e organizuar që operohet nga ALPEX</w:t>
            </w:r>
            <w:r w:rsidR="00041A7A">
              <w:rPr>
                <w:rFonts w:ascii="Garamond" w:hAnsi="Garamond"/>
                <w:bCs/>
                <w:sz w:val="20"/>
                <w:szCs w:val="20"/>
              </w:rPr>
              <w:t>-i</w:t>
            </w:r>
            <w:r w:rsidRPr="00C507C2">
              <w:rPr>
                <w:rFonts w:ascii="Garamond" w:hAnsi="Garamond"/>
                <w:bCs/>
                <w:sz w:val="20"/>
                <w:szCs w:val="20"/>
              </w:rPr>
              <w:t xml:space="preserve"> duke ofruar tregtimin e energjisë elektrike, klerimin dhe shlyerjen në afatet kohore për tregjet e </w:t>
            </w:r>
            <w:r w:rsidR="007078E4" w:rsidRPr="00C507C2">
              <w:rPr>
                <w:rFonts w:ascii="Garamond" w:hAnsi="Garamond"/>
                <w:bCs/>
                <w:sz w:val="20"/>
                <w:szCs w:val="20"/>
              </w:rPr>
              <w:t xml:space="preserve">ditës në avancë dhe brenda së njëjtës ditë </w:t>
            </w:r>
            <w:r w:rsidRPr="00C507C2">
              <w:rPr>
                <w:rFonts w:ascii="Garamond" w:hAnsi="Garamond"/>
                <w:bCs/>
                <w:sz w:val="20"/>
                <w:szCs w:val="20"/>
              </w:rPr>
              <w:t xml:space="preserve">për livrimin e energjisë elektrike në Shqipëri dhe Kosovë siç është vendosur në Rregullat e Tregut të Energjisë Elektrike-Kushtet e </w:t>
            </w:r>
            <w:r w:rsidR="007078E4" w:rsidRPr="00C507C2">
              <w:rPr>
                <w:rFonts w:ascii="Garamond" w:hAnsi="Garamond"/>
                <w:bCs/>
                <w:sz w:val="20"/>
                <w:szCs w:val="20"/>
              </w:rPr>
              <w:t xml:space="preserve">përgjithshme </w:t>
            </w:r>
            <w:r w:rsidRPr="00C507C2">
              <w:rPr>
                <w:rFonts w:ascii="Garamond" w:hAnsi="Garamond"/>
                <w:bCs/>
                <w:sz w:val="20"/>
                <w:szCs w:val="20"/>
              </w:rPr>
              <w:t xml:space="preserve">dhe </w:t>
            </w:r>
            <w:r w:rsidR="007078E4" w:rsidRPr="00C507C2">
              <w:rPr>
                <w:rFonts w:ascii="Garamond" w:hAnsi="Garamond"/>
                <w:bCs/>
                <w:sz w:val="20"/>
                <w:szCs w:val="20"/>
              </w:rPr>
              <w:t>procedurat</w:t>
            </w:r>
            <w:r w:rsidRPr="00C507C2">
              <w:rPr>
                <w:rFonts w:ascii="Garamond" w:hAnsi="Garamond"/>
                <w:bCs/>
                <w:sz w:val="20"/>
                <w:szCs w:val="20"/>
              </w:rPr>
              <w:t xml:space="preserve">. </w:t>
            </w:r>
          </w:p>
        </w:tc>
      </w:tr>
      <w:tr w:rsidR="00DB5B01" w:rsidRPr="00C507C2" w14:paraId="10A8724D" w14:textId="77777777" w:rsidTr="00912D7B">
        <w:trPr>
          <w:cantSplit/>
          <w:trHeight w:val="20"/>
        </w:trPr>
        <w:tc>
          <w:tcPr>
            <w:tcW w:w="605" w:type="pct"/>
            <w:vAlign w:val="center"/>
          </w:tcPr>
          <w:p w14:paraId="025F263D"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lastRenderedPageBreak/>
              <w:t>është</w:t>
            </w:r>
          </w:p>
        </w:tc>
        <w:tc>
          <w:tcPr>
            <w:tcW w:w="1118" w:type="pct"/>
            <w:vMerge w:val="restart"/>
            <w:shd w:val="clear" w:color="auto" w:fill="auto"/>
            <w:vAlign w:val="center"/>
          </w:tcPr>
          <w:p w14:paraId="174A9F1F" w14:textId="56CA5AFB" w:rsidR="00DB5B01" w:rsidRPr="00C507C2" w:rsidRDefault="00DB5B01" w:rsidP="000A5D84">
            <w:pPr>
              <w:jc w:val="both"/>
              <w:rPr>
                <w:rFonts w:ascii="Garamond" w:hAnsi="Garamond"/>
                <w:b/>
                <w:bCs/>
                <w:sz w:val="20"/>
                <w:szCs w:val="20"/>
              </w:rPr>
            </w:pPr>
            <w:r w:rsidRPr="00C507C2">
              <w:rPr>
                <w:rFonts w:ascii="Garamond" w:hAnsi="Garamond"/>
                <w:b/>
                <w:bCs/>
                <w:sz w:val="20"/>
                <w:szCs w:val="20"/>
              </w:rPr>
              <w:t xml:space="preserve">Çifti </w:t>
            </w:r>
            <w:r w:rsidR="007078E4" w:rsidRPr="00C507C2">
              <w:rPr>
                <w:rFonts w:ascii="Garamond" w:hAnsi="Garamond"/>
                <w:b/>
                <w:bCs/>
                <w:sz w:val="20"/>
                <w:szCs w:val="20"/>
              </w:rPr>
              <w:t>çmim-sasi</w:t>
            </w:r>
          </w:p>
        </w:tc>
        <w:tc>
          <w:tcPr>
            <w:tcW w:w="3277" w:type="pct"/>
            <w:tcBorders>
              <w:bottom w:val="dotted" w:sz="4" w:space="0" w:color="auto"/>
            </w:tcBorders>
            <w:shd w:val="clear" w:color="auto" w:fill="auto"/>
            <w:vAlign w:val="center"/>
          </w:tcPr>
          <w:p w14:paraId="24C71B24" w14:textId="5864710D"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Nënkupton një çift çmim-sasi i përfshirë në një </w:t>
            </w:r>
            <w:r w:rsidR="000756AA" w:rsidRPr="00C507C2">
              <w:rPr>
                <w:rFonts w:ascii="Garamond" w:hAnsi="Garamond"/>
                <w:bCs/>
                <w:sz w:val="20"/>
                <w:szCs w:val="20"/>
              </w:rPr>
              <w:t>urdhërporosi</w:t>
            </w:r>
            <w:r w:rsidR="002B1A03">
              <w:rPr>
                <w:rFonts w:ascii="Garamond" w:hAnsi="Garamond"/>
                <w:bCs/>
                <w:sz w:val="20"/>
                <w:szCs w:val="20"/>
              </w:rPr>
              <w:t xml:space="preserve"> </w:t>
            </w:r>
            <w:r w:rsidRPr="00C507C2">
              <w:rPr>
                <w:rFonts w:ascii="Garamond" w:hAnsi="Garamond"/>
                <w:bCs/>
                <w:sz w:val="20"/>
                <w:szCs w:val="20"/>
              </w:rPr>
              <w:t>dhe:</w:t>
            </w:r>
          </w:p>
          <w:p w14:paraId="05690B60" w14:textId="0B02DE9A" w:rsidR="00DB5B01" w:rsidRPr="00C507C2" w:rsidRDefault="00DB5B01" w:rsidP="000A5D84">
            <w:pPr>
              <w:pStyle w:val="ListParagraph"/>
              <w:numPr>
                <w:ilvl w:val="0"/>
                <w:numId w:val="38"/>
              </w:numPr>
              <w:ind w:left="0" w:firstLine="0"/>
              <w:contextualSpacing/>
              <w:jc w:val="both"/>
              <w:rPr>
                <w:rFonts w:ascii="Garamond" w:hAnsi="Garamond"/>
                <w:bCs/>
                <w:sz w:val="20"/>
                <w:szCs w:val="20"/>
              </w:rPr>
            </w:pPr>
            <w:r w:rsidRPr="00C507C2">
              <w:rPr>
                <w:rFonts w:ascii="Garamond" w:hAnsi="Garamond"/>
                <w:bCs/>
                <w:sz w:val="20"/>
                <w:szCs w:val="20"/>
              </w:rPr>
              <w:t xml:space="preserve">në lidhje me </w:t>
            </w:r>
            <w:r w:rsidR="000756AA" w:rsidRPr="00C507C2">
              <w:rPr>
                <w:rFonts w:ascii="Garamond" w:hAnsi="Garamond"/>
                <w:bCs/>
                <w:sz w:val="20"/>
                <w:szCs w:val="20"/>
              </w:rPr>
              <w:t xml:space="preserve">ankandin </w:t>
            </w:r>
            <w:r w:rsidRPr="00C507C2">
              <w:rPr>
                <w:rFonts w:ascii="Garamond" w:hAnsi="Garamond"/>
                <w:bCs/>
                <w:sz w:val="20"/>
                <w:szCs w:val="20"/>
              </w:rPr>
              <w:t xml:space="preserve">e </w:t>
            </w:r>
            <w:r w:rsidR="000756AA" w:rsidRPr="00C507C2">
              <w:rPr>
                <w:rFonts w:ascii="Garamond" w:hAnsi="Garamond"/>
                <w:bCs/>
                <w:sz w:val="20"/>
                <w:szCs w:val="20"/>
              </w:rPr>
              <w:t>ditës në avancë</w:t>
            </w:r>
            <w:r w:rsidRPr="00C507C2">
              <w:rPr>
                <w:rFonts w:ascii="Garamond" w:hAnsi="Garamond"/>
                <w:bCs/>
                <w:sz w:val="20"/>
                <w:szCs w:val="20"/>
              </w:rPr>
              <w:t xml:space="preserve">, përshkruhet në paragrafin B.1.5.5 të </w:t>
            </w:r>
            <w:r w:rsidR="000756AA" w:rsidRPr="00C507C2">
              <w:rPr>
                <w:rFonts w:ascii="Garamond" w:hAnsi="Garamond"/>
                <w:bCs/>
                <w:sz w:val="20"/>
                <w:szCs w:val="20"/>
              </w:rPr>
              <w:t>procedurës së tregtimit</w:t>
            </w:r>
            <w:r w:rsidR="002103D8">
              <w:rPr>
                <w:rFonts w:ascii="Garamond" w:hAnsi="Garamond"/>
                <w:bCs/>
                <w:sz w:val="20"/>
                <w:szCs w:val="20"/>
              </w:rPr>
              <w:t>;</w:t>
            </w:r>
          </w:p>
          <w:p w14:paraId="29E60671" w14:textId="37E88664" w:rsidR="00DB5B01" w:rsidRPr="00C507C2" w:rsidRDefault="00DB5B01" w:rsidP="000A5D84">
            <w:pPr>
              <w:pStyle w:val="ListParagraph"/>
              <w:numPr>
                <w:ilvl w:val="0"/>
                <w:numId w:val="38"/>
              </w:numPr>
              <w:ind w:left="0" w:firstLine="0"/>
              <w:contextualSpacing/>
              <w:jc w:val="both"/>
              <w:rPr>
                <w:rFonts w:ascii="Garamond" w:hAnsi="Garamond"/>
                <w:bCs/>
                <w:sz w:val="20"/>
                <w:szCs w:val="20"/>
              </w:rPr>
            </w:pPr>
            <w:r w:rsidRPr="00C507C2">
              <w:rPr>
                <w:rFonts w:ascii="Garamond" w:hAnsi="Garamond"/>
                <w:bCs/>
                <w:sz w:val="20"/>
                <w:szCs w:val="20"/>
              </w:rPr>
              <w:t xml:space="preserve">në lidhje me </w:t>
            </w:r>
            <w:r w:rsidR="000756AA" w:rsidRPr="00C507C2">
              <w:rPr>
                <w:rFonts w:ascii="Garamond" w:hAnsi="Garamond"/>
                <w:bCs/>
                <w:sz w:val="20"/>
                <w:szCs w:val="20"/>
              </w:rPr>
              <w:t>ankandin brenda së njëjtës ditë</w:t>
            </w:r>
            <w:r w:rsidRPr="00C507C2">
              <w:rPr>
                <w:rFonts w:ascii="Garamond" w:hAnsi="Garamond"/>
                <w:bCs/>
                <w:sz w:val="20"/>
                <w:szCs w:val="20"/>
              </w:rPr>
              <w:t xml:space="preserve">, përshkruhet në paragrafin C.1.5.5 të </w:t>
            </w:r>
            <w:r w:rsidR="002103D8" w:rsidRPr="00C507C2">
              <w:rPr>
                <w:rFonts w:ascii="Garamond" w:hAnsi="Garamond"/>
                <w:bCs/>
                <w:sz w:val="20"/>
                <w:szCs w:val="20"/>
              </w:rPr>
              <w:t>procedurës së tregtimit</w:t>
            </w:r>
            <w:r w:rsidRPr="00C507C2">
              <w:rPr>
                <w:rFonts w:ascii="Garamond" w:hAnsi="Garamond"/>
                <w:bCs/>
                <w:sz w:val="20"/>
                <w:szCs w:val="20"/>
              </w:rPr>
              <w:t xml:space="preserve">; dhe </w:t>
            </w:r>
          </w:p>
          <w:p w14:paraId="7891E91A" w14:textId="380E40F5" w:rsidR="00DB5B01" w:rsidRPr="00C507C2" w:rsidRDefault="00DB5B01" w:rsidP="000A5D84">
            <w:pPr>
              <w:pStyle w:val="ListParagraph"/>
              <w:numPr>
                <w:ilvl w:val="0"/>
                <w:numId w:val="38"/>
              </w:numPr>
              <w:ind w:left="0" w:firstLine="0"/>
              <w:contextualSpacing/>
              <w:jc w:val="both"/>
              <w:rPr>
                <w:rFonts w:ascii="Garamond" w:hAnsi="Garamond"/>
                <w:bCs/>
                <w:sz w:val="20"/>
                <w:szCs w:val="20"/>
              </w:rPr>
            </w:pPr>
            <w:r w:rsidRPr="00C507C2">
              <w:rPr>
                <w:rFonts w:ascii="Garamond" w:hAnsi="Garamond"/>
                <w:bCs/>
                <w:sz w:val="20"/>
                <w:szCs w:val="20"/>
              </w:rPr>
              <w:t xml:space="preserve">në lidhje me </w:t>
            </w:r>
            <w:r w:rsidR="000756AA" w:rsidRPr="00C507C2">
              <w:rPr>
                <w:rFonts w:ascii="Garamond" w:hAnsi="Garamond"/>
                <w:bCs/>
                <w:sz w:val="20"/>
                <w:szCs w:val="20"/>
              </w:rPr>
              <w:t>tregtimin e vazhdueshëm brenda së njëjtës ditë</w:t>
            </w:r>
            <w:r w:rsidRPr="00C507C2">
              <w:rPr>
                <w:rFonts w:ascii="Garamond" w:hAnsi="Garamond"/>
                <w:bCs/>
                <w:sz w:val="20"/>
                <w:szCs w:val="20"/>
              </w:rPr>
              <w:t xml:space="preserve">, përshkruhet në paragrafin D.1.2.4 të </w:t>
            </w:r>
            <w:r w:rsidR="000756AA" w:rsidRPr="00C507C2">
              <w:rPr>
                <w:rFonts w:ascii="Garamond" w:hAnsi="Garamond"/>
                <w:bCs/>
                <w:sz w:val="20"/>
                <w:szCs w:val="20"/>
              </w:rPr>
              <w:t>procedurës së tregtimit</w:t>
            </w:r>
            <w:r w:rsidRPr="00C507C2">
              <w:rPr>
                <w:rFonts w:ascii="Garamond" w:hAnsi="Garamond"/>
                <w:bCs/>
                <w:sz w:val="20"/>
                <w:szCs w:val="20"/>
              </w:rPr>
              <w:t>.</w:t>
            </w:r>
          </w:p>
        </w:tc>
      </w:tr>
      <w:tr w:rsidR="00DB5B01" w:rsidRPr="00C507C2" w14:paraId="4ECFBF53" w14:textId="77777777" w:rsidTr="00912D7B">
        <w:trPr>
          <w:cantSplit/>
          <w:trHeight w:val="20"/>
        </w:trPr>
        <w:tc>
          <w:tcPr>
            <w:tcW w:w="605" w:type="pct"/>
            <w:tcBorders>
              <w:bottom w:val="dotted" w:sz="4" w:space="0" w:color="auto"/>
            </w:tcBorders>
            <w:vAlign w:val="center"/>
          </w:tcPr>
          <w:p w14:paraId="29359E29"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vMerge/>
            <w:tcBorders>
              <w:bottom w:val="dotted" w:sz="4" w:space="0" w:color="auto"/>
            </w:tcBorders>
            <w:shd w:val="clear" w:color="auto" w:fill="auto"/>
            <w:vAlign w:val="center"/>
          </w:tcPr>
          <w:p w14:paraId="0901487D" w14:textId="77777777" w:rsidR="00DB5B01" w:rsidRPr="00C507C2" w:rsidRDefault="00DB5B01" w:rsidP="000A5D84">
            <w:pPr>
              <w:jc w:val="both"/>
              <w:rPr>
                <w:rFonts w:ascii="Garamond" w:hAnsi="Garamond"/>
                <w:b/>
                <w:bCs/>
                <w:sz w:val="20"/>
                <w:szCs w:val="20"/>
              </w:rPr>
            </w:pPr>
          </w:p>
        </w:tc>
        <w:tc>
          <w:tcPr>
            <w:tcW w:w="3277" w:type="pct"/>
            <w:tcBorders>
              <w:top w:val="dotted" w:sz="4" w:space="0" w:color="auto"/>
              <w:bottom w:val="dotted" w:sz="4" w:space="0" w:color="auto"/>
            </w:tcBorders>
            <w:shd w:val="clear" w:color="auto" w:fill="auto"/>
            <w:vAlign w:val="center"/>
          </w:tcPr>
          <w:p w14:paraId="1146A2BA" w14:textId="7E17465D"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Nënkupton një çift çmim-sasi i përfshirë në një </w:t>
            </w:r>
            <w:r w:rsidR="000756AA" w:rsidRPr="00C507C2">
              <w:rPr>
                <w:rFonts w:ascii="Garamond" w:hAnsi="Garamond"/>
                <w:bCs/>
                <w:sz w:val="20"/>
                <w:szCs w:val="20"/>
              </w:rPr>
              <w:t>urdhërporosi</w:t>
            </w:r>
            <w:r w:rsidR="002B1A03">
              <w:rPr>
                <w:rFonts w:ascii="Garamond" w:hAnsi="Garamond"/>
                <w:bCs/>
                <w:sz w:val="20"/>
                <w:szCs w:val="20"/>
              </w:rPr>
              <w:t xml:space="preserve"> </w:t>
            </w:r>
            <w:r w:rsidRPr="00C507C2">
              <w:rPr>
                <w:rFonts w:ascii="Garamond" w:hAnsi="Garamond"/>
                <w:bCs/>
                <w:sz w:val="20"/>
                <w:szCs w:val="20"/>
              </w:rPr>
              <w:t>dhe:</w:t>
            </w:r>
          </w:p>
          <w:p w14:paraId="5DDD7FB4" w14:textId="08225F43" w:rsidR="00DB5B01" w:rsidRPr="00C507C2" w:rsidRDefault="00DB5B01" w:rsidP="000A5D84">
            <w:pPr>
              <w:pStyle w:val="ListParagraph"/>
              <w:numPr>
                <w:ilvl w:val="0"/>
                <w:numId w:val="39"/>
              </w:numPr>
              <w:ind w:left="0" w:firstLine="0"/>
              <w:contextualSpacing/>
              <w:jc w:val="both"/>
              <w:rPr>
                <w:rFonts w:ascii="Garamond" w:hAnsi="Garamond"/>
                <w:bCs/>
                <w:sz w:val="20"/>
                <w:szCs w:val="20"/>
              </w:rPr>
            </w:pPr>
            <w:r w:rsidRPr="00C507C2">
              <w:rPr>
                <w:rFonts w:ascii="Garamond" w:hAnsi="Garamond"/>
                <w:bCs/>
                <w:sz w:val="20"/>
                <w:szCs w:val="20"/>
              </w:rPr>
              <w:t xml:space="preserve">në lidhje me </w:t>
            </w:r>
            <w:r w:rsidR="000756AA" w:rsidRPr="00C507C2">
              <w:rPr>
                <w:rFonts w:ascii="Garamond" w:hAnsi="Garamond"/>
                <w:bCs/>
                <w:sz w:val="20"/>
                <w:szCs w:val="20"/>
              </w:rPr>
              <w:t xml:space="preserve">ankandin e ditës në avancë, </w:t>
            </w:r>
            <w:r w:rsidRPr="00C507C2">
              <w:rPr>
                <w:rFonts w:ascii="Garamond" w:hAnsi="Garamond"/>
                <w:bCs/>
                <w:sz w:val="20"/>
                <w:szCs w:val="20"/>
              </w:rPr>
              <w:t xml:space="preserve">përshkruhet në paragrafin B.1.5.5 të </w:t>
            </w:r>
            <w:r w:rsidR="000756AA" w:rsidRPr="00C507C2">
              <w:rPr>
                <w:rFonts w:ascii="Garamond" w:hAnsi="Garamond"/>
                <w:bCs/>
                <w:sz w:val="20"/>
                <w:szCs w:val="20"/>
              </w:rPr>
              <w:t>procedurës së tregtimit</w:t>
            </w:r>
            <w:r w:rsidR="002103D8">
              <w:rPr>
                <w:rFonts w:ascii="Garamond" w:hAnsi="Garamond"/>
                <w:bCs/>
                <w:sz w:val="20"/>
                <w:szCs w:val="20"/>
              </w:rPr>
              <w:t>;</w:t>
            </w:r>
          </w:p>
          <w:p w14:paraId="1578F6D5" w14:textId="0C3E037D" w:rsidR="00DB5B01" w:rsidRPr="00C507C2" w:rsidRDefault="00DB5B01" w:rsidP="000A5D84">
            <w:pPr>
              <w:pStyle w:val="ListParagraph"/>
              <w:numPr>
                <w:ilvl w:val="0"/>
                <w:numId w:val="39"/>
              </w:numPr>
              <w:ind w:left="0" w:firstLine="0"/>
              <w:contextualSpacing/>
              <w:jc w:val="both"/>
              <w:rPr>
                <w:rFonts w:ascii="Garamond" w:hAnsi="Garamond"/>
                <w:bCs/>
                <w:sz w:val="20"/>
                <w:szCs w:val="20"/>
              </w:rPr>
            </w:pPr>
            <w:r w:rsidRPr="00C507C2">
              <w:rPr>
                <w:rFonts w:ascii="Garamond" w:hAnsi="Garamond"/>
                <w:bCs/>
                <w:sz w:val="20"/>
                <w:szCs w:val="20"/>
              </w:rPr>
              <w:t xml:space="preserve">në lidhje me </w:t>
            </w:r>
            <w:r w:rsidR="000756AA" w:rsidRPr="00C507C2">
              <w:rPr>
                <w:rFonts w:ascii="Garamond" w:hAnsi="Garamond"/>
                <w:bCs/>
                <w:sz w:val="20"/>
                <w:szCs w:val="20"/>
              </w:rPr>
              <w:t>ankandin brenda së njëjtës ditë</w:t>
            </w:r>
            <w:r w:rsidRPr="00C507C2">
              <w:rPr>
                <w:rFonts w:ascii="Garamond" w:hAnsi="Garamond"/>
                <w:bCs/>
                <w:sz w:val="20"/>
                <w:szCs w:val="20"/>
              </w:rPr>
              <w:t xml:space="preserve">, përshkruhet në paragrafin C.1.5.5 të </w:t>
            </w:r>
            <w:r w:rsidR="000756AA" w:rsidRPr="00C507C2">
              <w:rPr>
                <w:rFonts w:ascii="Garamond" w:hAnsi="Garamond"/>
                <w:bCs/>
                <w:sz w:val="20"/>
                <w:szCs w:val="20"/>
              </w:rPr>
              <w:t>procedurës së tregtimit</w:t>
            </w:r>
            <w:r w:rsidRPr="00C507C2">
              <w:rPr>
                <w:rFonts w:ascii="Garamond" w:hAnsi="Garamond"/>
                <w:bCs/>
                <w:sz w:val="20"/>
                <w:szCs w:val="20"/>
              </w:rPr>
              <w:t xml:space="preserve">; dhe </w:t>
            </w:r>
          </w:p>
          <w:p w14:paraId="5CA20612" w14:textId="30A3261B" w:rsidR="00DB5B01" w:rsidRPr="00C507C2" w:rsidRDefault="00DB5B01" w:rsidP="000A5D84">
            <w:pPr>
              <w:pStyle w:val="ListParagraph"/>
              <w:numPr>
                <w:ilvl w:val="0"/>
                <w:numId w:val="39"/>
              </w:numPr>
              <w:ind w:left="0" w:firstLine="0"/>
              <w:contextualSpacing/>
              <w:jc w:val="both"/>
              <w:rPr>
                <w:rFonts w:ascii="Garamond" w:hAnsi="Garamond"/>
                <w:bCs/>
                <w:sz w:val="20"/>
                <w:szCs w:val="20"/>
              </w:rPr>
            </w:pPr>
            <w:r w:rsidRPr="00C507C2">
              <w:rPr>
                <w:rFonts w:ascii="Garamond" w:hAnsi="Garamond"/>
                <w:bCs/>
                <w:sz w:val="20"/>
                <w:szCs w:val="20"/>
              </w:rPr>
              <w:t xml:space="preserve">në lidhje me </w:t>
            </w:r>
            <w:r w:rsidR="000756AA" w:rsidRPr="00C507C2">
              <w:rPr>
                <w:rFonts w:ascii="Garamond" w:hAnsi="Garamond"/>
                <w:bCs/>
                <w:sz w:val="20"/>
                <w:szCs w:val="20"/>
              </w:rPr>
              <w:t>tregtimin e vazhdueshëm brenda së njëjtës ditë</w:t>
            </w:r>
            <w:r w:rsidRPr="00C507C2">
              <w:rPr>
                <w:rFonts w:ascii="Garamond" w:hAnsi="Garamond"/>
                <w:bCs/>
                <w:sz w:val="20"/>
                <w:szCs w:val="20"/>
              </w:rPr>
              <w:t xml:space="preserve">, përshkruhet në paragrafin D.1.2.5 të </w:t>
            </w:r>
            <w:r w:rsidR="000756AA" w:rsidRPr="00C507C2">
              <w:rPr>
                <w:rFonts w:ascii="Garamond" w:hAnsi="Garamond"/>
                <w:bCs/>
                <w:sz w:val="20"/>
                <w:szCs w:val="20"/>
              </w:rPr>
              <w:t>procedurës së tregtimit</w:t>
            </w:r>
            <w:r w:rsidRPr="00C507C2">
              <w:rPr>
                <w:rFonts w:ascii="Garamond" w:hAnsi="Garamond"/>
                <w:bCs/>
                <w:sz w:val="20"/>
                <w:szCs w:val="20"/>
              </w:rPr>
              <w:t>.</w:t>
            </w:r>
          </w:p>
        </w:tc>
      </w:tr>
    </w:tbl>
    <w:p w14:paraId="5E4C565C" w14:textId="319A006F" w:rsidR="00DB5B01" w:rsidRPr="00C507C2" w:rsidRDefault="00DB5B01" w:rsidP="000A5D84">
      <w:pPr>
        <w:tabs>
          <w:tab w:val="left" w:pos="1735"/>
        </w:tabs>
        <w:jc w:val="both"/>
        <w:rPr>
          <w:rFonts w:ascii="Garamond" w:hAnsi="Garamond"/>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096"/>
        <w:gridCol w:w="2026"/>
        <w:gridCol w:w="5939"/>
      </w:tblGrid>
      <w:tr w:rsidR="00DB5B01" w:rsidRPr="00C507C2" w14:paraId="7D3EB6DF" w14:textId="77777777" w:rsidTr="00912D7B">
        <w:trPr>
          <w:cantSplit/>
          <w:trHeight w:val="20"/>
        </w:trPr>
        <w:tc>
          <w:tcPr>
            <w:tcW w:w="605" w:type="pct"/>
            <w:tcBorders>
              <w:bottom w:val="dotted" w:sz="4" w:space="0" w:color="auto"/>
            </w:tcBorders>
            <w:vAlign w:val="center"/>
          </w:tcPr>
          <w:p w14:paraId="755DF3FE"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30664E56" w14:textId="77777777" w:rsidR="00DB5B01" w:rsidRPr="00C507C2" w:rsidRDefault="00DB5B01" w:rsidP="000A5D84">
            <w:pPr>
              <w:jc w:val="both"/>
              <w:rPr>
                <w:rFonts w:ascii="Garamond" w:hAnsi="Garamond"/>
                <w:b/>
                <w:bCs/>
                <w:sz w:val="20"/>
                <w:szCs w:val="20"/>
              </w:rPr>
            </w:pPr>
          </w:p>
        </w:tc>
        <w:tc>
          <w:tcPr>
            <w:tcW w:w="3277" w:type="pct"/>
            <w:tcBorders>
              <w:bottom w:val="dotted" w:sz="4" w:space="0" w:color="auto"/>
            </w:tcBorders>
            <w:shd w:val="clear" w:color="auto" w:fill="auto"/>
            <w:vAlign w:val="center"/>
          </w:tcPr>
          <w:p w14:paraId="5FD804D8" w14:textId="77777777" w:rsidR="00DB5B01" w:rsidRPr="00C507C2" w:rsidRDefault="00DB5B01" w:rsidP="000A5D84">
            <w:pPr>
              <w:jc w:val="both"/>
              <w:rPr>
                <w:rFonts w:ascii="Garamond" w:hAnsi="Garamond"/>
                <w:sz w:val="20"/>
                <w:szCs w:val="20"/>
              </w:rPr>
            </w:pPr>
          </w:p>
        </w:tc>
      </w:tr>
      <w:tr w:rsidR="00DB5B01" w:rsidRPr="00C507C2" w14:paraId="460FCD1D" w14:textId="77777777" w:rsidTr="00912D7B">
        <w:trPr>
          <w:cantSplit/>
          <w:trHeight w:val="20"/>
        </w:trPr>
        <w:tc>
          <w:tcPr>
            <w:tcW w:w="605" w:type="pct"/>
            <w:tcBorders>
              <w:top w:val="dotted" w:sz="4" w:space="0" w:color="auto"/>
              <w:bottom w:val="dotted" w:sz="4" w:space="0" w:color="auto"/>
            </w:tcBorders>
            <w:vAlign w:val="center"/>
          </w:tcPr>
          <w:p w14:paraId="69FA7222"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47F97C8F" w14:textId="7F357F50" w:rsidR="00DB5B01" w:rsidRPr="00C507C2" w:rsidRDefault="007078E4" w:rsidP="007078E4">
            <w:pPr>
              <w:rPr>
                <w:rFonts w:ascii="Garamond" w:hAnsi="Garamond"/>
                <w:b/>
                <w:bCs/>
                <w:sz w:val="20"/>
                <w:szCs w:val="20"/>
              </w:rPr>
            </w:pPr>
            <w:r w:rsidRPr="00C507C2">
              <w:rPr>
                <w:rFonts w:ascii="Garamond" w:hAnsi="Garamond"/>
                <w:b/>
                <w:bCs/>
                <w:sz w:val="20"/>
                <w:szCs w:val="20"/>
              </w:rPr>
              <w:t>Çmimi maksimal i urdhërporosive në tregun e ankandeve brenda së njëjtës ditë</w:t>
            </w:r>
          </w:p>
        </w:tc>
        <w:tc>
          <w:tcPr>
            <w:tcW w:w="3277" w:type="pct"/>
            <w:tcBorders>
              <w:top w:val="dotted" w:sz="4" w:space="0" w:color="auto"/>
              <w:bottom w:val="dotted" w:sz="4" w:space="0" w:color="auto"/>
            </w:tcBorders>
            <w:shd w:val="clear" w:color="auto" w:fill="auto"/>
            <w:vAlign w:val="center"/>
          </w:tcPr>
          <w:p w14:paraId="492C5D9B" w14:textId="29AD525A"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Nënkupton nivelin maksimal të çmimit të lejuar për </w:t>
            </w:r>
            <w:r w:rsidR="001C418C" w:rsidRPr="00C507C2">
              <w:rPr>
                <w:rFonts w:ascii="Garamond" w:hAnsi="Garamond"/>
                <w:bCs/>
                <w:sz w:val="20"/>
                <w:szCs w:val="20"/>
              </w:rPr>
              <w:t>urdhërporositë e dorëzuara në ankandin brenda së njëjtës ditë</w:t>
            </w:r>
            <w:r w:rsidR="002103D8">
              <w:rPr>
                <w:rFonts w:ascii="Garamond" w:hAnsi="Garamond"/>
                <w:bCs/>
                <w:sz w:val="20"/>
                <w:szCs w:val="20"/>
              </w:rPr>
              <w:t>.</w:t>
            </w:r>
          </w:p>
        </w:tc>
      </w:tr>
      <w:tr w:rsidR="00DB5B01" w:rsidRPr="00C507C2" w14:paraId="65C931F3" w14:textId="77777777" w:rsidTr="00912D7B">
        <w:trPr>
          <w:cantSplit/>
          <w:trHeight w:val="20"/>
        </w:trPr>
        <w:tc>
          <w:tcPr>
            <w:tcW w:w="605" w:type="pct"/>
            <w:tcBorders>
              <w:top w:val="dotted" w:sz="4" w:space="0" w:color="auto"/>
            </w:tcBorders>
            <w:vAlign w:val="center"/>
          </w:tcPr>
          <w:p w14:paraId="673CA826" w14:textId="77777777" w:rsidR="00DB5B01" w:rsidRPr="00C507C2" w:rsidRDefault="00DB5B01" w:rsidP="000A5D84">
            <w:pPr>
              <w:jc w:val="both"/>
              <w:rPr>
                <w:rFonts w:ascii="Garamond" w:hAnsi="Garamond"/>
                <w:b/>
                <w:bCs/>
                <w:i/>
                <w:iCs/>
                <w:sz w:val="20"/>
                <w:szCs w:val="20"/>
              </w:rPr>
            </w:pPr>
          </w:p>
        </w:tc>
        <w:tc>
          <w:tcPr>
            <w:tcW w:w="4395" w:type="pct"/>
            <w:gridSpan w:val="2"/>
            <w:shd w:val="clear" w:color="auto" w:fill="auto"/>
            <w:vAlign w:val="center"/>
          </w:tcPr>
          <w:p w14:paraId="1D0BB91C" w14:textId="4626E8EF" w:rsidR="00DB5B01" w:rsidRPr="00C507C2" w:rsidRDefault="007078E4" w:rsidP="007078E4">
            <w:pPr>
              <w:rPr>
                <w:rFonts w:ascii="Garamond" w:hAnsi="Garamond"/>
                <w:b/>
                <w:bCs/>
                <w:i/>
                <w:iCs/>
                <w:sz w:val="20"/>
                <w:szCs w:val="20"/>
              </w:rPr>
            </w:pPr>
            <w:r w:rsidRPr="00C507C2">
              <w:rPr>
                <w:rFonts w:ascii="Garamond" w:hAnsi="Garamond"/>
                <w:b/>
                <w:bCs/>
                <w:i/>
                <w:iCs/>
                <w:sz w:val="20"/>
                <w:szCs w:val="20"/>
              </w:rPr>
              <w:t>Shtohet</w:t>
            </w:r>
          </w:p>
        </w:tc>
      </w:tr>
      <w:tr w:rsidR="00DB5B01" w:rsidRPr="00C507C2" w14:paraId="68617DFA" w14:textId="77777777" w:rsidTr="00912D7B">
        <w:trPr>
          <w:cantSplit/>
          <w:trHeight w:val="20"/>
        </w:trPr>
        <w:tc>
          <w:tcPr>
            <w:tcW w:w="605" w:type="pct"/>
            <w:tcBorders>
              <w:bottom w:val="dotted" w:sz="4" w:space="0" w:color="auto"/>
            </w:tcBorders>
            <w:vAlign w:val="center"/>
          </w:tcPr>
          <w:p w14:paraId="728E1BC1"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50CBAB35" w14:textId="1C5CC47E" w:rsidR="00DB5B01" w:rsidRPr="00C507C2" w:rsidRDefault="007078E4" w:rsidP="007078E4">
            <w:pPr>
              <w:rPr>
                <w:rFonts w:ascii="Garamond" w:hAnsi="Garamond"/>
                <w:b/>
                <w:bCs/>
                <w:sz w:val="20"/>
                <w:szCs w:val="20"/>
              </w:rPr>
            </w:pPr>
            <w:r w:rsidRPr="00C507C2">
              <w:rPr>
                <w:rFonts w:ascii="Garamond" w:hAnsi="Garamond"/>
                <w:b/>
                <w:bCs/>
                <w:sz w:val="20"/>
                <w:szCs w:val="20"/>
              </w:rPr>
              <w:t>Çmimi i maksimal i tregut të ditës në avancë</w:t>
            </w:r>
          </w:p>
        </w:tc>
        <w:tc>
          <w:tcPr>
            <w:tcW w:w="3277" w:type="pct"/>
            <w:tcBorders>
              <w:bottom w:val="dotted" w:sz="4" w:space="0" w:color="auto"/>
            </w:tcBorders>
            <w:shd w:val="clear" w:color="auto" w:fill="auto"/>
            <w:vAlign w:val="center"/>
          </w:tcPr>
          <w:p w14:paraId="3073DFE7" w14:textId="793D0555"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Çmimi i </w:t>
            </w:r>
            <w:r w:rsidR="001C418C" w:rsidRPr="00C507C2">
              <w:rPr>
                <w:rFonts w:ascii="Garamond" w:hAnsi="Garamond"/>
                <w:bCs/>
                <w:sz w:val="20"/>
                <w:szCs w:val="20"/>
              </w:rPr>
              <w:t xml:space="preserve">maksimal i tregut të ditës në avancë: nënkupton </w:t>
            </w:r>
            <w:r w:rsidRPr="00C507C2">
              <w:rPr>
                <w:rFonts w:ascii="Garamond" w:hAnsi="Garamond"/>
                <w:bCs/>
                <w:sz w:val="20"/>
                <w:szCs w:val="20"/>
              </w:rPr>
              <w:t xml:space="preserve">nivelin maksimal i çmimit të lejuar për </w:t>
            </w:r>
            <w:r w:rsidR="001C418C" w:rsidRPr="00C507C2">
              <w:rPr>
                <w:rFonts w:ascii="Garamond" w:hAnsi="Garamond"/>
                <w:bCs/>
                <w:sz w:val="20"/>
                <w:szCs w:val="20"/>
              </w:rPr>
              <w:t>urdhërporositë të futura në ankandin e ditës në avancë</w:t>
            </w:r>
            <w:r w:rsidR="002103D8">
              <w:rPr>
                <w:rFonts w:ascii="Garamond" w:hAnsi="Garamond"/>
                <w:bCs/>
                <w:sz w:val="20"/>
                <w:szCs w:val="20"/>
              </w:rPr>
              <w:t>.</w:t>
            </w:r>
          </w:p>
        </w:tc>
      </w:tr>
      <w:tr w:rsidR="00DB5B01" w:rsidRPr="00C507C2" w14:paraId="1691C1F3" w14:textId="77777777" w:rsidTr="00912D7B">
        <w:trPr>
          <w:cantSplit/>
          <w:trHeight w:val="20"/>
        </w:trPr>
        <w:tc>
          <w:tcPr>
            <w:tcW w:w="605" w:type="pct"/>
            <w:tcBorders>
              <w:top w:val="dotted" w:sz="4" w:space="0" w:color="auto"/>
              <w:bottom w:val="dotted" w:sz="4" w:space="0" w:color="auto"/>
            </w:tcBorders>
            <w:vAlign w:val="center"/>
          </w:tcPr>
          <w:p w14:paraId="7F2AD095"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2890F27F" w14:textId="22BBD37C" w:rsidR="00DB5B01" w:rsidRPr="00C507C2" w:rsidRDefault="007078E4" w:rsidP="007078E4">
            <w:pPr>
              <w:rPr>
                <w:rFonts w:ascii="Garamond" w:hAnsi="Garamond"/>
                <w:b/>
                <w:bCs/>
                <w:sz w:val="20"/>
                <w:szCs w:val="20"/>
              </w:rPr>
            </w:pPr>
            <w:r w:rsidRPr="00C507C2">
              <w:rPr>
                <w:rFonts w:ascii="Garamond" w:hAnsi="Garamond"/>
                <w:b/>
                <w:bCs/>
                <w:sz w:val="20"/>
                <w:szCs w:val="20"/>
              </w:rPr>
              <w:t>Çmimi maksimal i urdhërporosive në tregun e ditës në avancë</w:t>
            </w:r>
          </w:p>
        </w:tc>
        <w:tc>
          <w:tcPr>
            <w:tcW w:w="3277" w:type="pct"/>
            <w:tcBorders>
              <w:top w:val="dotted" w:sz="4" w:space="0" w:color="auto"/>
              <w:bottom w:val="dotted" w:sz="4" w:space="0" w:color="auto"/>
            </w:tcBorders>
            <w:shd w:val="clear" w:color="auto" w:fill="auto"/>
            <w:vAlign w:val="center"/>
          </w:tcPr>
          <w:p w14:paraId="5BB3AA1B" w14:textId="593369A5"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Nënkupton nivelin maksimal të çmimit të lejuar për </w:t>
            </w:r>
            <w:r w:rsidR="001C418C" w:rsidRPr="00C507C2">
              <w:rPr>
                <w:rFonts w:ascii="Garamond" w:hAnsi="Garamond"/>
                <w:bCs/>
                <w:sz w:val="20"/>
                <w:szCs w:val="20"/>
              </w:rPr>
              <w:t>urdhërporositë të dorëzuara</w:t>
            </w:r>
            <w:r w:rsidR="002B1A03">
              <w:rPr>
                <w:rFonts w:ascii="Garamond" w:hAnsi="Garamond"/>
                <w:bCs/>
                <w:sz w:val="20"/>
                <w:szCs w:val="20"/>
              </w:rPr>
              <w:t xml:space="preserve"> </w:t>
            </w:r>
            <w:r w:rsidR="001C418C" w:rsidRPr="00C507C2">
              <w:rPr>
                <w:rFonts w:ascii="Garamond" w:hAnsi="Garamond"/>
                <w:bCs/>
                <w:sz w:val="20"/>
                <w:szCs w:val="20"/>
              </w:rPr>
              <w:t>në ankandin e ditës në avancë</w:t>
            </w:r>
            <w:r w:rsidR="002103D8">
              <w:rPr>
                <w:rFonts w:ascii="Garamond" w:hAnsi="Garamond"/>
                <w:bCs/>
                <w:sz w:val="20"/>
                <w:szCs w:val="20"/>
              </w:rPr>
              <w:t>.</w:t>
            </w:r>
            <w:r w:rsidR="001C418C" w:rsidRPr="00C507C2">
              <w:rPr>
                <w:rFonts w:ascii="Garamond" w:hAnsi="Garamond"/>
                <w:bCs/>
                <w:sz w:val="20"/>
                <w:szCs w:val="20"/>
              </w:rPr>
              <w:t xml:space="preserve"> </w:t>
            </w:r>
          </w:p>
        </w:tc>
      </w:tr>
      <w:tr w:rsidR="00DB5B01" w:rsidRPr="00C507C2" w14:paraId="15F941BE" w14:textId="77777777" w:rsidTr="00912D7B">
        <w:trPr>
          <w:cantSplit/>
          <w:trHeight w:val="20"/>
        </w:trPr>
        <w:tc>
          <w:tcPr>
            <w:tcW w:w="605" w:type="pct"/>
            <w:tcBorders>
              <w:bottom w:val="dotted" w:sz="4" w:space="0" w:color="auto"/>
            </w:tcBorders>
            <w:vAlign w:val="center"/>
          </w:tcPr>
          <w:p w14:paraId="70CA4F95"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1C5BEBD6" w14:textId="77777777" w:rsidR="00DB5B01" w:rsidRPr="00C507C2" w:rsidRDefault="00DB5B01" w:rsidP="007078E4">
            <w:pPr>
              <w:rPr>
                <w:rFonts w:ascii="Garamond" w:hAnsi="Garamond"/>
                <w:b/>
                <w:bCs/>
                <w:sz w:val="20"/>
                <w:szCs w:val="20"/>
              </w:rPr>
            </w:pPr>
          </w:p>
        </w:tc>
        <w:tc>
          <w:tcPr>
            <w:tcW w:w="3277" w:type="pct"/>
            <w:tcBorders>
              <w:bottom w:val="dotted" w:sz="4" w:space="0" w:color="auto"/>
            </w:tcBorders>
            <w:shd w:val="clear" w:color="auto" w:fill="auto"/>
            <w:vAlign w:val="center"/>
          </w:tcPr>
          <w:p w14:paraId="0D732904" w14:textId="77777777" w:rsidR="00DB5B01" w:rsidRPr="00C507C2" w:rsidRDefault="00DB5B01" w:rsidP="000A5D84">
            <w:pPr>
              <w:jc w:val="both"/>
              <w:rPr>
                <w:rFonts w:ascii="Garamond" w:hAnsi="Garamond"/>
                <w:sz w:val="20"/>
                <w:szCs w:val="20"/>
              </w:rPr>
            </w:pPr>
          </w:p>
        </w:tc>
      </w:tr>
      <w:tr w:rsidR="00DB5B01" w:rsidRPr="00C507C2" w14:paraId="4F2E56DC" w14:textId="77777777" w:rsidTr="00912D7B">
        <w:trPr>
          <w:cantSplit/>
          <w:trHeight w:val="20"/>
        </w:trPr>
        <w:tc>
          <w:tcPr>
            <w:tcW w:w="605" w:type="pct"/>
            <w:tcBorders>
              <w:top w:val="dotted" w:sz="4" w:space="0" w:color="auto"/>
              <w:bottom w:val="dotted" w:sz="4" w:space="0" w:color="auto"/>
            </w:tcBorders>
            <w:vAlign w:val="center"/>
          </w:tcPr>
          <w:p w14:paraId="165BCDD9"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5AF4BDAB" w14:textId="7AEBB121" w:rsidR="00DB5B01" w:rsidRPr="00C507C2" w:rsidRDefault="007078E4" w:rsidP="007078E4">
            <w:pPr>
              <w:rPr>
                <w:rFonts w:ascii="Garamond" w:hAnsi="Garamond"/>
                <w:b/>
                <w:bCs/>
                <w:sz w:val="20"/>
                <w:szCs w:val="20"/>
              </w:rPr>
            </w:pPr>
            <w:r w:rsidRPr="00C507C2">
              <w:rPr>
                <w:rFonts w:ascii="Garamond" w:hAnsi="Garamond"/>
                <w:b/>
                <w:bCs/>
                <w:sz w:val="20"/>
                <w:szCs w:val="20"/>
              </w:rPr>
              <w:t>Çmimi minimal i urdhërporosive në tregun e ankandeve brenda së njëjtës ditë</w:t>
            </w:r>
          </w:p>
        </w:tc>
        <w:tc>
          <w:tcPr>
            <w:tcW w:w="3277" w:type="pct"/>
            <w:tcBorders>
              <w:top w:val="dotted" w:sz="4" w:space="0" w:color="auto"/>
              <w:bottom w:val="dotted" w:sz="4" w:space="0" w:color="auto"/>
            </w:tcBorders>
            <w:shd w:val="clear" w:color="auto" w:fill="auto"/>
            <w:vAlign w:val="center"/>
          </w:tcPr>
          <w:p w14:paraId="7A1D4007" w14:textId="3D371734" w:rsidR="00DB5B01" w:rsidRPr="00C507C2" w:rsidRDefault="00DB5B01" w:rsidP="000A5D84">
            <w:pPr>
              <w:jc w:val="both"/>
              <w:rPr>
                <w:rFonts w:ascii="Garamond" w:hAnsi="Garamond"/>
                <w:sz w:val="20"/>
                <w:szCs w:val="20"/>
              </w:rPr>
            </w:pPr>
            <w:r w:rsidRPr="00C507C2">
              <w:rPr>
                <w:rFonts w:ascii="Garamond" w:hAnsi="Garamond"/>
                <w:bCs/>
                <w:sz w:val="20"/>
                <w:szCs w:val="20"/>
              </w:rPr>
              <w:t xml:space="preserve">Nënkupton nivelin minimal të çmimit të lejuar për </w:t>
            </w:r>
            <w:r w:rsidR="001C418C" w:rsidRPr="00C507C2">
              <w:rPr>
                <w:rFonts w:ascii="Garamond" w:hAnsi="Garamond"/>
                <w:bCs/>
                <w:sz w:val="20"/>
                <w:szCs w:val="20"/>
              </w:rPr>
              <w:t>urdhërporositë të dorëzuara në ankandin brenda së njëjtës ditë</w:t>
            </w:r>
            <w:r w:rsidR="002103D8">
              <w:rPr>
                <w:rFonts w:ascii="Garamond" w:hAnsi="Garamond"/>
                <w:bCs/>
                <w:sz w:val="20"/>
                <w:szCs w:val="20"/>
              </w:rPr>
              <w:t>.</w:t>
            </w:r>
          </w:p>
        </w:tc>
      </w:tr>
      <w:tr w:rsidR="00DB5B01" w:rsidRPr="00C507C2" w14:paraId="5D42127C" w14:textId="77777777" w:rsidTr="00912D7B">
        <w:trPr>
          <w:cantSplit/>
          <w:trHeight w:val="20"/>
        </w:trPr>
        <w:tc>
          <w:tcPr>
            <w:tcW w:w="605" w:type="pct"/>
            <w:tcBorders>
              <w:top w:val="dotted" w:sz="4" w:space="0" w:color="auto"/>
            </w:tcBorders>
            <w:vAlign w:val="center"/>
          </w:tcPr>
          <w:p w14:paraId="3FC71BC0"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vAlign w:val="center"/>
          </w:tcPr>
          <w:p w14:paraId="548068D2" w14:textId="77777777" w:rsidR="00DB5B01" w:rsidRPr="00C507C2" w:rsidRDefault="00DB5B01" w:rsidP="000A5D84">
            <w:pPr>
              <w:jc w:val="both"/>
              <w:rPr>
                <w:rFonts w:ascii="Garamond" w:hAnsi="Garamond"/>
                <w:b/>
                <w:bCs/>
                <w:i/>
                <w:iCs/>
                <w:sz w:val="20"/>
                <w:szCs w:val="20"/>
              </w:rPr>
            </w:pPr>
            <w:r w:rsidRPr="00C507C2">
              <w:rPr>
                <w:rFonts w:ascii="Garamond" w:hAnsi="Garamond"/>
                <w:b/>
                <w:bCs/>
                <w:i/>
                <w:iCs/>
                <w:sz w:val="20"/>
                <w:szCs w:val="20"/>
              </w:rPr>
              <w:t>Shtohet</w:t>
            </w:r>
          </w:p>
        </w:tc>
      </w:tr>
      <w:tr w:rsidR="00DB5B01" w:rsidRPr="00C507C2" w14:paraId="24591B01" w14:textId="77777777" w:rsidTr="00912D7B">
        <w:trPr>
          <w:cantSplit/>
          <w:trHeight w:val="20"/>
        </w:trPr>
        <w:tc>
          <w:tcPr>
            <w:tcW w:w="605" w:type="pct"/>
            <w:tcBorders>
              <w:bottom w:val="dotted" w:sz="4" w:space="0" w:color="auto"/>
            </w:tcBorders>
            <w:vAlign w:val="center"/>
          </w:tcPr>
          <w:p w14:paraId="4ACC02DA"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0F963CF1" w14:textId="18F40C4B" w:rsidR="00DB5B01" w:rsidRPr="00C507C2" w:rsidRDefault="00DB5B01" w:rsidP="001C418C">
            <w:pPr>
              <w:rPr>
                <w:rFonts w:ascii="Garamond" w:hAnsi="Garamond"/>
                <w:b/>
                <w:bCs/>
                <w:sz w:val="20"/>
                <w:szCs w:val="20"/>
              </w:rPr>
            </w:pPr>
            <w:r w:rsidRPr="00C507C2">
              <w:rPr>
                <w:rFonts w:ascii="Garamond" w:hAnsi="Garamond"/>
                <w:b/>
                <w:bCs/>
                <w:sz w:val="20"/>
                <w:szCs w:val="20"/>
              </w:rPr>
              <w:t xml:space="preserve">Çmimi i </w:t>
            </w:r>
            <w:r w:rsidR="001C418C" w:rsidRPr="00C507C2">
              <w:rPr>
                <w:rFonts w:ascii="Garamond" w:hAnsi="Garamond"/>
                <w:b/>
                <w:bCs/>
                <w:sz w:val="20"/>
                <w:szCs w:val="20"/>
              </w:rPr>
              <w:t>minimal i tregut të ditës në avancë</w:t>
            </w:r>
          </w:p>
        </w:tc>
        <w:tc>
          <w:tcPr>
            <w:tcW w:w="3277" w:type="pct"/>
            <w:tcBorders>
              <w:bottom w:val="dotted" w:sz="4" w:space="0" w:color="auto"/>
            </w:tcBorders>
            <w:shd w:val="clear" w:color="auto" w:fill="auto"/>
            <w:vAlign w:val="center"/>
          </w:tcPr>
          <w:p w14:paraId="11AC9191" w14:textId="05820C8C"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Nënkupton nivelin minimal i çmimit të lejuar për </w:t>
            </w:r>
            <w:r w:rsidR="001C418C" w:rsidRPr="00C507C2">
              <w:rPr>
                <w:rFonts w:ascii="Garamond" w:hAnsi="Garamond"/>
                <w:bCs/>
                <w:sz w:val="20"/>
                <w:szCs w:val="20"/>
              </w:rPr>
              <w:t>urdhërporositë të futura në ankandin e ditës në avancë</w:t>
            </w:r>
            <w:r w:rsidR="002103D8">
              <w:rPr>
                <w:rFonts w:ascii="Garamond" w:hAnsi="Garamond"/>
                <w:bCs/>
                <w:sz w:val="20"/>
                <w:szCs w:val="20"/>
              </w:rPr>
              <w:t>.</w:t>
            </w:r>
          </w:p>
        </w:tc>
      </w:tr>
      <w:tr w:rsidR="00DB5B01" w:rsidRPr="00C507C2" w14:paraId="3A1E7BCD" w14:textId="77777777" w:rsidTr="00912D7B">
        <w:trPr>
          <w:cantSplit/>
          <w:trHeight w:val="20"/>
        </w:trPr>
        <w:tc>
          <w:tcPr>
            <w:tcW w:w="605" w:type="pct"/>
            <w:tcBorders>
              <w:top w:val="dotted" w:sz="4" w:space="0" w:color="auto"/>
              <w:bottom w:val="dotted" w:sz="4" w:space="0" w:color="auto"/>
            </w:tcBorders>
            <w:vAlign w:val="center"/>
          </w:tcPr>
          <w:p w14:paraId="096DB91A"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5162D5B6" w14:textId="240C45B0" w:rsidR="00DB5B01" w:rsidRPr="00C507C2" w:rsidRDefault="00DB5B01" w:rsidP="001C418C">
            <w:pPr>
              <w:rPr>
                <w:rFonts w:ascii="Garamond" w:hAnsi="Garamond"/>
                <w:b/>
                <w:bCs/>
                <w:sz w:val="20"/>
                <w:szCs w:val="20"/>
              </w:rPr>
            </w:pPr>
            <w:r w:rsidRPr="00C507C2">
              <w:rPr>
                <w:rFonts w:ascii="Garamond" w:hAnsi="Garamond"/>
                <w:b/>
                <w:bCs/>
                <w:sz w:val="20"/>
                <w:szCs w:val="20"/>
              </w:rPr>
              <w:t xml:space="preserve">Çmimi </w:t>
            </w:r>
            <w:r w:rsidR="001C418C" w:rsidRPr="00C507C2">
              <w:rPr>
                <w:rFonts w:ascii="Garamond" w:hAnsi="Garamond"/>
                <w:b/>
                <w:bCs/>
                <w:sz w:val="20"/>
                <w:szCs w:val="20"/>
              </w:rPr>
              <w:t>minimal i urdhërporosive në tregun e ditës në avancë</w:t>
            </w:r>
          </w:p>
        </w:tc>
        <w:tc>
          <w:tcPr>
            <w:tcW w:w="3277" w:type="pct"/>
            <w:tcBorders>
              <w:top w:val="dotted" w:sz="4" w:space="0" w:color="auto"/>
              <w:bottom w:val="dotted" w:sz="4" w:space="0" w:color="auto"/>
            </w:tcBorders>
            <w:shd w:val="clear" w:color="auto" w:fill="auto"/>
            <w:vAlign w:val="center"/>
          </w:tcPr>
          <w:p w14:paraId="57AD9AF5" w14:textId="5FE78970"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Nënkupton nivelin minimal të çmimit të lejuar </w:t>
            </w:r>
            <w:r w:rsidR="001C418C" w:rsidRPr="00C507C2">
              <w:rPr>
                <w:rFonts w:ascii="Garamond" w:hAnsi="Garamond"/>
                <w:bCs/>
                <w:sz w:val="20"/>
                <w:szCs w:val="20"/>
              </w:rPr>
              <w:t>për urdhërporositë të dorëzuara</w:t>
            </w:r>
            <w:r w:rsidR="002B1A03">
              <w:rPr>
                <w:rFonts w:ascii="Garamond" w:hAnsi="Garamond"/>
                <w:bCs/>
                <w:sz w:val="20"/>
                <w:szCs w:val="20"/>
              </w:rPr>
              <w:t xml:space="preserve"> </w:t>
            </w:r>
            <w:r w:rsidR="001C418C" w:rsidRPr="00C507C2">
              <w:rPr>
                <w:rFonts w:ascii="Garamond" w:hAnsi="Garamond"/>
                <w:bCs/>
                <w:sz w:val="20"/>
                <w:szCs w:val="20"/>
              </w:rPr>
              <w:t>në ankandin e ditës në avancë</w:t>
            </w:r>
            <w:r w:rsidR="002103D8">
              <w:rPr>
                <w:rFonts w:ascii="Garamond" w:hAnsi="Garamond"/>
                <w:bCs/>
                <w:sz w:val="20"/>
                <w:szCs w:val="20"/>
              </w:rPr>
              <w:t>.</w:t>
            </w:r>
          </w:p>
        </w:tc>
      </w:tr>
      <w:tr w:rsidR="00DB5B01" w:rsidRPr="00C507C2" w14:paraId="71D2F45A" w14:textId="77777777" w:rsidTr="00912D7B">
        <w:trPr>
          <w:cantSplit/>
          <w:trHeight w:val="20"/>
        </w:trPr>
        <w:tc>
          <w:tcPr>
            <w:tcW w:w="605" w:type="pct"/>
            <w:tcBorders>
              <w:bottom w:val="dotted" w:sz="4" w:space="0" w:color="auto"/>
            </w:tcBorders>
            <w:vAlign w:val="center"/>
          </w:tcPr>
          <w:p w14:paraId="3E80364C"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57AFDEBE" w14:textId="581D2E64" w:rsidR="00DB5B01" w:rsidRPr="00C507C2" w:rsidRDefault="00DB5B01" w:rsidP="001C418C">
            <w:pPr>
              <w:rPr>
                <w:rFonts w:ascii="Garamond" w:hAnsi="Garamond"/>
                <w:b/>
                <w:bCs/>
                <w:sz w:val="20"/>
                <w:szCs w:val="20"/>
              </w:rPr>
            </w:pPr>
            <w:r w:rsidRPr="00C507C2">
              <w:rPr>
                <w:rFonts w:ascii="Garamond" w:hAnsi="Garamond"/>
                <w:b/>
                <w:bCs/>
                <w:sz w:val="20"/>
                <w:szCs w:val="20"/>
              </w:rPr>
              <w:t xml:space="preserve">Çmimi </w:t>
            </w:r>
            <w:r w:rsidR="001C418C" w:rsidRPr="00C507C2">
              <w:rPr>
                <w:rFonts w:ascii="Garamond" w:hAnsi="Garamond"/>
                <w:b/>
                <w:bCs/>
                <w:sz w:val="20"/>
                <w:szCs w:val="20"/>
              </w:rPr>
              <w:t xml:space="preserve">klerues i tregut </w:t>
            </w:r>
          </w:p>
        </w:tc>
        <w:tc>
          <w:tcPr>
            <w:tcW w:w="3277" w:type="pct"/>
            <w:tcBorders>
              <w:bottom w:val="dotted" w:sz="4" w:space="0" w:color="auto"/>
            </w:tcBorders>
            <w:shd w:val="clear" w:color="auto" w:fill="auto"/>
            <w:vAlign w:val="center"/>
          </w:tcPr>
          <w:p w14:paraId="110116C3" w14:textId="3F412100"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Nënkupton çmimin e vendosur nga përputhja </w:t>
            </w:r>
            <w:r w:rsidR="001C418C" w:rsidRPr="00C507C2">
              <w:rPr>
                <w:rFonts w:ascii="Garamond" w:hAnsi="Garamond"/>
                <w:bCs/>
                <w:sz w:val="20"/>
                <w:szCs w:val="20"/>
              </w:rPr>
              <w:t xml:space="preserve">e urdhërporosisë shitjeje të pranuar me çmimin më të lartë me urdhërporosinë blerjeje </w:t>
            </w:r>
            <w:r w:rsidRPr="00C507C2">
              <w:rPr>
                <w:rFonts w:ascii="Garamond" w:hAnsi="Garamond"/>
                <w:bCs/>
                <w:sz w:val="20"/>
                <w:szCs w:val="20"/>
              </w:rPr>
              <w:t>të pranuar me çmimin më të ulët në tregun e energjisë elektrike</w:t>
            </w:r>
            <w:r w:rsidR="002103D8">
              <w:rPr>
                <w:rFonts w:ascii="Garamond" w:hAnsi="Garamond"/>
                <w:bCs/>
                <w:sz w:val="20"/>
                <w:szCs w:val="20"/>
              </w:rPr>
              <w:t>.</w:t>
            </w:r>
          </w:p>
        </w:tc>
      </w:tr>
      <w:tr w:rsidR="00DB5B01" w:rsidRPr="00C507C2" w14:paraId="6C9CED45" w14:textId="77777777" w:rsidTr="00912D7B">
        <w:trPr>
          <w:cantSplit/>
          <w:trHeight w:val="20"/>
        </w:trPr>
        <w:tc>
          <w:tcPr>
            <w:tcW w:w="605" w:type="pct"/>
            <w:tcBorders>
              <w:top w:val="dotted" w:sz="4" w:space="0" w:color="auto"/>
              <w:bottom w:val="dotted" w:sz="4" w:space="0" w:color="auto"/>
            </w:tcBorders>
            <w:vAlign w:val="center"/>
          </w:tcPr>
          <w:p w14:paraId="44F525C5"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0BB6C0D3" w14:textId="77777777" w:rsidR="00DB5B01" w:rsidRPr="00C507C2" w:rsidRDefault="00DB5B01" w:rsidP="001C418C">
            <w:pPr>
              <w:rPr>
                <w:rFonts w:ascii="Garamond" w:hAnsi="Garamond"/>
                <w:b/>
                <w:bCs/>
                <w:sz w:val="20"/>
                <w:szCs w:val="20"/>
              </w:rPr>
            </w:pPr>
            <w:r w:rsidRPr="00C507C2">
              <w:rPr>
                <w:rFonts w:ascii="Garamond" w:hAnsi="Garamond"/>
                <w:b/>
                <w:bCs/>
                <w:i/>
                <w:iCs/>
                <w:sz w:val="20"/>
                <w:szCs w:val="20"/>
              </w:rPr>
              <w:t>Nuk ndryshon</w:t>
            </w:r>
          </w:p>
        </w:tc>
        <w:tc>
          <w:tcPr>
            <w:tcW w:w="3277" w:type="pct"/>
            <w:tcBorders>
              <w:top w:val="dotted" w:sz="4" w:space="0" w:color="auto"/>
              <w:bottom w:val="dotted" w:sz="4" w:space="0" w:color="auto"/>
            </w:tcBorders>
            <w:shd w:val="clear" w:color="auto" w:fill="auto"/>
            <w:vAlign w:val="center"/>
          </w:tcPr>
          <w:p w14:paraId="7D101259" w14:textId="77777777" w:rsidR="00DB5B01" w:rsidRPr="00C507C2" w:rsidRDefault="00DB5B01" w:rsidP="000A5D84">
            <w:pPr>
              <w:jc w:val="both"/>
              <w:rPr>
                <w:rFonts w:ascii="Garamond" w:hAnsi="Garamond"/>
                <w:sz w:val="20"/>
                <w:szCs w:val="20"/>
              </w:rPr>
            </w:pPr>
          </w:p>
        </w:tc>
      </w:tr>
      <w:tr w:rsidR="00DB5B01" w:rsidRPr="00C507C2" w14:paraId="70C07C5E" w14:textId="77777777" w:rsidTr="00912D7B">
        <w:trPr>
          <w:cantSplit/>
          <w:trHeight w:val="20"/>
        </w:trPr>
        <w:tc>
          <w:tcPr>
            <w:tcW w:w="605" w:type="pct"/>
            <w:tcBorders>
              <w:bottom w:val="dotted" w:sz="4" w:space="0" w:color="auto"/>
            </w:tcBorders>
            <w:vAlign w:val="center"/>
          </w:tcPr>
          <w:p w14:paraId="5B476388"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tcPr>
          <w:p w14:paraId="5CC22ECC" w14:textId="2DE8176E" w:rsidR="00DB5B01" w:rsidRPr="00C507C2" w:rsidRDefault="00DB5B01" w:rsidP="001C418C">
            <w:pPr>
              <w:rPr>
                <w:rFonts w:ascii="Garamond" w:hAnsi="Garamond"/>
                <w:b/>
                <w:bCs/>
                <w:sz w:val="20"/>
                <w:szCs w:val="20"/>
              </w:rPr>
            </w:pPr>
            <w:r w:rsidRPr="00C507C2">
              <w:rPr>
                <w:rFonts w:ascii="Garamond" w:hAnsi="Garamond"/>
                <w:b/>
                <w:bCs/>
                <w:sz w:val="20"/>
                <w:szCs w:val="20"/>
              </w:rPr>
              <w:t xml:space="preserve">Çmimi </w:t>
            </w:r>
            <w:r w:rsidR="001C418C" w:rsidRPr="00C507C2">
              <w:rPr>
                <w:rFonts w:ascii="Garamond" w:hAnsi="Garamond"/>
                <w:b/>
                <w:bCs/>
                <w:sz w:val="20"/>
                <w:szCs w:val="20"/>
              </w:rPr>
              <w:t>maksimal i ankandit të tregut brenda së njëjtës ditë</w:t>
            </w:r>
          </w:p>
        </w:tc>
        <w:tc>
          <w:tcPr>
            <w:tcW w:w="3277" w:type="pct"/>
            <w:tcBorders>
              <w:bottom w:val="dotted" w:sz="4" w:space="0" w:color="auto"/>
            </w:tcBorders>
            <w:shd w:val="clear" w:color="auto" w:fill="auto"/>
            <w:vAlign w:val="center"/>
          </w:tcPr>
          <w:p w14:paraId="208A3283" w14:textId="5407DC5A"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Çmimi </w:t>
            </w:r>
            <w:r w:rsidR="001C418C" w:rsidRPr="00C507C2">
              <w:rPr>
                <w:rFonts w:ascii="Garamond" w:hAnsi="Garamond"/>
                <w:bCs/>
                <w:sz w:val="20"/>
                <w:szCs w:val="20"/>
              </w:rPr>
              <w:t>klerues maksimal</w:t>
            </w:r>
            <w:r w:rsidR="002B1A03">
              <w:rPr>
                <w:rFonts w:ascii="Garamond" w:hAnsi="Garamond"/>
                <w:bCs/>
                <w:sz w:val="20"/>
                <w:szCs w:val="20"/>
              </w:rPr>
              <w:t xml:space="preserve"> </w:t>
            </w:r>
            <w:r w:rsidR="001C418C" w:rsidRPr="00C507C2">
              <w:rPr>
                <w:rFonts w:ascii="Garamond" w:hAnsi="Garamond"/>
                <w:bCs/>
                <w:sz w:val="20"/>
                <w:szCs w:val="20"/>
              </w:rPr>
              <w:t>në lidhje me një ankandi brenda së njëjtës ditë</w:t>
            </w:r>
            <w:r w:rsidR="002103D8">
              <w:rPr>
                <w:rFonts w:ascii="Garamond" w:hAnsi="Garamond"/>
                <w:bCs/>
                <w:sz w:val="20"/>
                <w:szCs w:val="20"/>
              </w:rPr>
              <w:t>.</w:t>
            </w:r>
          </w:p>
        </w:tc>
      </w:tr>
      <w:tr w:rsidR="00DB5B01" w:rsidRPr="00C507C2" w14:paraId="112A6D14" w14:textId="77777777" w:rsidTr="00912D7B">
        <w:trPr>
          <w:cantSplit/>
          <w:trHeight w:val="20"/>
        </w:trPr>
        <w:tc>
          <w:tcPr>
            <w:tcW w:w="605" w:type="pct"/>
            <w:tcBorders>
              <w:top w:val="dotted" w:sz="4" w:space="0" w:color="auto"/>
              <w:bottom w:val="dotted" w:sz="4" w:space="0" w:color="auto"/>
            </w:tcBorders>
            <w:vAlign w:val="center"/>
          </w:tcPr>
          <w:p w14:paraId="23700581"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tcPr>
          <w:p w14:paraId="1B8FFA4F" w14:textId="608ECD1D" w:rsidR="00DB5B01" w:rsidRPr="00C507C2" w:rsidRDefault="00DB5B01" w:rsidP="001C418C">
            <w:pPr>
              <w:rPr>
                <w:rFonts w:ascii="Garamond" w:hAnsi="Garamond"/>
                <w:b/>
                <w:bCs/>
                <w:sz w:val="20"/>
                <w:szCs w:val="20"/>
              </w:rPr>
            </w:pPr>
            <w:r w:rsidRPr="00C507C2">
              <w:rPr>
                <w:rFonts w:ascii="Garamond" w:hAnsi="Garamond"/>
                <w:b/>
                <w:bCs/>
                <w:sz w:val="20"/>
                <w:szCs w:val="20"/>
              </w:rPr>
              <w:t xml:space="preserve">Çmimi </w:t>
            </w:r>
            <w:r w:rsidR="001C418C" w:rsidRPr="00C507C2">
              <w:rPr>
                <w:rFonts w:ascii="Garamond" w:hAnsi="Garamond"/>
                <w:b/>
                <w:bCs/>
                <w:sz w:val="20"/>
                <w:szCs w:val="20"/>
              </w:rPr>
              <w:t>maksimal klerues i ankandit të tregut brenda së njëjtës ditë</w:t>
            </w:r>
          </w:p>
        </w:tc>
        <w:tc>
          <w:tcPr>
            <w:tcW w:w="3277" w:type="pct"/>
            <w:tcBorders>
              <w:top w:val="dotted" w:sz="4" w:space="0" w:color="auto"/>
              <w:bottom w:val="dotted" w:sz="4" w:space="0" w:color="auto"/>
            </w:tcBorders>
            <w:shd w:val="clear" w:color="auto" w:fill="auto"/>
            <w:vAlign w:val="center"/>
          </w:tcPr>
          <w:p w14:paraId="7D82775F" w14:textId="39A3E5CD"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Çmimi </w:t>
            </w:r>
            <w:r w:rsidR="001C418C" w:rsidRPr="00C507C2">
              <w:rPr>
                <w:rFonts w:ascii="Garamond" w:hAnsi="Garamond"/>
                <w:bCs/>
                <w:sz w:val="20"/>
                <w:szCs w:val="20"/>
              </w:rPr>
              <w:t>klerues m</w:t>
            </w:r>
            <w:r w:rsidR="004F63C6">
              <w:rPr>
                <w:rFonts w:ascii="Garamond" w:hAnsi="Garamond"/>
                <w:bCs/>
                <w:sz w:val="20"/>
                <w:szCs w:val="20"/>
              </w:rPr>
              <w:t>ë</w:t>
            </w:r>
            <w:r w:rsidR="001C418C" w:rsidRPr="00C507C2">
              <w:rPr>
                <w:rFonts w:ascii="Garamond" w:hAnsi="Garamond"/>
                <w:bCs/>
                <w:sz w:val="20"/>
                <w:szCs w:val="20"/>
              </w:rPr>
              <w:t xml:space="preserve"> i lartë</w:t>
            </w:r>
            <w:r w:rsidR="002B1A03">
              <w:rPr>
                <w:rFonts w:ascii="Garamond" w:hAnsi="Garamond"/>
                <w:bCs/>
                <w:sz w:val="20"/>
                <w:szCs w:val="20"/>
              </w:rPr>
              <w:t xml:space="preserve"> </w:t>
            </w:r>
            <w:r w:rsidR="001C418C" w:rsidRPr="00C507C2">
              <w:rPr>
                <w:rFonts w:ascii="Garamond" w:hAnsi="Garamond"/>
                <w:bCs/>
                <w:sz w:val="20"/>
                <w:szCs w:val="20"/>
              </w:rPr>
              <w:t>i pranuar në lidhje në një ankand të tregut brenda së njëjtës ditë</w:t>
            </w:r>
            <w:r w:rsidR="002103D8">
              <w:rPr>
                <w:rFonts w:ascii="Garamond" w:hAnsi="Garamond"/>
                <w:bCs/>
                <w:sz w:val="20"/>
                <w:szCs w:val="20"/>
              </w:rPr>
              <w:t>.</w:t>
            </w:r>
          </w:p>
        </w:tc>
      </w:tr>
      <w:tr w:rsidR="00DB5B01" w:rsidRPr="00C507C2" w14:paraId="0A9F85E9" w14:textId="77777777" w:rsidTr="00912D7B">
        <w:trPr>
          <w:cantSplit/>
          <w:trHeight w:val="20"/>
        </w:trPr>
        <w:tc>
          <w:tcPr>
            <w:tcW w:w="605" w:type="pct"/>
            <w:tcBorders>
              <w:bottom w:val="dotted" w:sz="4" w:space="0" w:color="auto"/>
            </w:tcBorders>
            <w:vAlign w:val="center"/>
          </w:tcPr>
          <w:p w14:paraId="23A74B98"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tcPr>
          <w:p w14:paraId="640BC9F4" w14:textId="77777777" w:rsidR="00DB5B01" w:rsidRPr="00C507C2" w:rsidRDefault="00DB5B01" w:rsidP="001C418C">
            <w:pPr>
              <w:rPr>
                <w:rFonts w:ascii="Garamond" w:hAnsi="Garamond"/>
                <w:b/>
                <w:bCs/>
                <w:sz w:val="20"/>
                <w:szCs w:val="20"/>
              </w:rPr>
            </w:pPr>
          </w:p>
        </w:tc>
        <w:tc>
          <w:tcPr>
            <w:tcW w:w="3277" w:type="pct"/>
            <w:tcBorders>
              <w:bottom w:val="dotted" w:sz="4" w:space="0" w:color="auto"/>
            </w:tcBorders>
            <w:shd w:val="clear" w:color="auto" w:fill="auto"/>
            <w:vAlign w:val="center"/>
          </w:tcPr>
          <w:p w14:paraId="334F7746" w14:textId="77777777" w:rsidR="00DB5B01" w:rsidRPr="00C507C2" w:rsidRDefault="00DB5B01" w:rsidP="000A5D84">
            <w:pPr>
              <w:jc w:val="both"/>
              <w:rPr>
                <w:rFonts w:ascii="Garamond" w:hAnsi="Garamond"/>
                <w:sz w:val="20"/>
                <w:szCs w:val="20"/>
              </w:rPr>
            </w:pPr>
          </w:p>
        </w:tc>
      </w:tr>
      <w:tr w:rsidR="00DB5B01" w:rsidRPr="00C507C2" w14:paraId="1DE9AC26" w14:textId="77777777" w:rsidTr="00912D7B">
        <w:trPr>
          <w:cantSplit/>
          <w:trHeight w:val="20"/>
        </w:trPr>
        <w:tc>
          <w:tcPr>
            <w:tcW w:w="605" w:type="pct"/>
            <w:tcBorders>
              <w:top w:val="dotted" w:sz="4" w:space="0" w:color="auto"/>
              <w:bottom w:val="dotted" w:sz="4" w:space="0" w:color="auto"/>
            </w:tcBorders>
            <w:vAlign w:val="center"/>
          </w:tcPr>
          <w:p w14:paraId="24E0E814"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tcPr>
          <w:p w14:paraId="63341617" w14:textId="06AB1E1B" w:rsidR="00DB5B01" w:rsidRPr="00C507C2" w:rsidRDefault="00DB5B01" w:rsidP="001C418C">
            <w:pPr>
              <w:rPr>
                <w:rFonts w:ascii="Garamond" w:hAnsi="Garamond"/>
                <w:b/>
                <w:bCs/>
                <w:sz w:val="20"/>
                <w:szCs w:val="20"/>
              </w:rPr>
            </w:pPr>
            <w:r w:rsidRPr="00C507C2">
              <w:rPr>
                <w:rFonts w:ascii="Garamond" w:hAnsi="Garamond"/>
                <w:b/>
                <w:bCs/>
                <w:sz w:val="20"/>
                <w:szCs w:val="20"/>
              </w:rPr>
              <w:t xml:space="preserve">Çmimi </w:t>
            </w:r>
            <w:r w:rsidR="001C418C" w:rsidRPr="00C507C2">
              <w:rPr>
                <w:rFonts w:ascii="Garamond" w:hAnsi="Garamond"/>
                <w:b/>
                <w:bCs/>
                <w:sz w:val="20"/>
                <w:szCs w:val="20"/>
              </w:rPr>
              <w:t>maksimal klerues i ankandit të tregut të ditës në avancë</w:t>
            </w:r>
          </w:p>
        </w:tc>
        <w:tc>
          <w:tcPr>
            <w:tcW w:w="3277" w:type="pct"/>
            <w:tcBorders>
              <w:top w:val="dotted" w:sz="4" w:space="0" w:color="auto"/>
              <w:bottom w:val="dotted" w:sz="4" w:space="0" w:color="auto"/>
            </w:tcBorders>
            <w:shd w:val="clear" w:color="auto" w:fill="auto"/>
            <w:vAlign w:val="center"/>
          </w:tcPr>
          <w:p w14:paraId="60404D7D" w14:textId="0A76127C" w:rsidR="00DB5B01" w:rsidRPr="00C507C2" w:rsidRDefault="00DB5B01" w:rsidP="000A5D84">
            <w:pPr>
              <w:jc w:val="both"/>
              <w:rPr>
                <w:rFonts w:ascii="Garamond" w:hAnsi="Garamond"/>
                <w:bCs/>
                <w:sz w:val="20"/>
                <w:szCs w:val="20"/>
              </w:rPr>
            </w:pPr>
            <w:r w:rsidRPr="00C507C2">
              <w:rPr>
                <w:rFonts w:ascii="Garamond" w:hAnsi="Garamond"/>
                <w:bCs/>
                <w:sz w:val="20"/>
                <w:szCs w:val="20"/>
              </w:rPr>
              <w:t>Çmimi</w:t>
            </w:r>
            <w:r w:rsidR="002B1A03">
              <w:rPr>
                <w:rFonts w:ascii="Garamond" w:hAnsi="Garamond"/>
                <w:bCs/>
                <w:sz w:val="20"/>
                <w:szCs w:val="20"/>
              </w:rPr>
              <w:t xml:space="preserve"> </w:t>
            </w:r>
            <w:r w:rsidR="001C418C" w:rsidRPr="00C507C2">
              <w:rPr>
                <w:rFonts w:ascii="Garamond" w:hAnsi="Garamond"/>
                <w:bCs/>
                <w:sz w:val="20"/>
                <w:szCs w:val="20"/>
              </w:rPr>
              <w:t>klerues m</w:t>
            </w:r>
            <w:r w:rsidR="004F63C6">
              <w:rPr>
                <w:rFonts w:ascii="Garamond" w:hAnsi="Garamond"/>
                <w:bCs/>
                <w:sz w:val="20"/>
                <w:szCs w:val="20"/>
              </w:rPr>
              <w:t>ë</w:t>
            </w:r>
            <w:r w:rsidR="001C418C" w:rsidRPr="00C507C2">
              <w:rPr>
                <w:rFonts w:ascii="Garamond" w:hAnsi="Garamond"/>
                <w:bCs/>
                <w:sz w:val="20"/>
                <w:szCs w:val="20"/>
              </w:rPr>
              <w:t xml:space="preserve"> i lartë</w:t>
            </w:r>
            <w:r w:rsidR="002B1A03">
              <w:rPr>
                <w:rFonts w:ascii="Garamond" w:hAnsi="Garamond"/>
                <w:bCs/>
                <w:sz w:val="20"/>
                <w:szCs w:val="20"/>
              </w:rPr>
              <w:t xml:space="preserve"> </w:t>
            </w:r>
            <w:r w:rsidR="001C418C" w:rsidRPr="00C507C2">
              <w:rPr>
                <w:rFonts w:ascii="Garamond" w:hAnsi="Garamond"/>
                <w:bCs/>
                <w:sz w:val="20"/>
                <w:szCs w:val="20"/>
              </w:rPr>
              <w:t>i pranuar në lidhje në një ankandi të tregut të ditës në avancë</w:t>
            </w:r>
            <w:r w:rsidR="002103D8">
              <w:rPr>
                <w:rFonts w:ascii="Garamond" w:hAnsi="Garamond"/>
                <w:bCs/>
                <w:sz w:val="20"/>
                <w:szCs w:val="20"/>
              </w:rPr>
              <w:t>.</w:t>
            </w:r>
          </w:p>
        </w:tc>
      </w:tr>
      <w:tr w:rsidR="00DB5B01" w:rsidRPr="00C507C2" w14:paraId="459003C1" w14:textId="77777777" w:rsidTr="00912D7B">
        <w:trPr>
          <w:cantSplit/>
          <w:trHeight w:val="20"/>
        </w:trPr>
        <w:tc>
          <w:tcPr>
            <w:tcW w:w="605" w:type="pct"/>
            <w:tcBorders>
              <w:top w:val="dotted" w:sz="4" w:space="0" w:color="auto"/>
            </w:tcBorders>
            <w:vAlign w:val="center"/>
          </w:tcPr>
          <w:p w14:paraId="287DEB53"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tcPr>
          <w:p w14:paraId="01B98781" w14:textId="77777777" w:rsidR="00DB5B01" w:rsidRPr="00C507C2" w:rsidRDefault="00DB5B01" w:rsidP="000A5D84">
            <w:pPr>
              <w:jc w:val="both"/>
              <w:rPr>
                <w:rFonts w:ascii="Garamond" w:hAnsi="Garamond"/>
                <w:b/>
                <w:bCs/>
                <w:i/>
                <w:iCs/>
                <w:sz w:val="20"/>
                <w:szCs w:val="20"/>
              </w:rPr>
            </w:pPr>
            <w:r w:rsidRPr="00C507C2">
              <w:rPr>
                <w:rFonts w:ascii="Garamond" w:hAnsi="Garamond"/>
                <w:b/>
                <w:bCs/>
                <w:i/>
                <w:iCs/>
                <w:sz w:val="20"/>
                <w:szCs w:val="20"/>
              </w:rPr>
              <w:t>Shtohet</w:t>
            </w:r>
          </w:p>
        </w:tc>
      </w:tr>
      <w:tr w:rsidR="00DB5B01" w:rsidRPr="00C507C2" w14:paraId="7CDE1967" w14:textId="77777777" w:rsidTr="00912D7B">
        <w:trPr>
          <w:cantSplit/>
          <w:trHeight w:val="20"/>
        </w:trPr>
        <w:tc>
          <w:tcPr>
            <w:tcW w:w="605" w:type="pct"/>
            <w:tcBorders>
              <w:bottom w:val="dotted" w:sz="4" w:space="0" w:color="auto"/>
            </w:tcBorders>
            <w:vAlign w:val="center"/>
          </w:tcPr>
          <w:p w14:paraId="40ECDD2E"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tcPr>
          <w:p w14:paraId="59EE04ED" w14:textId="77777777" w:rsidR="00DB5B01" w:rsidRPr="00C507C2" w:rsidRDefault="00DB5B01" w:rsidP="000A5D84">
            <w:pPr>
              <w:jc w:val="both"/>
              <w:rPr>
                <w:rFonts w:ascii="Garamond" w:hAnsi="Garamond"/>
                <w:b/>
                <w:bCs/>
                <w:sz w:val="20"/>
                <w:szCs w:val="20"/>
              </w:rPr>
            </w:pPr>
          </w:p>
        </w:tc>
        <w:tc>
          <w:tcPr>
            <w:tcW w:w="3277" w:type="pct"/>
            <w:tcBorders>
              <w:bottom w:val="dotted" w:sz="4" w:space="0" w:color="auto"/>
            </w:tcBorders>
            <w:shd w:val="clear" w:color="auto" w:fill="auto"/>
            <w:vAlign w:val="center"/>
          </w:tcPr>
          <w:p w14:paraId="1B3FE26C" w14:textId="77777777" w:rsidR="00DB5B01" w:rsidRPr="00C507C2" w:rsidRDefault="00DB5B01" w:rsidP="000A5D84">
            <w:pPr>
              <w:jc w:val="both"/>
              <w:rPr>
                <w:rFonts w:ascii="Garamond" w:hAnsi="Garamond"/>
                <w:sz w:val="20"/>
                <w:szCs w:val="20"/>
              </w:rPr>
            </w:pPr>
          </w:p>
        </w:tc>
      </w:tr>
    </w:tbl>
    <w:p w14:paraId="79DF6F8E" w14:textId="0BC79672" w:rsidR="00DB5B01" w:rsidRPr="00C507C2" w:rsidRDefault="00DB5B01" w:rsidP="000A5D84">
      <w:pPr>
        <w:tabs>
          <w:tab w:val="left" w:pos="1735"/>
        </w:tabs>
        <w:jc w:val="both"/>
        <w:rPr>
          <w:rFonts w:ascii="Garamond" w:hAnsi="Garamond"/>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096"/>
        <w:gridCol w:w="2026"/>
        <w:gridCol w:w="5939"/>
      </w:tblGrid>
      <w:tr w:rsidR="00DB5B01" w:rsidRPr="00C507C2" w14:paraId="393D7054" w14:textId="77777777" w:rsidTr="00912D7B">
        <w:trPr>
          <w:cantSplit/>
          <w:trHeight w:val="20"/>
        </w:trPr>
        <w:tc>
          <w:tcPr>
            <w:tcW w:w="605" w:type="pct"/>
            <w:tcBorders>
              <w:top w:val="dotted" w:sz="4" w:space="0" w:color="auto"/>
              <w:bottom w:val="dotted" w:sz="4" w:space="0" w:color="auto"/>
            </w:tcBorders>
            <w:vAlign w:val="center"/>
          </w:tcPr>
          <w:p w14:paraId="33ECF078"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lastRenderedPageBreak/>
              <w:t>bëhet</w:t>
            </w:r>
          </w:p>
        </w:tc>
        <w:tc>
          <w:tcPr>
            <w:tcW w:w="1118" w:type="pct"/>
            <w:tcBorders>
              <w:top w:val="dotted" w:sz="4" w:space="0" w:color="auto"/>
              <w:bottom w:val="dotted" w:sz="4" w:space="0" w:color="auto"/>
            </w:tcBorders>
            <w:shd w:val="clear" w:color="auto" w:fill="auto"/>
          </w:tcPr>
          <w:p w14:paraId="23D1EC8F" w14:textId="343DA7F5" w:rsidR="00DB5B01" w:rsidRPr="00C507C2" w:rsidRDefault="00DB5B01" w:rsidP="001C418C">
            <w:pPr>
              <w:rPr>
                <w:rFonts w:ascii="Garamond" w:hAnsi="Garamond"/>
                <w:b/>
                <w:bCs/>
                <w:sz w:val="20"/>
                <w:szCs w:val="20"/>
              </w:rPr>
            </w:pPr>
            <w:r w:rsidRPr="00C507C2">
              <w:rPr>
                <w:rFonts w:ascii="Garamond" w:hAnsi="Garamond"/>
                <w:b/>
                <w:bCs/>
                <w:sz w:val="20"/>
                <w:szCs w:val="20"/>
              </w:rPr>
              <w:t xml:space="preserve">Çmimi </w:t>
            </w:r>
            <w:r w:rsidR="001C418C" w:rsidRPr="00C507C2">
              <w:rPr>
                <w:rFonts w:ascii="Garamond" w:hAnsi="Garamond"/>
                <w:b/>
                <w:bCs/>
                <w:sz w:val="20"/>
                <w:szCs w:val="20"/>
              </w:rPr>
              <w:t>maksimal klerues i tregut të vazhdueshëm</w:t>
            </w:r>
            <w:r w:rsidR="002B1A03">
              <w:rPr>
                <w:rFonts w:ascii="Garamond" w:hAnsi="Garamond"/>
                <w:b/>
                <w:bCs/>
                <w:sz w:val="20"/>
                <w:szCs w:val="20"/>
              </w:rPr>
              <w:t xml:space="preserve"> </w:t>
            </w:r>
            <w:r w:rsidR="001C418C" w:rsidRPr="00C507C2">
              <w:rPr>
                <w:rFonts w:ascii="Garamond" w:hAnsi="Garamond"/>
                <w:b/>
                <w:bCs/>
                <w:sz w:val="20"/>
                <w:szCs w:val="20"/>
              </w:rPr>
              <w:t>brenda së njëjtës ditë</w:t>
            </w:r>
          </w:p>
        </w:tc>
        <w:tc>
          <w:tcPr>
            <w:tcW w:w="3277" w:type="pct"/>
            <w:tcBorders>
              <w:top w:val="dotted" w:sz="4" w:space="0" w:color="auto"/>
              <w:bottom w:val="dotted" w:sz="4" w:space="0" w:color="auto"/>
            </w:tcBorders>
            <w:shd w:val="clear" w:color="auto" w:fill="auto"/>
            <w:vAlign w:val="center"/>
          </w:tcPr>
          <w:p w14:paraId="476CEFEF" w14:textId="79419F23"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Çmimi </w:t>
            </w:r>
            <w:r w:rsidR="001C418C" w:rsidRPr="00C507C2">
              <w:rPr>
                <w:rFonts w:ascii="Garamond" w:hAnsi="Garamond"/>
                <w:bCs/>
                <w:sz w:val="20"/>
                <w:szCs w:val="20"/>
              </w:rPr>
              <w:t>klerues m</w:t>
            </w:r>
            <w:r w:rsidR="002103D8">
              <w:rPr>
                <w:rFonts w:ascii="Garamond" w:hAnsi="Garamond"/>
                <w:bCs/>
                <w:sz w:val="20"/>
                <w:szCs w:val="20"/>
              </w:rPr>
              <w:t>ë</w:t>
            </w:r>
            <w:r w:rsidR="001C418C" w:rsidRPr="00C507C2">
              <w:rPr>
                <w:rFonts w:ascii="Garamond" w:hAnsi="Garamond"/>
                <w:bCs/>
                <w:sz w:val="20"/>
                <w:szCs w:val="20"/>
              </w:rPr>
              <w:t xml:space="preserve"> i lartë i pranuar në lidhje me tregun e vazhdueshëm</w:t>
            </w:r>
            <w:r w:rsidR="002B1A03">
              <w:rPr>
                <w:rFonts w:ascii="Garamond" w:hAnsi="Garamond"/>
                <w:bCs/>
                <w:sz w:val="20"/>
                <w:szCs w:val="20"/>
              </w:rPr>
              <w:t xml:space="preserve"> </w:t>
            </w:r>
            <w:r w:rsidR="001C418C" w:rsidRPr="00C507C2">
              <w:rPr>
                <w:rFonts w:ascii="Garamond" w:hAnsi="Garamond"/>
                <w:bCs/>
                <w:sz w:val="20"/>
                <w:szCs w:val="20"/>
              </w:rPr>
              <w:t>brenda së njëjtës ditë</w:t>
            </w:r>
            <w:r w:rsidR="002103D8">
              <w:rPr>
                <w:rFonts w:ascii="Garamond" w:hAnsi="Garamond"/>
                <w:bCs/>
                <w:sz w:val="20"/>
                <w:szCs w:val="20"/>
              </w:rPr>
              <w:t>.</w:t>
            </w:r>
          </w:p>
        </w:tc>
      </w:tr>
      <w:tr w:rsidR="00DB5B01" w:rsidRPr="00C507C2" w14:paraId="3E9BBBD4" w14:textId="77777777" w:rsidTr="00912D7B">
        <w:trPr>
          <w:cantSplit/>
          <w:trHeight w:val="20"/>
        </w:trPr>
        <w:tc>
          <w:tcPr>
            <w:tcW w:w="605" w:type="pct"/>
            <w:tcBorders>
              <w:top w:val="dotted" w:sz="4" w:space="0" w:color="auto"/>
            </w:tcBorders>
            <w:vAlign w:val="center"/>
          </w:tcPr>
          <w:p w14:paraId="050B0B74"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tcPr>
          <w:p w14:paraId="13C318D1" w14:textId="77777777" w:rsidR="00DB5B01" w:rsidRPr="00C507C2" w:rsidRDefault="00DB5B01" w:rsidP="000A5D84">
            <w:pPr>
              <w:jc w:val="both"/>
              <w:rPr>
                <w:rFonts w:ascii="Garamond" w:hAnsi="Garamond"/>
                <w:i/>
                <w:iCs/>
                <w:sz w:val="20"/>
                <w:szCs w:val="20"/>
              </w:rPr>
            </w:pPr>
            <w:r w:rsidRPr="00C507C2">
              <w:rPr>
                <w:rFonts w:ascii="Garamond" w:hAnsi="Garamond"/>
                <w:b/>
                <w:bCs/>
                <w:i/>
                <w:iCs/>
                <w:sz w:val="20"/>
                <w:szCs w:val="20"/>
              </w:rPr>
              <w:t>Shtohet</w:t>
            </w:r>
          </w:p>
        </w:tc>
      </w:tr>
      <w:tr w:rsidR="00DB5B01" w:rsidRPr="00C507C2" w14:paraId="63DCB609" w14:textId="77777777" w:rsidTr="00912D7B">
        <w:trPr>
          <w:cantSplit/>
          <w:trHeight w:val="20"/>
        </w:trPr>
        <w:tc>
          <w:tcPr>
            <w:tcW w:w="605" w:type="pct"/>
            <w:tcBorders>
              <w:bottom w:val="dotted" w:sz="4" w:space="0" w:color="auto"/>
            </w:tcBorders>
            <w:vAlign w:val="center"/>
          </w:tcPr>
          <w:p w14:paraId="77818CCD"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40039E0B" w14:textId="6DDC26E4" w:rsidR="00DB5B01" w:rsidRPr="00C507C2" w:rsidRDefault="00DB5B01" w:rsidP="001C418C">
            <w:pPr>
              <w:rPr>
                <w:rFonts w:ascii="Garamond" w:hAnsi="Garamond"/>
                <w:b/>
                <w:bCs/>
                <w:sz w:val="20"/>
                <w:szCs w:val="20"/>
              </w:rPr>
            </w:pPr>
            <w:r w:rsidRPr="00C507C2">
              <w:rPr>
                <w:rFonts w:ascii="Garamond" w:hAnsi="Garamond"/>
                <w:b/>
                <w:bCs/>
                <w:sz w:val="20"/>
                <w:szCs w:val="20"/>
              </w:rPr>
              <w:t xml:space="preserve">Çmimi </w:t>
            </w:r>
            <w:r w:rsidR="001C418C" w:rsidRPr="00C507C2">
              <w:rPr>
                <w:rFonts w:ascii="Garamond" w:hAnsi="Garamond"/>
                <w:b/>
                <w:bCs/>
                <w:sz w:val="20"/>
                <w:szCs w:val="20"/>
              </w:rPr>
              <w:t>maksimal i tregut të vazhdueshëm</w:t>
            </w:r>
            <w:r w:rsidR="002B1A03">
              <w:rPr>
                <w:rFonts w:ascii="Garamond" w:hAnsi="Garamond"/>
                <w:b/>
                <w:bCs/>
                <w:sz w:val="20"/>
                <w:szCs w:val="20"/>
              </w:rPr>
              <w:t xml:space="preserve"> </w:t>
            </w:r>
            <w:r w:rsidR="001C418C" w:rsidRPr="00C507C2">
              <w:rPr>
                <w:rFonts w:ascii="Garamond" w:hAnsi="Garamond"/>
                <w:b/>
                <w:bCs/>
                <w:sz w:val="20"/>
                <w:szCs w:val="20"/>
              </w:rPr>
              <w:t xml:space="preserve">brenda së njëjtës ditë </w:t>
            </w:r>
          </w:p>
        </w:tc>
        <w:tc>
          <w:tcPr>
            <w:tcW w:w="3277" w:type="pct"/>
            <w:tcBorders>
              <w:bottom w:val="dotted" w:sz="4" w:space="0" w:color="auto"/>
            </w:tcBorders>
            <w:shd w:val="clear" w:color="auto" w:fill="auto"/>
            <w:vAlign w:val="center"/>
          </w:tcPr>
          <w:p w14:paraId="65D2D25A" w14:textId="264E8D7B"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Çmimi </w:t>
            </w:r>
            <w:r w:rsidR="001C418C" w:rsidRPr="00C507C2">
              <w:rPr>
                <w:rFonts w:ascii="Garamond" w:hAnsi="Garamond"/>
                <w:bCs/>
                <w:sz w:val="20"/>
                <w:szCs w:val="20"/>
              </w:rPr>
              <w:t>maksimal i tregut të vazhdueshëm brenda së njëjtës ditë: niveli maksimal i çmimit të lejuar për urdhërporositë e dorëzuara në tregun e tregtimit të vazhdueshëm brenda së njëjtës ditë</w:t>
            </w:r>
            <w:r w:rsidR="002103D8">
              <w:rPr>
                <w:rFonts w:ascii="Garamond" w:hAnsi="Garamond"/>
                <w:bCs/>
                <w:sz w:val="20"/>
                <w:szCs w:val="20"/>
              </w:rPr>
              <w:t>.</w:t>
            </w:r>
          </w:p>
        </w:tc>
      </w:tr>
      <w:tr w:rsidR="00DB5B01" w:rsidRPr="00C507C2" w14:paraId="07FBF073" w14:textId="77777777" w:rsidTr="00912D7B">
        <w:trPr>
          <w:cantSplit/>
          <w:trHeight w:val="20"/>
        </w:trPr>
        <w:tc>
          <w:tcPr>
            <w:tcW w:w="605" w:type="pct"/>
            <w:tcBorders>
              <w:top w:val="dotted" w:sz="4" w:space="0" w:color="auto"/>
              <w:bottom w:val="dotted" w:sz="4" w:space="0" w:color="auto"/>
            </w:tcBorders>
            <w:vAlign w:val="center"/>
          </w:tcPr>
          <w:p w14:paraId="25407454"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34BB7410" w14:textId="1E6965DE" w:rsidR="00DB5B01" w:rsidRPr="00C507C2" w:rsidRDefault="00DB5B01" w:rsidP="001C418C">
            <w:pPr>
              <w:rPr>
                <w:rFonts w:ascii="Garamond" w:hAnsi="Garamond"/>
                <w:b/>
                <w:bCs/>
                <w:sz w:val="20"/>
                <w:szCs w:val="20"/>
              </w:rPr>
            </w:pPr>
            <w:r w:rsidRPr="00C507C2">
              <w:rPr>
                <w:rFonts w:ascii="Garamond" w:hAnsi="Garamond"/>
                <w:b/>
                <w:bCs/>
                <w:sz w:val="20"/>
                <w:szCs w:val="20"/>
              </w:rPr>
              <w:t xml:space="preserve">Çmimi </w:t>
            </w:r>
            <w:r w:rsidR="001C418C" w:rsidRPr="00C507C2">
              <w:rPr>
                <w:rFonts w:ascii="Garamond" w:hAnsi="Garamond"/>
                <w:b/>
                <w:bCs/>
                <w:sz w:val="20"/>
                <w:szCs w:val="20"/>
              </w:rPr>
              <w:t>maksimal i urdhërporosive i tregut të vazhdueshëm</w:t>
            </w:r>
            <w:r w:rsidR="002B1A03">
              <w:rPr>
                <w:rFonts w:ascii="Garamond" w:hAnsi="Garamond"/>
                <w:b/>
                <w:bCs/>
                <w:sz w:val="20"/>
                <w:szCs w:val="20"/>
              </w:rPr>
              <w:t xml:space="preserve"> </w:t>
            </w:r>
            <w:r w:rsidR="001C418C" w:rsidRPr="00C507C2">
              <w:rPr>
                <w:rFonts w:ascii="Garamond" w:hAnsi="Garamond"/>
                <w:b/>
                <w:bCs/>
                <w:sz w:val="20"/>
                <w:szCs w:val="20"/>
              </w:rPr>
              <w:t>brenda së njëjtës ditë</w:t>
            </w:r>
          </w:p>
        </w:tc>
        <w:tc>
          <w:tcPr>
            <w:tcW w:w="3277" w:type="pct"/>
            <w:tcBorders>
              <w:top w:val="dotted" w:sz="4" w:space="0" w:color="auto"/>
              <w:bottom w:val="dotted" w:sz="4" w:space="0" w:color="auto"/>
            </w:tcBorders>
            <w:shd w:val="clear" w:color="auto" w:fill="auto"/>
            <w:vAlign w:val="center"/>
          </w:tcPr>
          <w:p w14:paraId="16605079" w14:textId="6E8CB026"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Niveli maksimal i çmimit të lejuar për </w:t>
            </w:r>
            <w:r w:rsidR="001C418C" w:rsidRPr="00C507C2">
              <w:rPr>
                <w:rFonts w:ascii="Garamond" w:hAnsi="Garamond"/>
                <w:bCs/>
                <w:sz w:val="20"/>
                <w:szCs w:val="20"/>
              </w:rPr>
              <w:t>urdhërporositë të dorëzuara në tregun e tregtimit të vazhdueshëm brenda së njëjtës ditë</w:t>
            </w:r>
            <w:r w:rsidR="002103D8">
              <w:rPr>
                <w:rFonts w:ascii="Garamond" w:hAnsi="Garamond"/>
                <w:bCs/>
                <w:sz w:val="20"/>
                <w:szCs w:val="20"/>
              </w:rPr>
              <w:t>.</w:t>
            </w:r>
          </w:p>
        </w:tc>
      </w:tr>
      <w:tr w:rsidR="00DB5B01" w:rsidRPr="00C507C2" w14:paraId="1A05F290" w14:textId="77777777" w:rsidTr="00912D7B">
        <w:trPr>
          <w:cantSplit/>
          <w:trHeight w:val="20"/>
        </w:trPr>
        <w:tc>
          <w:tcPr>
            <w:tcW w:w="605" w:type="pct"/>
            <w:tcBorders>
              <w:bottom w:val="dotted" w:sz="4" w:space="0" w:color="auto"/>
            </w:tcBorders>
            <w:vAlign w:val="center"/>
          </w:tcPr>
          <w:p w14:paraId="674431FC"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3E3E71F4" w14:textId="5A02957E" w:rsidR="00DB5B01" w:rsidRPr="00C507C2" w:rsidRDefault="00DB5B01" w:rsidP="001C418C">
            <w:pPr>
              <w:rPr>
                <w:rFonts w:ascii="Garamond" w:hAnsi="Garamond"/>
                <w:b/>
                <w:bCs/>
                <w:sz w:val="20"/>
                <w:szCs w:val="20"/>
              </w:rPr>
            </w:pPr>
            <w:r w:rsidRPr="00C507C2">
              <w:rPr>
                <w:rFonts w:ascii="Garamond" w:hAnsi="Garamond"/>
                <w:b/>
                <w:bCs/>
                <w:sz w:val="20"/>
                <w:szCs w:val="20"/>
              </w:rPr>
              <w:t xml:space="preserve">Çmimi </w:t>
            </w:r>
            <w:r w:rsidR="001C418C" w:rsidRPr="00C507C2">
              <w:rPr>
                <w:rFonts w:ascii="Garamond" w:hAnsi="Garamond"/>
                <w:b/>
                <w:bCs/>
                <w:sz w:val="20"/>
                <w:szCs w:val="20"/>
              </w:rPr>
              <w:t>minimal i</w:t>
            </w:r>
            <w:r w:rsidR="002B1A03">
              <w:rPr>
                <w:rFonts w:ascii="Garamond" w:hAnsi="Garamond"/>
                <w:b/>
                <w:bCs/>
                <w:sz w:val="20"/>
                <w:szCs w:val="20"/>
              </w:rPr>
              <w:t xml:space="preserve"> </w:t>
            </w:r>
            <w:r w:rsidR="001C418C" w:rsidRPr="00C507C2">
              <w:rPr>
                <w:rFonts w:ascii="Garamond" w:hAnsi="Garamond"/>
                <w:b/>
                <w:bCs/>
                <w:sz w:val="20"/>
                <w:szCs w:val="20"/>
              </w:rPr>
              <w:t>tregut të vazhdueshëm brenda së njëjtës ditë</w:t>
            </w:r>
          </w:p>
        </w:tc>
        <w:tc>
          <w:tcPr>
            <w:tcW w:w="3277" w:type="pct"/>
            <w:tcBorders>
              <w:bottom w:val="dotted" w:sz="4" w:space="0" w:color="auto"/>
            </w:tcBorders>
            <w:shd w:val="clear" w:color="auto" w:fill="auto"/>
            <w:vAlign w:val="center"/>
          </w:tcPr>
          <w:p w14:paraId="7CA67C92" w14:textId="2E965BE9"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Çmimi </w:t>
            </w:r>
            <w:r w:rsidR="001C418C" w:rsidRPr="00C507C2">
              <w:rPr>
                <w:rFonts w:ascii="Garamond" w:hAnsi="Garamond"/>
                <w:bCs/>
                <w:sz w:val="20"/>
                <w:szCs w:val="20"/>
              </w:rPr>
              <w:t xml:space="preserve">minimal i tregut të vazhdueshëm brenda së njëjtës ditë: niveli minimal i çmimit të lejuar për urdhërporositë e futura në tregun e tregtimit të vazhdueshëm brenda së njëjtës </w:t>
            </w:r>
            <w:r w:rsidR="001C418C">
              <w:rPr>
                <w:rFonts w:ascii="Garamond" w:hAnsi="Garamond"/>
                <w:bCs/>
                <w:sz w:val="20"/>
                <w:szCs w:val="20"/>
              </w:rPr>
              <w:t>d</w:t>
            </w:r>
            <w:r w:rsidRPr="00C507C2">
              <w:rPr>
                <w:rFonts w:ascii="Garamond" w:hAnsi="Garamond"/>
                <w:bCs/>
                <w:sz w:val="20"/>
                <w:szCs w:val="20"/>
              </w:rPr>
              <w:t>itë</w:t>
            </w:r>
            <w:r w:rsidR="002103D8">
              <w:rPr>
                <w:rFonts w:ascii="Garamond" w:hAnsi="Garamond"/>
                <w:bCs/>
                <w:sz w:val="20"/>
                <w:szCs w:val="20"/>
              </w:rPr>
              <w:t>.</w:t>
            </w:r>
          </w:p>
        </w:tc>
      </w:tr>
      <w:tr w:rsidR="00DB5B01" w:rsidRPr="00C507C2" w14:paraId="35990BBD" w14:textId="77777777" w:rsidTr="00912D7B">
        <w:trPr>
          <w:cantSplit/>
          <w:trHeight w:val="20"/>
        </w:trPr>
        <w:tc>
          <w:tcPr>
            <w:tcW w:w="605" w:type="pct"/>
            <w:tcBorders>
              <w:top w:val="dotted" w:sz="4" w:space="0" w:color="auto"/>
              <w:bottom w:val="dotted" w:sz="4" w:space="0" w:color="auto"/>
            </w:tcBorders>
            <w:vAlign w:val="center"/>
          </w:tcPr>
          <w:p w14:paraId="71374C29"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7171B687" w14:textId="6C7D8D4C" w:rsidR="00DB5B01" w:rsidRPr="00C507C2" w:rsidRDefault="00DB5B01" w:rsidP="001C418C">
            <w:pPr>
              <w:rPr>
                <w:rFonts w:ascii="Garamond" w:hAnsi="Garamond"/>
                <w:b/>
                <w:bCs/>
                <w:sz w:val="20"/>
                <w:szCs w:val="20"/>
              </w:rPr>
            </w:pPr>
            <w:r w:rsidRPr="00C507C2">
              <w:rPr>
                <w:rFonts w:ascii="Garamond" w:hAnsi="Garamond"/>
                <w:b/>
                <w:bCs/>
                <w:sz w:val="20"/>
                <w:szCs w:val="20"/>
              </w:rPr>
              <w:t xml:space="preserve">Çmimi </w:t>
            </w:r>
            <w:r w:rsidR="001C418C" w:rsidRPr="00C507C2">
              <w:rPr>
                <w:rFonts w:ascii="Garamond" w:hAnsi="Garamond"/>
                <w:b/>
                <w:bCs/>
                <w:sz w:val="20"/>
                <w:szCs w:val="20"/>
              </w:rPr>
              <w:t>minimal i urdhërporosive i</w:t>
            </w:r>
            <w:r w:rsidR="002B1A03">
              <w:rPr>
                <w:rFonts w:ascii="Garamond" w:hAnsi="Garamond"/>
                <w:b/>
                <w:bCs/>
                <w:sz w:val="20"/>
                <w:szCs w:val="20"/>
              </w:rPr>
              <w:t xml:space="preserve"> </w:t>
            </w:r>
            <w:r w:rsidR="001C418C" w:rsidRPr="00C507C2">
              <w:rPr>
                <w:rFonts w:ascii="Garamond" w:hAnsi="Garamond"/>
                <w:b/>
                <w:bCs/>
                <w:sz w:val="20"/>
                <w:szCs w:val="20"/>
              </w:rPr>
              <w:t>tregut të vazhdueshëm brenda së njëjtës ditë</w:t>
            </w:r>
          </w:p>
        </w:tc>
        <w:tc>
          <w:tcPr>
            <w:tcW w:w="3277" w:type="pct"/>
            <w:tcBorders>
              <w:top w:val="dotted" w:sz="4" w:space="0" w:color="auto"/>
              <w:bottom w:val="dotted" w:sz="4" w:space="0" w:color="auto"/>
            </w:tcBorders>
            <w:shd w:val="clear" w:color="auto" w:fill="auto"/>
            <w:vAlign w:val="center"/>
          </w:tcPr>
          <w:p w14:paraId="32746024" w14:textId="5950C446"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Niveli </w:t>
            </w:r>
            <w:r w:rsidR="001C418C" w:rsidRPr="00C507C2">
              <w:rPr>
                <w:rFonts w:ascii="Garamond" w:hAnsi="Garamond"/>
                <w:bCs/>
                <w:sz w:val="20"/>
                <w:szCs w:val="20"/>
              </w:rPr>
              <w:t>minimal i çmimit të lejuar për urdhërporositë të dorëzuara</w:t>
            </w:r>
            <w:r w:rsidR="001C418C" w:rsidRPr="00C507C2" w:rsidDel="00AC38C5">
              <w:rPr>
                <w:rFonts w:ascii="Garamond" w:hAnsi="Garamond"/>
                <w:bCs/>
                <w:sz w:val="20"/>
                <w:szCs w:val="20"/>
              </w:rPr>
              <w:t xml:space="preserve"> </w:t>
            </w:r>
            <w:r w:rsidR="001C418C" w:rsidRPr="00C507C2">
              <w:rPr>
                <w:rFonts w:ascii="Garamond" w:hAnsi="Garamond"/>
                <w:bCs/>
                <w:sz w:val="20"/>
                <w:szCs w:val="20"/>
              </w:rPr>
              <w:t>në tregun e tregtimit të vazhdueshëm brenda së njëjtës ditë</w:t>
            </w:r>
            <w:r w:rsidR="002103D8">
              <w:rPr>
                <w:rFonts w:ascii="Garamond" w:hAnsi="Garamond"/>
                <w:bCs/>
                <w:sz w:val="20"/>
                <w:szCs w:val="20"/>
              </w:rPr>
              <w:t>.</w:t>
            </w:r>
          </w:p>
        </w:tc>
      </w:tr>
      <w:tr w:rsidR="00DB5B01" w:rsidRPr="00C507C2" w14:paraId="37CFBB17" w14:textId="77777777" w:rsidTr="00912D7B">
        <w:trPr>
          <w:cantSplit/>
          <w:trHeight w:val="20"/>
        </w:trPr>
        <w:tc>
          <w:tcPr>
            <w:tcW w:w="605" w:type="pct"/>
            <w:tcBorders>
              <w:bottom w:val="dotted" w:sz="4" w:space="0" w:color="auto"/>
            </w:tcBorders>
            <w:vAlign w:val="center"/>
          </w:tcPr>
          <w:p w14:paraId="4B641026"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58CC6E60" w14:textId="21C8E785" w:rsidR="00DB5B01" w:rsidRPr="00C507C2" w:rsidRDefault="00DB5B01" w:rsidP="001C418C">
            <w:pPr>
              <w:rPr>
                <w:rFonts w:ascii="Garamond" w:hAnsi="Garamond"/>
                <w:b/>
                <w:bCs/>
                <w:sz w:val="20"/>
                <w:szCs w:val="20"/>
              </w:rPr>
            </w:pPr>
            <w:r w:rsidRPr="00C507C2">
              <w:rPr>
                <w:rFonts w:ascii="Garamond" w:hAnsi="Garamond"/>
                <w:b/>
                <w:bCs/>
                <w:sz w:val="20"/>
                <w:szCs w:val="20"/>
              </w:rPr>
              <w:t xml:space="preserve">Çmimi </w:t>
            </w:r>
            <w:r w:rsidR="001C418C" w:rsidRPr="00C507C2">
              <w:rPr>
                <w:rFonts w:ascii="Garamond" w:hAnsi="Garamond"/>
                <w:b/>
                <w:bCs/>
                <w:sz w:val="20"/>
                <w:szCs w:val="20"/>
              </w:rPr>
              <w:t>minimal i ankandit të tregut</w:t>
            </w:r>
            <w:r w:rsidR="002B1A03">
              <w:rPr>
                <w:rFonts w:ascii="Garamond" w:hAnsi="Garamond"/>
                <w:b/>
                <w:bCs/>
                <w:sz w:val="20"/>
                <w:szCs w:val="20"/>
              </w:rPr>
              <w:t xml:space="preserve"> </w:t>
            </w:r>
            <w:r w:rsidR="001C418C" w:rsidRPr="00C507C2">
              <w:rPr>
                <w:rFonts w:ascii="Garamond" w:hAnsi="Garamond"/>
                <w:b/>
                <w:bCs/>
                <w:sz w:val="20"/>
                <w:szCs w:val="20"/>
              </w:rPr>
              <w:t>brenda së njëjtës ditë</w:t>
            </w:r>
          </w:p>
        </w:tc>
        <w:tc>
          <w:tcPr>
            <w:tcW w:w="3277" w:type="pct"/>
            <w:tcBorders>
              <w:bottom w:val="dotted" w:sz="4" w:space="0" w:color="auto"/>
            </w:tcBorders>
            <w:shd w:val="clear" w:color="auto" w:fill="auto"/>
            <w:vAlign w:val="center"/>
          </w:tcPr>
          <w:p w14:paraId="35B33A48" w14:textId="2C18063E"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Çmimi </w:t>
            </w:r>
            <w:r w:rsidR="001C418C" w:rsidRPr="00C507C2">
              <w:rPr>
                <w:rFonts w:ascii="Garamond" w:hAnsi="Garamond"/>
                <w:bCs/>
                <w:sz w:val="20"/>
                <w:szCs w:val="20"/>
              </w:rPr>
              <w:t>minimal i ankandit të tregut brenda së njëjtës ditë: çmimi minimal i klerimit në respekt të ankandit brenda së njëjtës ditë</w:t>
            </w:r>
            <w:r w:rsidR="00C5016E">
              <w:rPr>
                <w:rFonts w:ascii="Garamond" w:hAnsi="Garamond"/>
                <w:bCs/>
                <w:sz w:val="20"/>
                <w:szCs w:val="20"/>
              </w:rPr>
              <w:t>.</w:t>
            </w:r>
          </w:p>
        </w:tc>
      </w:tr>
      <w:tr w:rsidR="00DB5B01" w:rsidRPr="00C507C2" w14:paraId="2D3AB1F9" w14:textId="77777777" w:rsidTr="00912D7B">
        <w:trPr>
          <w:cantSplit/>
          <w:trHeight w:val="20"/>
        </w:trPr>
        <w:tc>
          <w:tcPr>
            <w:tcW w:w="605" w:type="pct"/>
            <w:tcBorders>
              <w:top w:val="dotted" w:sz="4" w:space="0" w:color="auto"/>
              <w:bottom w:val="dotted" w:sz="4" w:space="0" w:color="auto"/>
            </w:tcBorders>
            <w:vAlign w:val="center"/>
          </w:tcPr>
          <w:p w14:paraId="37494084"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103CD5A8" w14:textId="0264A034" w:rsidR="00DB5B01" w:rsidRPr="00C507C2" w:rsidRDefault="00DB5B01" w:rsidP="001C418C">
            <w:pPr>
              <w:rPr>
                <w:rFonts w:ascii="Garamond" w:hAnsi="Garamond"/>
                <w:b/>
                <w:bCs/>
                <w:sz w:val="20"/>
                <w:szCs w:val="20"/>
              </w:rPr>
            </w:pPr>
            <w:r w:rsidRPr="00C507C2">
              <w:rPr>
                <w:rFonts w:ascii="Garamond" w:hAnsi="Garamond"/>
                <w:b/>
                <w:bCs/>
                <w:sz w:val="20"/>
                <w:szCs w:val="20"/>
              </w:rPr>
              <w:t xml:space="preserve">Çmimi </w:t>
            </w:r>
            <w:r w:rsidR="001C418C" w:rsidRPr="00C507C2">
              <w:rPr>
                <w:rFonts w:ascii="Garamond" w:hAnsi="Garamond"/>
                <w:b/>
                <w:bCs/>
                <w:sz w:val="20"/>
                <w:szCs w:val="20"/>
              </w:rPr>
              <w:t>minimal klerues i ankandit të tregut</w:t>
            </w:r>
            <w:r w:rsidR="002B1A03">
              <w:rPr>
                <w:rFonts w:ascii="Garamond" w:hAnsi="Garamond"/>
                <w:b/>
                <w:bCs/>
                <w:sz w:val="20"/>
                <w:szCs w:val="20"/>
              </w:rPr>
              <w:t xml:space="preserve"> </w:t>
            </w:r>
            <w:r w:rsidR="001C418C" w:rsidRPr="00C507C2">
              <w:rPr>
                <w:rFonts w:ascii="Garamond" w:hAnsi="Garamond"/>
                <w:b/>
                <w:bCs/>
                <w:sz w:val="20"/>
                <w:szCs w:val="20"/>
              </w:rPr>
              <w:t>brenda së njëjtës ditë</w:t>
            </w:r>
          </w:p>
        </w:tc>
        <w:tc>
          <w:tcPr>
            <w:tcW w:w="3277" w:type="pct"/>
            <w:tcBorders>
              <w:top w:val="dotted" w:sz="4" w:space="0" w:color="auto"/>
              <w:bottom w:val="dotted" w:sz="4" w:space="0" w:color="auto"/>
            </w:tcBorders>
            <w:shd w:val="clear" w:color="auto" w:fill="auto"/>
            <w:vAlign w:val="center"/>
          </w:tcPr>
          <w:p w14:paraId="08DD4F5F" w14:textId="0A8687FA"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Çmimi </w:t>
            </w:r>
            <w:r w:rsidR="001C418C" w:rsidRPr="00C507C2">
              <w:rPr>
                <w:rFonts w:ascii="Garamond" w:hAnsi="Garamond"/>
                <w:bCs/>
                <w:sz w:val="20"/>
                <w:szCs w:val="20"/>
              </w:rPr>
              <w:t>klerues më i vogël i pranuar në respekt të ankandit brenda së njëjtës ditë</w:t>
            </w:r>
            <w:r w:rsidR="002103D8">
              <w:rPr>
                <w:rFonts w:ascii="Garamond" w:hAnsi="Garamond"/>
                <w:bCs/>
                <w:sz w:val="20"/>
                <w:szCs w:val="20"/>
              </w:rPr>
              <w:t>.</w:t>
            </w:r>
          </w:p>
        </w:tc>
      </w:tr>
      <w:tr w:rsidR="00DB5B01" w:rsidRPr="00C507C2" w14:paraId="688F6C0C" w14:textId="77777777" w:rsidTr="00912D7B">
        <w:trPr>
          <w:cantSplit/>
          <w:trHeight w:val="20"/>
        </w:trPr>
        <w:tc>
          <w:tcPr>
            <w:tcW w:w="605" w:type="pct"/>
            <w:tcBorders>
              <w:bottom w:val="dotted" w:sz="4" w:space="0" w:color="auto"/>
            </w:tcBorders>
            <w:vAlign w:val="center"/>
          </w:tcPr>
          <w:p w14:paraId="3FCA7BB8"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tcPr>
          <w:p w14:paraId="55F908A6" w14:textId="77777777" w:rsidR="00DB5B01" w:rsidRPr="00C507C2" w:rsidRDefault="00DB5B01" w:rsidP="001C418C">
            <w:pPr>
              <w:rPr>
                <w:rFonts w:ascii="Garamond" w:hAnsi="Garamond"/>
                <w:b/>
                <w:bCs/>
                <w:sz w:val="20"/>
                <w:szCs w:val="20"/>
              </w:rPr>
            </w:pPr>
          </w:p>
        </w:tc>
        <w:tc>
          <w:tcPr>
            <w:tcW w:w="3277" w:type="pct"/>
            <w:tcBorders>
              <w:bottom w:val="dotted" w:sz="4" w:space="0" w:color="auto"/>
            </w:tcBorders>
            <w:shd w:val="clear" w:color="auto" w:fill="auto"/>
            <w:vAlign w:val="center"/>
          </w:tcPr>
          <w:p w14:paraId="4DCDBB18" w14:textId="77777777" w:rsidR="00DB5B01" w:rsidRPr="00C507C2" w:rsidRDefault="00DB5B01" w:rsidP="000A5D84">
            <w:pPr>
              <w:jc w:val="both"/>
              <w:rPr>
                <w:rFonts w:ascii="Garamond" w:hAnsi="Garamond"/>
                <w:sz w:val="20"/>
                <w:szCs w:val="20"/>
              </w:rPr>
            </w:pPr>
          </w:p>
        </w:tc>
      </w:tr>
      <w:tr w:rsidR="00DB5B01" w:rsidRPr="00C507C2" w14:paraId="2EF9451B" w14:textId="77777777" w:rsidTr="00912D7B">
        <w:trPr>
          <w:cantSplit/>
          <w:trHeight w:val="20"/>
        </w:trPr>
        <w:tc>
          <w:tcPr>
            <w:tcW w:w="605" w:type="pct"/>
            <w:tcBorders>
              <w:top w:val="dotted" w:sz="4" w:space="0" w:color="auto"/>
              <w:bottom w:val="dotted" w:sz="4" w:space="0" w:color="auto"/>
            </w:tcBorders>
            <w:vAlign w:val="center"/>
          </w:tcPr>
          <w:p w14:paraId="6130EA84"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tcPr>
          <w:p w14:paraId="2CA1A1D8" w14:textId="4F45D2FE" w:rsidR="00DB5B01" w:rsidRPr="00C507C2" w:rsidRDefault="00DB5B01" w:rsidP="001C418C">
            <w:pPr>
              <w:rPr>
                <w:rFonts w:ascii="Garamond" w:hAnsi="Garamond"/>
                <w:b/>
                <w:bCs/>
                <w:sz w:val="20"/>
                <w:szCs w:val="20"/>
              </w:rPr>
            </w:pPr>
            <w:r w:rsidRPr="00C507C2">
              <w:rPr>
                <w:rFonts w:ascii="Garamond" w:hAnsi="Garamond"/>
                <w:b/>
                <w:bCs/>
                <w:sz w:val="20"/>
                <w:szCs w:val="20"/>
              </w:rPr>
              <w:t xml:space="preserve">Çmimi </w:t>
            </w:r>
            <w:r w:rsidR="001C418C" w:rsidRPr="00C507C2">
              <w:rPr>
                <w:rFonts w:ascii="Garamond" w:hAnsi="Garamond"/>
                <w:b/>
                <w:bCs/>
                <w:sz w:val="20"/>
                <w:szCs w:val="20"/>
              </w:rPr>
              <w:t>minimal klerues i ankandit të tregut të ditës në avancë</w:t>
            </w:r>
          </w:p>
        </w:tc>
        <w:tc>
          <w:tcPr>
            <w:tcW w:w="3277" w:type="pct"/>
            <w:tcBorders>
              <w:top w:val="dotted" w:sz="4" w:space="0" w:color="auto"/>
              <w:bottom w:val="dotted" w:sz="4" w:space="0" w:color="auto"/>
            </w:tcBorders>
            <w:shd w:val="clear" w:color="auto" w:fill="auto"/>
            <w:vAlign w:val="center"/>
          </w:tcPr>
          <w:p w14:paraId="4FCAB7C8" w14:textId="661B2D6D" w:rsidR="00DB5B01" w:rsidRPr="00C507C2" w:rsidRDefault="00DB5B01" w:rsidP="000A5D84">
            <w:pPr>
              <w:jc w:val="both"/>
              <w:rPr>
                <w:rFonts w:ascii="Garamond" w:hAnsi="Garamond"/>
                <w:sz w:val="20"/>
                <w:szCs w:val="20"/>
              </w:rPr>
            </w:pPr>
            <w:r w:rsidRPr="00C507C2">
              <w:rPr>
                <w:rFonts w:ascii="Garamond" w:hAnsi="Garamond"/>
                <w:bCs/>
                <w:sz w:val="20"/>
                <w:szCs w:val="20"/>
              </w:rPr>
              <w:t xml:space="preserve">Çmimi </w:t>
            </w:r>
            <w:r w:rsidR="001C418C" w:rsidRPr="00C507C2">
              <w:rPr>
                <w:rFonts w:ascii="Garamond" w:hAnsi="Garamond"/>
                <w:bCs/>
                <w:sz w:val="20"/>
                <w:szCs w:val="20"/>
              </w:rPr>
              <w:t>klerues më i vogël i pranuar në lidhje me një ankand tregut të ditës në avancë</w:t>
            </w:r>
            <w:r w:rsidR="002103D8">
              <w:rPr>
                <w:rFonts w:ascii="Garamond" w:hAnsi="Garamond"/>
                <w:bCs/>
                <w:sz w:val="20"/>
                <w:szCs w:val="20"/>
              </w:rPr>
              <w:t>.</w:t>
            </w:r>
          </w:p>
        </w:tc>
      </w:tr>
      <w:tr w:rsidR="00DB5B01" w:rsidRPr="00C507C2" w14:paraId="67E0E05E" w14:textId="77777777" w:rsidTr="00912D7B">
        <w:trPr>
          <w:cantSplit/>
          <w:trHeight w:val="20"/>
        </w:trPr>
        <w:tc>
          <w:tcPr>
            <w:tcW w:w="605" w:type="pct"/>
            <w:tcBorders>
              <w:top w:val="dotted" w:sz="4" w:space="0" w:color="auto"/>
            </w:tcBorders>
            <w:vAlign w:val="center"/>
          </w:tcPr>
          <w:p w14:paraId="2BDCE14B"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tcPr>
          <w:p w14:paraId="53BBD4D5" w14:textId="77777777" w:rsidR="00DB5B01" w:rsidRPr="00C507C2" w:rsidRDefault="00DB5B01" w:rsidP="000A5D84">
            <w:pPr>
              <w:jc w:val="both"/>
              <w:rPr>
                <w:rFonts w:ascii="Garamond" w:hAnsi="Garamond"/>
                <w:b/>
                <w:bCs/>
                <w:i/>
                <w:iCs/>
                <w:sz w:val="20"/>
                <w:szCs w:val="20"/>
              </w:rPr>
            </w:pPr>
            <w:r w:rsidRPr="00C507C2">
              <w:rPr>
                <w:rFonts w:ascii="Garamond" w:hAnsi="Garamond"/>
                <w:b/>
                <w:bCs/>
                <w:i/>
                <w:iCs/>
                <w:sz w:val="20"/>
                <w:szCs w:val="20"/>
              </w:rPr>
              <w:t xml:space="preserve">Shtohet </w:t>
            </w:r>
          </w:p>
        </w:tc>
      </w:tr>
      <w:tr w:rsidR="00DB5B01" w:rsidRPr="00C507C2" w14:paraId="62F2126F" w14:textId="77777777" w:rsidTr="00912D7B">
        <w:trPr>
          <w:cantSplit/>
          <w:trHeight w:val="20"/>
        </w:trPr>
        <w:tc>
          <w:tcPr>
            <w:tcW w:w="605" w:type="pct"/>
            <w:tcBorders>
              <w:bottom w:val="dotted" w:sz="4" w:space="0" w:color="auto"/>
            </w:tcBorders>
            <w:vAlign w:val="center"/>
          </w:tcPr>
          <w:p w14:paraId="390C730E"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tcPr>
          <w:p w14:paraId="2DA6B20F" w14:textId="77777777" w:rsidR="00DB5B01" w:rsidRPr="00C507C2" w:rsidRDefault="00DB5B01" w:rsidP="000A5D84">
            <w:pPr>
              <w:jc w:val="both"/>
              <w:rPr>
                <w:rFonts w:ascii="Garamond" w:hAnsi="Garamond"/>
                <w:b/>
                <w:bCs/>
                <w:sz w:val="20"/>
                <w:szCs w:val="20"/>
              </w:rPr>
            </w:pPr>
          </w:p>
        </w:tc>
        <w:tc>
          <w:tcPr>
            <w:tcW w:w="3277" w:type="pct"/>
            <w:tcBorders>
              <w:bottom w:val="dotted" w:sz="4" w:space="0" w:color="auto"/>
            </w:tcBorders>
            <w:shd w:val="clear" w:color="auto" w:fill="auto"/>
            <w:vAlign w:val="center"/>
          </w:tcPr>
          <w:p w14:paraId="6F09B859" w14:textId="77777777" w:rsidR="00DB5B01" w:rsidRPr="00C507C2" w:rsidRDefault="00DB5B01" w:rsidP="000A5D84">
            <w:pPr>
              <w:jc w:val="both"/>
              <w:rPr>
                <w:rFonts w:ascii="Garamond" w:hAnsi="Garamond"/>
                <w:sz w:val="20"/>
                <w:szCs w:val="20"/>
              </w:rPr>
            </w:pPr>
          </w:p>
        </w:tc>
      </w:tr>
      <w:tr w:rsidR="00DB5B01" w:rsidRPr="00C507C2" w14:paraId="10CFAFEB" w14:textId="77777777" w:rsidTr="00912D7B">
        <w:trPr>
          <w:cantSplit/>
          <w:trHeight w:val="20"/>
        </w:trPr>
        <w:tc>
          <w:tcPr>
            <w:tcW w:w="605" w:type="pct"/>
            <w:tcBorders>
              <w:top w:val="dotted" w:sz="4" w:space="0" w:color="auto"/>
              <w:bottom w:val="dotted" w:sz="4" w:space="0" w:color="auto"/>
            </w:tcBorders>
            <w:vAlign w:val="center"/>
          </w:tcPr>
          <w:p w14:paraId="7BBA1FEF"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tcPr>
          <w:p w14:paraId="2E681E71" w14:textId="7BF5C335" w:rsidR="00DB5B01" w:rsidRPr="00C507C2" w:rsidRDefault="00DB5B01" w:rsidP="001C418C">
            <w:pPr>
              <w:rPr>
                <w:rFonts w:ascii="Garamond" w:hAnsi="Garamond"/>
                <w:b/>
                <w:bCs/>
                <w:sz w:val="20"/>
                <w:szCs w:val="20"/>
              </w:rPr>
            </w:pPr>
            <w:r w:rsidRPr="00C507C2">
              <w:rPr>
                <w:rFonts w:ascii="Garamond" w:hAnsi="Garamond"/>
                <w:b/>
                <w:bCs/>
                <w:sz w:val="20"/>
                <w:szCs w:val="20"/>
              </w:rPr>
              <w:t xml:space="preserve">Çmimi </w:t>
            </w:r>
            <w:r w:rsidR="001C418C" w:rsidRPr="00C507C2">
              <w:rPr>
                <w:rFonts w:ascii="Garamond" w:hAnsi="Garamond"/>
                <w:b/>
                <w:bCs/>
                <w:sz w:val="20"/>
                <w:szCs w:val="20"/>
              </w:rPr>
              <w:t>minimal klerues i tregut të vazhdueshëm brenda së njëjtës ditë</w:t>
            </w:r>
          </w:p>
        </w:tc>
        <w:tc>
          <w:tcPr>
            <w:tcW w:w="3277" w:type="pct"/>
            <w:tcBorders>
              <w:top w:val="dotted" w:sz="4" w:space="0" w:color="auto"/>
              <w:bottom w:val="dotted" w:sz="4" w:space="0" w:color="auto"/>
            </w:tcBorders>
            <w:shd w:val="clear" w:color="auto" w:fill="auto"/>
            <w:vAlign w:val="center"/>
          </w:tcPr>
          <w:p w14:paraId="6B64B063" w14:textId="079EAB1C"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Çmimi </w:t>
            </w:r>
            <w:r w:rsidR="001C418C" w:rsidRPr="00C507C2">
              <w:rPr>
                <w:rFonts w:ascii="Garamond" w:hAnsi="Garamond"/>
                <w:bCs/>
                <w:sz w:val="20"/>
                <w:szCs w:val="20"/>
              </w:rPr>
              <w:t>klerues më i vogël i pranuar në lidhje me tregun e vazhdueshëm</w:t>
            </w:r>
            <w:r w:rsidR="002B1A03">
              <w:rPr>
                <w:rFonts w:ascii="Garamond" w:hAnsi="Garamond"/>
                <w:bCs/>
                <w:sz w:val="20"/>
                <w:szCs w:val="20"/>
              </w:rPr>
              <w:t xml:space="preserve"> </w:t>
            </w:r>
            <w:r w:rsidR="001C418C" w:rsidRPr="00C507C2">
              <w:rPr>
                <w:rFonts w:ascii="Garamond" w:hAnsi="Garamond"/>
                <w:bCs/>
                <w:sz w:val="20"/>
                <w:szCs w:val="20"/>
              </w:rPr>
              <w:t>brenda së njëjtës ditë</w:t>
            </w:r>
            <w:r w:rsidR="002103D8">
              <w:rPr>
                <w:rFonts w:ascii="Garamond" w:hAnsi="Garamond"/>
                <w:bCs/>
                <w:sz w:val="20"/>
                <w:szCs w:val="20"/>
              </w:rPr>
              <w:t>.</w:t>
            </w:r>
          </w:p>
        </w:tc>
      </w:tr>
      <w:tr w:rsidR="00DB5B01" w:rsidRPr="00C507C2" w14:paraId="5F827A00" w14:textId="77777777" w:rsidTr="00912D7B">
        <w:trPr>
          <w:cantSplit/>
          <w:trHeight w:val="20"/>
        </w:trPr>
        <w:tc>
          <w:tcPr>
            <w:tcW w:w="605" w:type="pct"/>
            <w:tcBorders>
              <w:top w:val="dotted" w:sz="4" w:space="0" w:color="auto"/>
            </w:tcBorders>
            <w:vAlign w:val="center"/>
          </w:tcPr>
          <w:p w14:paraId="0A9C77DB"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tcPr>
          <w:p w14:paraId="2FAEC9DA" w14:textId="77777777" w:rsidR="00DB5B01" w:rsidRPr="00C507C2" w:rsidRDefault="00DB5B01" w:rsidP="000A5D84">
            <w:pPr>
              <w:jc w:val="both"/>
              <w:rPr>
                <w:rFonts w:ascii="Garamond" w:hAnsi="Garamond"/>
                <w:i/>
                <w:iCs/>
                <w:sz w:val="20"/>
                <w:szCs w:val="20"/>
              </w:rPr>
            </w:pPr>
            <w:r w:rsidRPr="00C507C2">
              <w:rPr>
                <w:rFonts w:ascii="Garamond" w:hAnsi="Garamond"/>
                <w:b/>
                <w:bCs/>
                <w:i/>
                <w:iCs/>
                <w:sz w:val="20"/>
                <w:szCs w:val="20"/>
              </w:rPr>
              <w:t>Shtohet</w:t>
            </w:r>
          </w:p>
        </w:tc>
      </w:tr>
      <w:tr w:rsidR="00DB5B01" w:rsidRPr="00C507C2" w14:paraId="329C9615" w14:textId="77777777" w:rsidTr="00912D7B">
        <w:trPr>
          <w:cantSplit/>
          <w:trHeight w:val="20"/>
        </w:trPr>
        <w:tc>
          <w:tcPr>
            <w:tcW w:w="605" w:type="pct"/>
            <w:tcBorders>
              <w:bottom w:val="dotted" w:sz="4" w:space="0" w:color="auto"/>
            </w:tcBorders>
            <w:vAlign w:val="center"/>
          </w:tcPr>
          <w:p w14:paraId="2B8F289E"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shd w:val="clear" w:color="auto" w:fill="auto"/>
            <w:vAlign w:val="center"/>
          </w:tcPr>
          <w:p w14:paraId="2E160E57" w14:textId="77777777" w:rsidR="00DB5B01" w:rsidRPr="00C507C2" w:rsidRDefault="00DB5B01" w:rsidP="000A5D84">
            <w:pPr>
              <w:jc w:val="both"/>
              <w:rPr>
                <w:rFonts w:ascii="Garamond" w:hAnsi="Garamond"/>
                <w:b/>
                <w:bCs/>
                <w:sz w:val="20"/>
                <w:szCs w:val="20"/>
              </w:rPr>
            </w:pPr>
            <w:r w:rsidRPr="00C507C2">
              <w:rPr>
                <w:rFonts w:ascii="Garamond" w:hAnsi="Garamond"/>
                <w:b/>
                <w:bCs/>
                <w:sz w:val="20"/>
                <w:szCs w:val="20"/>
              </w:rPr>
              <w:t>Faturë</w:t>
            </w:r>
          </w:p>
        </w:tc>
        <w:tc>
          <w:tcPr>
            <w:tcW w:w="3277" w:type="pct"/>
            <w:tcBorders>
              <w:bottom w:val="dotted" w:sz="4" w:space="0" w:color="auto"/>
            </w:tcBorders>
            <w:shd w:val="clear" w:color="auto" w:fill="auto"/>
            <w:vAlign w:val="center"/>
          </w:tcPr>
          <w:p w14:paraId="1F30EA63" w14:textId="48317310" w:rsidR="00DB5B01" w:rsidRPr="00C507C2" w:rsidRDefault="00DB5B01" w:rsidP="000A5D84">
            <w:pPr>
              <w:jc w:val="both"/>
              <w:rPr>
                <w:rFonts w:ascii="Garamond" w:hAnsi="Garamond"/>
                <w:bCs/>
                <w:sz w:val="20"/>
                <w:szCs w:val="20"/>
              </w:rPr>
            </w:pPr>
            <w:r w:rsidRPr="00C507C2">
              <w:rPr>
                <w:rFonts w:ascii="Garamond" w:hAnsi="Garamond"/>
                <w:bCs/>
                <w:sz w:val="20"/>
                <w:szCs w:val="20"/>
              </w:rPr>
              <w:t>Ka kuptimin e dhënë në seksionin G.4.2</w:t>
            </w:r>
            <w:r w:rsidR="00C5016E">
              <w:rPr>
                <w:rFonts w:ascii="Garamond" w:hAnsi="Garamond"/>
                <w:bCs/>
                <w:sz w:val="20"/>
                <w:szCs w:val="20"/>
              </w:rPr>
              <w:t>.</w:t>
            </w:r>
          </w:p>
        </w:tc>
      </w:tr>
    </w:tbl>
    <w:p w14:paraId="5A141359" w14:textId="4F372555" w:rsidR="00DB5B01" w:rsidRPr="00C507C2" w:rsidRDefault="00DB5B01" w:rsidP="000A5D84">
      <w:pPr>
        <w:tabs>
          <w:tab w:val="left" w:pos="1735"/>
        </w:tabs>
        <w:jc w:val="both"/>
        <w:rPr>
          <w:rFonts w:ascii="Garamond" w:hAnsi="Garamond"/>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096"/>
        <w:gridCol w:w="2026"/>
        <w:gridCol w:w="5939"/>
      </w:tblGrid>
      <w:tr w:rsidR="00DB5B01" w:rsidRPr="00C507C2" w14:paraId="0556904A" w14:textId="77777777" w:rsidTr="00912D7B">
        <w:trPr>
          <w:cantSplit/>
          <w:trHeight w:val="20"/>
        </w:trPr>
        <w:tc>
          <w:tcPr>
            <w:tcW w:w="605" w:type="pct"/>
            <w:tcBorders>
              <w:top w:val="dotted" w:sz="4" w:space="0" w:color="auto"/>
              <w:bottom w:val="dotted" w:sz="4" w:space="0" w:color="auto"/>
            </w:tcBorders>
            <w:vAlign w:val="center"/>
          </w:tcPr>
          <w:p w14:paraId="4A4FD184"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bottom w:val="dotted" w:sz="4" w:space="0" w:color="auto"/>
            </w:tcBorders>
            <w:shd w:val="clear" w:color="auto" w:fill="auto"/>
            <w:vAlign w:val="center"/>
          </w:tcPr>
          <w:p w14:paraId="732581C0" w14:textId="77777777" w:rsidR="00DB5B01" w:rsidRPr="00C507C2" w:rsidRDefault="00DB5B01" w:rsidP="000A5D84">
            <w:pPr>
              <w:jc w:val="both"/>
              <w:rPr>
                <w:rFonts w:ascii="Garamond" w:hAnsi="Garamond"/>
                <w:b/>
                <w:bCs/>
                <w:sz w:val="20"/>
                <w:szCs w:val="20"/>
              </w:rPr>
            </w:pPr>
          </w:p>
        </w:tc>
        <w:tc>
          <w:tcPr>
            <w:tcW w:w="3277" w:type="pct"/>
            <w:tcBorders>
              <w:top w:val="dotted" w:sz="4" w:space="0" w:color="auto"/>
              <w:bottom w:val="dotted" w:sz="4" w:space="0" w:color="auto"/>
            </w:tcBorders>
            <w:shd w:val="clear" w:color="auto" w:fill="auto"/>
            <w:vAlign w:val="center"/>
          </w:tcPr>
          <w:p w14:paraId="00EFA9ED" w14:textId="1C5D1307"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Ka kuptimin e dhënë në seksionin G.4.3 të </w:t>
            </w:r>
            <w:r w:rsidR="001C418C" w:rsidRPr="00C507C2">
              <w:rPr>
                <w:rFonts w:ascii="Garamond" w:hAnsi="Garamond"/>
                <w:bCs/>
                <w:sz w:val="20"/>
                <w:szCs w:val="20"/>
              </w:rPr>
              <w:t>procedurës së klerimit dhe shlyerjes</w:t>
            </w:r>
            <w:r w:rsidR="002103D8">
              <w:rPr>
                <w:rFonts w:ascii="Garamond" w:hAnsi="Garamond"/>
                <w:bCs/>
                <w:sz w:val="20"/>
                <w:szCs w:val="20"/>
              </w:rPr>
              <w:t>.</w:t>
            </w:r>
          </w:p>
        </w:tc>
      </w:tr>
      <w:tr w:rsidR="00DB5B01" w:rsidRPr="00C507C2" w14:paraId="712FCF65" w14:textId="77777777" w:rsidTr="00912D7B">
        <w:trPr>
          <w:cantSplit/>
          <w:trHeight w:val="20"/>
        </w:trPr>
        <w:tc>
          <w:tcPr>
            <w:tcW w:w="605" w:type="pct"/>
            <w:tcBorders>
              <w:top w:val="dotted" w:sz="4" w:space="0" w:color="auto"/>
            </w:tcBorders>
            <w:vAlign w:val="center"/>
          </w:tcPr>
          <w:p w14:paraId="64EA1A48"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vAlign w:val="center"/>
          </w:tcPr>
          <w:p w14:paraId="03FF38B9" w14:textId="77777777" w:rsidR="00DB5B01" w:rsidRPr="00C507C2" w:rsidRDefault="00DB5B01" w:rsidP="000A5D84">
            <w:pPr>
              <w:jc w:val="both"/>
              <w:rPr>
                <w:rFonts w:ascii="Garamond" w:hAnsi="Garamond"/>
                <w:i/>
                <w:iCs/>
                <w:sz w:val="20"/>
                <w:szCs w:val="20"/>
              </w:rPr>
            </w:pPr>
            <w:r w:rsidRPr="00C507C2">
              <w:rPr>
                <w:rFonts w:ascii="Garamond" w:hAnsi="Garamond"/>
                <w:b/>
                <w:bCs/>
                <w:i/>
                <w:iCs/>
                <w:sz w:val="20"/>
                <w:szCs w:val="20"/>
              </w:rPr>
              <w:t>Shtohet</w:t>
            </w:r>
          </w:p>
        </w:tc>
      </w:tr>
      <w:tr w:rsidR="00DB5B01" w:rsidRPr="00C507C2" w14:paraId="0FD52B1C" w14:textId="77777777" w:rsidTr="00912D7B">
        <w:trPr>
          <w:cantSplit/>
          <w:trHeight w:val="20"/>
        </w:trPr>
        <w:tc>
          <w:tcPr>
            <w:tcW w:w="605" w:type="pct"/>
            <w:vAlign w:val="center"/>
          </w:tcPr>
          <w:p w14:paraId="52344CC0"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vMerge w:val="restart"/>
            <w:shd w:val="clear" w:color="auto" w:fill="auto"/>
            <w:vAlign w:val="center"/>
          </w:tcPr>
          <w:p w14:paraId="3B7153B7" w14:textId="6F95F839" w:rsidR="00DB5B01" w:rsidRPr="00C507C2" w:rsidRDefault="00DB5B01" w:rsidP="001C418C">
            <w:pPr>
              <w:rPr>
                <w:rFonts w:ascii="Garamond" w:hAnsi="Garamond"/>
                <w:b/>
                <w:bCs/>
                <w:sz w:val="20"/>
                <w:szCs w:val="20"/>
              </w:rPr>
            </w:pPr>
            <w:r w:rsidRPr="00C507C2">
              <w:rPr>
                <w:rFonts w:ascii="Garamond" w:hAnsi="Garamond"/>
                <w:b/>
                <w:bCs/>
                <w:sz w:val="20"/>
                <w:szCs w:val="20"/>
              </w:rPr>
              <w:t xml:space="preserve">Informacion mbi </w:t>
            </w:r>
            <w:r w:rsidR="001C418C" w:rsidRPr="00C507C2">
              <w:rPr>
                <w:rFonts w:ascii="Garamond" w:hAnsi="Garamond"/>
                <w:b/>
                <w:bCs/>
                <w:sz w:val="20"/>
                <w:szCs w:val="20"/>
              </w:rPr>
              <w:t>transaksionet në interkonektor</w:t>
            </w:r>
          </w:p>
        </w:tc>
        <w:tc>
          <w:tcPr>
            <w:tcW w:w="3277" w:type="pct"/>
            <w:tcBorders>
              <w:bottom w:val="dotted" w:sz="4" w:space="0" w:color="auto"/>
            </w:tcBorders>
            <w:shd w:val="clear" w:color="auto" w:fill="auto"/>
            <w:vAlign w:val="center"/>
          </w:tcPr>
          <w:p w14:paraId="05A577E3" w14:textId="411C4E88" w:rsidR="00DB5B01" w:rsidRPr="00C507C2" w:rsidRDefault="00DB5B01" w:rsidP="000A5D84">
            <w:pPr>
              <w:pStyle w:val="CERLEVEL4"/>
              <w:spacing w:before="0" w:after="0"/>
              <w:rPr>
                <w:rFonts w:ascii="Garamond" w:hAnsi="Garamond"/>
                <w:sz w:val="20"/>
                <w:szCs w:val="20"/>
                <w:lang w:val="sq-AL"/>
              </w:rPr>
            </w:pPr>
            <w:r w:rsidRPr="00C507C2">
              <w:rPr>
                <w:rFonts w:ascii="Garamond" w:hAnsi="Garamond"/>
                <w:sz w:val="20"/>
                <w:szCs w:val="20"/>
                <w:lang w:val="sq-AL"/>
              </w:rPr>
              <w:t xml:space="preserve">Nënkupton informacionin e mëposhtëm që vjen nga një </w:t>
            </w:r>
            <w:r w:rsidR="001C418C" w:rsidRPr="00C507C2">
              <w:rPr>
                <w:rFonts w:ascii="Garamond" w:hAnsi="Garamond"/>
                <w:sz w:val="20"/>
                <w:szCs w:val="20"/>
                <w:lang w:val="sq-AL"/>
              </w:rPr>
              <w:t xml:space="preserve">ankand </w:t>
            </w:r>
            <w:r w:rsidRPr="00C507C2">
              <w:rPr>
                <w:rFonts w:ascii="Garamond" w:hAnsi="Garamond"/>
                <w:sz w:val="20"/>
                <w:szCs w:val="20"/>
                <w:lang w:val="sq-AL"/>
              </w:rPr>
              <w:t xml:space="preserve">në lidhje me çdo </w:t>
            </w:r>
            <w:r w:rsidR="001C418C">
              <w:rPr>
                <w:rFonts w:ascii="Garamond" w:hAnsi="Garamond"/>
                <w:sz w:val="20"/>
                <w:szCs w:val="20"/>
                <w:lang w:val="sq-AL"/>
              </w:rPr>
              <w:t>i</w:t>
            </w:r>
            <w:r w:rsidRPr="00C507C2">
              <w:rPr>
                <w:rFonts w:ascii="Garamond" w:hAnsi="Garamond"/>
                <w:sz w:val="20"/>
                <w:szCs w:val="20"/>
                <w:lang w:val="sq-AL"/>
              </w:rPr>
              <w:t>nterkonektor:</w:t>
            </w:r>
          </w:p>
          <w:p w14:paraId="37F5023A" w14:textId="1D749BA5" w:rsidR="00DB5B01" w:rsidRPr="00C507C2" w:rsidRDefault="00DB5B01" w:rsidP="000A5D84">
            <w:pPr>
              <w:pStyle w:val="CERLEVEL6"/>
              <w:numPr>
                <w:ilvl w:val="0"/>
                <w:numId w:val="40"/>
              </w:numPr>
              <w:spacing w:before="0" w:after="0"/>
              <w:ind w:left="0" w:firstLine="0"/>
              <w:rPr>
                <w:rFonts w:ascii="Garamond" w:hAnsi="Garamond"/>
                <w:sz w:val="20"/>
                <w:szCs w:val="20"/>
                <w:lang w:val="sq-AL"/>
              </w:rPr>
            </w:pPr>
            <w:r w:rsidRPr="00C507C2">
              <w:rPr>
                <w:rFonts w:ascii="Garamond" w:hAnsi="Garamond"/>
                <w:sz w:val="20"/>
                <w:szCs w:val="20"/>
                <w:lang w:val="sq-AL"/>
              </w:rPr>
              <w:t xml:space="preserve">Tregjet e ALPEX-it (i </w:t>
            </w:r>
            <w:r w:rsidR="001C418C" w:rsidRPr="00C507C2">
              <w:rPr>
                <w:rFonts w:ascii="Garamond" w:hAnsi="Garamond"/>
                <w:sz w:val="20"/>
                <w:szCs w:val="20"/>
                <w:lang w:val="sq-AL"/>
              </w:rPr>
              <w:t>ditës në avancë ose brenda së njëjtës ditë);</w:t>
            </w:r>
          </w:p>
          <w:p w14:paraId="4D633ED7" w14:textId="39AFC0CB" w:rsidR="00DB5B01" w:rsidRPr="00C507C2" w:rsidRDefault="00DB5B01" w:rsidP="000A5D84">
            <w:pPr>
              <w:pStyle w:val="CERLEVEL6"/>
              <w:numPr>
                <w:ilvl w:val="0"/>
                <w:numId w:val="40"/>
              </w:numPr>
              <w:spacing w:before="0" w:after="0"/>
              <w:ind w:left="0" w:firstLine="0"/>
              <w:rPr>
                <w:rFonts w:ascii="Garamond" w:hAnsi="Garamond"/>
                <w:sz w:val="20"/>
                <w:szCs w:val="20"/>
                <w:lang w:val="sq-AL"/>
              </w:rPr>
            </w:pPr>
            <w:r w:rsidRPr="00C507C2">
              <w:rPr>
                <w:rFonts w:ascii="Garamond" w:hAnsi="Garamond"/>
                <w:sz w:val="20"/>
                <w:szCs w:val="20"/>
                <w:lang w:val="sq-AL"/>
              </w:rPr>
              <w:t xml:space="preserve">Interkonektori përkatës ose </w:t>
            </w:r>
            <w:r w:rsidR="001C418C" w:rsidRPr="00C507C2">
              <w:rPr>
                <w:rFonts w:ascii="Garamond" w:hAnsi="Garamond"/>
                <w:sz w:val="20"/>
                <w:szCs w:val="20"/>
                <w:lang w:val="sq-AL"/>
              </w:rPr>
              <w:t>agjenti i transaksioneve</w:t>
            </w:r>
            <w:r w:rsidR="002103D8">
              <w:rPr>
                <w:rFonts w:ascii="Garamond" w:hAnsi="Garamond"/>
                <w:sz w:val="20"/>
                <w:szCs w:val="20"/>
                <w:lang w:val="sq-AL"/>
              </w:rPr>
              <w:t>;</w:t>
            </w:r>
          </w:p>
          <w:p w14:paraId="736E9ACA" w14:textId="77777777" w:rsidR="00DB5B01" w:rsidRPr="00C507C2" w:rsidRDefault="00DB5B01" w:rsidP="000A5D84">
            <w:pPr>
              <w:pStyle w:val="CERLEVEL6"/>
              <w:numPr>
                <w:ilvl w:val="0"/>
                <w:numId w:val="40"/>
              </w:numPr>
              <w:spacing w:before="0" w:after="0"/>
              <w:ind w:left="0" w:firstLine="0"/>
              <w:rPr>
                <w:rFonts w:ascii="Garamond" w:hAnsi="Garamond"/>
                <w:sz w:val="20"/>
                <w:szCs w:val="20"/>
                <w:lang w:val="sq-AL"/>
              </w:rPr>
            </w:pPr>
            <w:r w:rsidRPr="00C507C2">
              <w:rPr>
                <w:rFonts w:ascii="Garamond" w:hAnsi="Garamond"/>
                <w:sz w:val="20"/>
                <w:szCs w:val="20"/>
                <w:lang w:val="sq-AL"/>
              </w:rPr>
              <w:t>Sasi e planifikuar dhe drejtimi i energjisë elektrike të transferuar</w:t>
            </w:r>
          </w:p>
          <w:p w14:paraId="75352BAB" w14:textId="2902CFFE" w:rsidR="00DB5B01" w:rsidRPr="00C507C2" w:rsidRDefault="00DB5B01" w:rsidP="000A5D84">
            <w:pPr>
              <w:pStyle w:val="CERLEVEL6"/>
              <w:numPr>
                <w:ilvl w:val="0"/>
                <w:numId w:val="40"/>
              </w:numPr>
              <w:spacing w:before="0" w:after="0"/>
              <w:ind w:left="0" w:firstLine="0"/>
              <w:rPr>
                <w:rFonts w:ascii="Garamond" w:hAnsi="Garamond"/>
                <w:sz w:val="20"/>
                <w:szCs w:val="20"/>
                <w:lang w:val="sq-AL"/>
              </w:rPr>
            </w:pPr>
            <w:r w:rsidRPr="00C507C2">
              <w:rPr>
                <w:rFonts w:ascii="Garamond" w:hAnsi="Garamond"/>
                <w:sz w:val="20"/>
                <w:szCs w:val="20"/>
                <w:lang w:val="sq-AL"/>
              </w:rPr>
              <w:t xml:space="preserve">Njësinë </w:t>
            </w:r>
            <w:r w:rsidR="001C418C" w:rsidRPr="00C507C2">
              <w:rPr>
                <w:rFonts w:ascii="Garamond" w:hAnsi="Garamond"/>
                <w:sz w:val="20"/>
                <w:szCs w:val="20"/>
                <w:lang w:val="sq-AL"/>
              </w:rPr>
              <w:t xml:space="preserve">kohore të tregut përkatëse; </w:t>
            </w:r>
            <w:r w:rsidRPr="00C507C2">
              <w:rPr>
                <w:rFonts w:ascii="Garamond" w:hAnsi="Garamond"/>
                <w:sz w:val="20"/>
                <w:szCs w:val="20"/>
                <w:lang w:val="sq-AL"/>
              </w:rPr>
              <w:t>dhe</w:t>
            </w:r>
            <w:r w:rsidR="002B1A03">
              <w:rPr>
                <w:rFonts w:ascii="Garamond" w:hAnsi="Garamond"/>
                <w:sz w:val="20"/>
                <w:szCs w:val="20"/>
                <w:lang w:val="sq-AL"/>
              </w:rPr>
              <w:t xml:space="preserve"> </w:t>
            </w:r>
          </w:p>
          <w:p w14:paraId="13D93BBB" w14:textId="26841001" w:rsidR="00DB5B01" w:rsidRPr="00C507C2" w:rsidRDefault="00DB5B01" w:rsidP="000A5D84">
            <w:pPr>
              <w:pStyle w:val="CERLEVEL6"/>
              <w:numPr>
                <w:ilvl w:val="0"/>
                <w:numId w:val="40"/>
              </w:numPr>
              <w:spacing w:before="0" w:after="0"/>
              <w:ind w:left="0" w:firstLine="0"/>
              <w:rPr>
                <w:rFonts w:ascii="Garamond" w:hAnsi="Garamond"/>
                <w:sz w:val="20"/>
                <w:szCs w:val="20"/>
                <w:lang w:val="sq-AL"/>
              </w:rPr>
            </w:pPr>
            <w:r w:rsidRPr="00C507C2">
              <w:rPr>
                <w:rFonts w:ascii="Garamond" w:hAnsi="Garamond"/>
                <w:sz w:val="20"/>
                <w:szCs w:val="20"/>
                <w:lang w:val="sq-AL"/>
              </w:rPr>
              <w:t xml:space="preserve">Të tjera </w:t>
            </w:r>
            <w:r w:rsidR="001C418C" w:rsidRPr="00C507C2">
              <w:rPr>
                <w:rFonts w:ascii="Garamond" w:hAnsi="Garamond"/>
                <w:sz w:val="20"/>
                <w:szCs w:val="20"/>
                <w:lang w:val="sq-AL"/>
              </w:rPr>
              <w:t>informacione sipas procedurës dhe kushteve të kërkuara të klerimit</w:t>
            </w:r>
            <w:r w:rsidR="002103D8">
              <w:rPr>
                <w:rFonts w:ascii="Garamond" w:hAnsi="Garamond"/>
                <w:sz w:val="20"/>
                <w:szCs w:val="20"/>
                <w:lang w:val="sq-AL"/>
              </w:rPr>
              <w:t>.</w:t>
            </w:r>
          </w:p>
        </w:tc>
      </w:tr>
      <w:tr w:rsidR="00DB5B01" w:rsidRPr="00C507C2" w14:paraId="6B71E936" w14:textId="77777777" w:rsidTr="00912D7B">
        <w:trPr>
          <w:cantSplit/>
          <w:trHeight w:val="20"/>
        </w:trPr>
        <w:tc>
          <w:tcPr>
            <w:tcW w:w="605" w:type="pct"/>
            <w:tcBorders>
              <w:bottom w:val="dotted" w:sz="4" w:space="0" w:color="auto"/>
            </w:tcBorders>
            <w:vAlign w:val="center"/>
          </w:tcPr>
          <w:p w14:paraId="7FE39128" w14:textId="77777777" w:rsidR="00DB5B01" w:rsidRPr="00C507C2" w:rsidRDefault="00DB5B01" w:rsidP="000A5D84">
            <w:pPr>
              <w:jc w:val="both"/>
              <w:rPr>
                <w:rFonts w:ascii="Garamond" w:hAnsi="Garamond"/>
                <w:i/>
                <w:iCs/>
                <w:sz w:val="20"/>
                <w:szCs w:val="20"/>
              </w:rPr>
            </w:pPr>
            <w:r w:rsidRPr="00C507C2">
              <w:rPr>
                <w:rFonts w:ascii="Garamond" w:hAnsi="Garamond"/>
                <w:i/>
                <w:iCs/>
                <w:sz w:val="20"/>
                <w:szCs w:val="20"/>
              </w:rPr>
              <w:lastRenderedPageBreak/>
              <w:t>bëhet</w:t>
            </w:r>
          </w:p>
        </w:tc>
        <w:tc>
          <w:tcPr>
            <w:tcW w:w="1118" w:type="pct"/>
            <w:vMerge/>
            <w:tcBorders>
              <w:bottom w:val="dotted" w:sz="4" w:space="0" w:color="auto"/>
            </w:tcBorders>
            <w:shd w:val="clear" w:color="auto" w:fill="auto"/>
            <w:vAlign w:val="center"/>
          </w:tcPr>
          <w:p w14:paraId="5844B061" w14:textId="77777777" w:rsidR="00DB5B01" w:rsidRPr="00C507C2" w:rsidRDefault="00DB5B01" w:rsidP="000A5D84">
            <w:pPr>
              <w:jc w:val="both"/>
              <w:rPr>
                <w:rFonts w:ascii="Garamond" w:hAnsi="Garamond"/>
                <w:sz w:val="20"/>
                <w:szCs w:val="20"/>
              </w:rPr>
            </w:pPr>
          </w:p>
        </w:tc>
        <w:tc>
          <w:tcPr>
            <w:tcW w:w="3277" w:type="pct"/>
            <w:tcBorders>
              <w:top w:val="dotted" w:sz="4" w:space="0" w:color="auto"/>
              <w:bottom w:val="dotted" w:sz="4" w:space="0" w:color="auto"/>
            </w:tcBorders>
            <w:shd w:val="clear" w:color="auto" w:fill="auto"/>
            <w:vAlign w:val="center"/>
          </w:tcPr>
          <w:p w14:paraId="5E2F5506" w14:textId="2C3304DF" w:rsidR="00DB5B01" w:rsidRPr="00C507C2" w:rsidRDefault="00DB5B01" w:rsidP="000A5D84">
            <w:pPr>
              <w:pStyle w:val="CERLEVEL4"/>
              <w:spacing w:before="0" w:after="0"/>
              <w:rPr>
                <w:rFonts w:ascii="Garamond" w:hAnsi="Garamond"/>
                <w:sz w:val="20"/>
                <w:szCs w:val="20"/>
                <w:lang w:val="sq-AL"/>
              </w:rPr>
            </w:pPr>
            <w:bookmarkStart w:id="27" w:name="_Ref492650236"/>
            <w:r w:rsidRPr="00C507C2">
              <w:rPr>
                <w:rFonts w:ascii="Garamond" w:hAnsi="Garamond"/>
                <w:sz w:val="20"/>
                <w:szCs w:val="20"/>
                <w:lang w:val="sq-AL"/>
              </w:rPr>
              <w:t xml:space="preserve">Nënkupton informacionin e mëposhtëm që vjen nga një </w:t>
            </w:r>
            <w:r w:rsidR="00702B29">
              <w:rPr>
                <w:rFonts w:ascii="Garamond" w:hAnsi="Garamond"/>
                <w:sz w:val="20"/>
                <w:szCs w:val="20"/>
                <w:lang w:val="sq-AL"/>
              </w:rPr>
              <w:t>a</w:t>
            </w:r>
            <w:r w:rsidRPr="00C507C2">
              <w:rPr>
                <w:rFonts w:ascii="Garamond" w:hAnsi="Garamond"/>
                <w:sz w:val="20"/>
                <w:szCs w:val="20"/>
                <w:lang w:val="sq-AL"/>
              </w:rPr>
              <w:t xml:space="preserve">nkand në lidhje me çdo </w:t>
            </w:r>
            <w:r w:rsidR="00702B29">
              <w:rPr>
                <w:rFonts w:ascii="Garamond" w:hAnsi="Garamond"/>
                <w:sz w:val="20"/>
                <w:szCs w:val="20"/>
                <w:lang w:val="sq-AL"/>
              </w:rPr>
              <w:t>i</w:t>
            </w:r>
            <w:r w:rsidRPr="00C507C2">
              <w:rPr>
                <w:rFonts w:ascii="Garamond" w:hAnsi="Garamond"/>
                <w:sz w:val="20"/>
                <w:szCs w:val="20"/>
                <w:lang w:val="sq-AL"/>
              </w:rPr>
              <w:t>nterkonektor:</w:t>
            </w:r>
            <w:bookmarkEnd w:id="27"/>
          </w:p>
          <w:p w14:paraId="58DDB493" w14:textId="646F890E" w:rsidR="00DB5B01" w:rsidRPr="00C507C2" w:rsidRDefault="00DB5B01" w:rsidP="000A5D84">
            <w:pPr>
              <w:pStyle w:val="CERLEVEL6"/>
              <w:numPr>
                <w:ilvl w:val="0"/>
                <w:numId w:val="41"/>
              </w:numPr>
              <w:spacing w:before="0" w:after="0"/>
              <w:ind w:left="0" w:firstLine="0"/>
              <w:rPr>
                <w:rFonts w:ascii="Garamond" w:hAnsi="Garamond"/>
                <w:sz w:val="20"/>
                <w:szCs w:val="20"/>
                <w:lang w:val="sq-AL"/>
              </w:rPr>
            </w:pPr>
            <w:r w:rsidRPr="00C507C2">
              <w:rPr>
                <w:rFonts w:ascii="Garamond" w:hAnsi="Garamond"/>
                <w:sz w:val="20"/>
                <w:szCs w:val="20"/>
                <w:lang w:val="sq-AL"/>
              </w:rPr>
              <w:t xml:space="preserve">Tregjet e ALPEX-it (i </w:t>
            </w:r>
            <w:r w:rsidR="001C418C" w:rsidRPr="00C507C2">
              <w:rPr>
                <w:rFonts w:ascii="Garamond" w:hAnsi="Garamond"/>
                <w:sz w:val="20"/>
                <w:szCs w:val="20"/>
                <w:lang w:val="sq-AL"/>
              </w:rPr>
              <w:t>ditës në avancë ose brenda së njëjtës ditë);</w:t>
            </w:r>
          </w:p>
          <w:p w14:paraId="4C654CBC" w14:textId="3366AB30" w:rsidR="00DB5B01" w:rsidRPr="00C507C2" w:rsidRDefault="00DB5B01" w:rsidP="000A5D84">
            <w:pPr>
              <w:pStyle w:val="CERLEVEL6"/>
              <w:numPr>
                <w:ilvl w:val="0"/>
                <w:numId w:val="41"/>
              </w:numPr>
              <w:spacing w:before="0" w:after="0"/>
              <w:ind w:left="0" w:firstLine="0"/>
              <w:rPr>
                <w:rFonts w:ascii="Garamond" w:hAnsi="Garamond"/>
                <w:sz w:val="20"/>
                <w:szCs w:val="20"/>
                <w:lang w:val="sq-AL"/>
              </w:rPr>
            </w:pPr>
            <w:r w:rsidRPr="00C507C2">
              <w:rPr>
                <w:rFonts w:ascii="Garamond" w:hAnsi="Garamond"/>
                <w:sz w:val="20"/>
                <w:szCs w:val="20"/>
                <w:lang w:val="sq-AL"/>
              </w:rPr>
              <w:t xml:space="preserve">Interkonektori përkatës ose </w:t>
            </w:r>
            <w:r w:rsidR="001C418C" w:rsidRPr="00C507C2">
              <w:rPr>
                <w:rFonts w:ascii="Garamond" w:hAnsi="Garamond"/>
                <w:sz w:val="20"/>
                <w:szCs w:val="20"/>
                <w:lang w:val="sq-AL"/>
              </w:rPr>
              <w:t>agjenti i transferimit</w:t>
            </w:r>
            <w:r w:rsidR="002103D8">
              <w:rPr>
                <w:rFonts w:ascii="Garamond" w:hAnsi="Garamond"/>
                <w:sz w:val="20"/>
                <w:szCs w:val="20"/>
                <w:lang w:val="sq-AL"/>
              </w:rPr>
              <w:t>;</w:t>
            </w:r>
          </w:p>
          <w:p w14:paraId="653DA043" w14:textId="1434C9E1" w:rsidR="00DB5B01" w:rsidRPr="00C507C2" w:rsidRDefault="00DB5B01" w:rsidP="000A5D84">
            <w:pPr>
              <w:pStyle w:val="CERLEVEL6"/>
              <w:numPr>
                <w:ilvl w:val="0"/>
                <w:numId w:val="41"/>
              </w:numPr>
              <w:spacing w:before="0" w:after="0"/>
              <w:ind w:left="0" w:firstLine="0"/>
              <w:rPr>
                <w:rFonts w:ascii="Garamond" w:hAnsi="Garamond"/>
                <w:sz w:val="20"/>
                <w:szCs w:val="20"/>
                <w:lang w:val="sq-AL"/>
              </w:rPr>
            </w:pPr>
            <w:r w:rsidRPr="00C507C2">
              <w:rPr>
                <w:rFonts w:ascii="Garamond" w:hAnsi="Garamond"/>
                <w:sz w:val="20"/>
                <w:szCs w:val="20"/>
                <w:lang w:val="sq-AL"/>
              </w:rPr>
              <w:t>Sasi e planifikuar dhe drejtimi i energjisë elektrike të transferuar</w:t>
            </w:r>
            <w:r w:rsidR="00C5016E">
              <w:rPr>
                <w:rFonts w:ascii="Garamond" w:hAnsi="Garamond"/>
                <w:sz w:val="20"/>
                <w:szCs w:val="20"/>
                <w:lang w:val="sq-AL"/>
              </w:rPr>
              <w:t>;</w:t>
            </w:r>
          </w:p>
          <w:p w14:paraId="083A0DA0" w14:textId="40C14550" w:rsidR="00DB5B01" w:rsidRPr="00C507C2" w:rsidRDefault="00DB5B01" w:rsidP="000A5D84">
            <w:pPr>
              <w:pStyle w:val="CERLEVEL6"/>
              <w:numPr>
                <w:ilvl w:val="0"/>
                <w:numId w:val="41"/>
              </w:numPr>
              <w:spacing w:before="0" w:after="0"/>
              <w:ind w:left="0" w:firstLine="0"/>
              <w:rPr>
                <w:rFonts w:ascii="Garamond" w:hAnsi="Garamond"/>
                <w:sz w:val="20"/>
                <w:szCs w:val="20"/>
                <w:lang w:val="sq-AL"/>
              </w:rPr>
            </w:pPr>
            <w:r w:rsidRPr="00C507C2">
              <w:rPr>
                <w:rFonts w:ascii="Garamond" w:hAnsi="Garamond"/>
                <w:sz w:val="20"/>
                <w:szCs w:val="20"/>
                <w:lang w:val="sq-AL"/>
              </w:rPr>
              <w:t xml:space="preserve">Njësinë </w:t>
            </w:r>
            <w:r w:rsidR="001C418C" w:rsidRPr="00C507C2">
              <w:rPr>
                <w:rFonts w:ascii="Garamond" w:hAnsi="Garamond"/>
                <w:sz w:val="20"/>
                <w:szCs w:val="20"/>
                <w:lang w:val="sq-AL"/>
              </w:rPr>
              <w:t>kohore të tregut përkatëse; dhe</w:t>
            </w:r>
            <w:r w:rsidR="002B1A03">
              <w:rPr>
                <w:rFonts w:ascii="Garamond" w:hAnsi="Garamond"/>
                <w:sz w:val="20"/>
                <w:szCs w:val="20"/>
                <w:lang w:val="sq-AL"/>
              </w:rPr>
              <w:t xml:space="preserve"> </w:t>
            </w:r>
          </w:p>
          <w:p w14:paraId="36295A17" w14:textId="572AE797" w:rsidR="00DB5B01" w:rsidRPr="00C507C2" w:rsidRDefault="00DB5B01" w:rsidP="000A5D84">
            <w:pPr>
              <w:pStyle w:val="CERLEVEL6"/>
              <w:numPr>
                <w:ilvl w:val="0"/>
                <w:numId w:val="41"/>
              </w:numPr>
              <w:spacing w:before="0" w:after="0"/>
              <w:ind w:left="0" w:firstLine="0"/>
              <w:rPr>
                <w:rFonts w:ascii="Garamond" w:hAnsi="Garamond"/>
                <w:sz w:val="20"/>
                <w:szCs w:val="20"/>
                <w:lang w:val="sq-AL"/>
              </w:rPr>
            </w:pPr>
            <w:r w:rsidRPr="00C507C2">
              <w:rPr>
                <w:rFonts w:ascii="Garamond" w:hAnsi="Garamond"/>
                <w:sz w:val="20"/>
                <w:szCs w:val="20"/>
                <w:lang w:val="sq-AL"/>
              </w:rPr>
              <w:t xml:space="preserve">Të tjera informacione sipas </w:t>
            </w:r>
            <w:r w:rsidR="001C418C" w:rsidRPr="00C507C2">
              <w:rPr>
                <w:rFonts w:ascii="Garamond" w:hAnsi="Garamond"/>
                <w:sz w:val="20"/>
                <w:szCs w:val="20"/>
                <w:lang w:val="sq-AL"/>
              </w:rPr>
              <w:t xml:space="preserve">procedurës dhe kushteve të kërkuara </w:t>
            </w:r>
            <w:r w:rsidRPr="00C507C2">
              <w:rPr>
                <w:rFonts w:ascii="Garamond" w:hAnsi="Garamond"/>
                <w:sz w:val="20"/>
                <w:szCs w:val="20"/>
                <w:lang w:val="sq-AL"/>
              </w:rPr>
              <w:t xml:space="preserve">të </w:t>
            </w:r>
            <w:r w:rsidR="001C418C" w:rsidRPr="00C507C2">
              <w:rPr>
                <w:rFonts w:ascii="Garamond" w:hAnsi="Garamond"/>
                <w:sz w:val="20"/>
                <w:szCs w:val="20"/>
                <w:lang w:val="sq-AL"/>
              </w:rPr>
              <w:t>klerimit</w:t>
            </w:r>
            <w:r w:rsidR="00314C21">
              <w:rPr>
                <w:rFonts w:ascii="Garamond" w:hAnsi="Garamond"/>
                <w:sz w:val="20"/>
                <w:szCs w:val="20"/>
                <w:lang w:val="sq-AL"/>
              </w:rPr>
              <w:t>.</w:t>
            </w:r>
          </w:p>
        </w:tc>
      </w:tr>
      <w:tr w:rsidR="00DB5B01" w:rsidRPr="00C507C2" w14:paraId="618C37FB" w14:textId="77777777" w:rsidTr="00912D7B">
        <w:trPr>
          <w:cantSplit/>
          <w:trHeight w:val="20"/>
        </w:trPr>
        <w:tc>
          <w:tcPr>
            <w:tcW w:w="605" w:type="pct"/>
            <w:tcBorders>
              <w:bottom w:val="dotted" w:sz="4" w:space="0" w:color="auto"/>
            </w:tcBorders>
            <w:vAlign w:val="center"/>
          </w:tcPr>
          <w:p w14:paraId="0C0CBA0D"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vMerge w:val="restart"/>
            <w:shd w:val="clear" w:color="auto" w:fill="auto"/>
            <w:vAlign w:val="center"/>
          </w:tcPr>
          <w:p w14:paraId="5F4A3AE5" w14:textId="3E48D516" w:rsidR="00DB5B01" w:rsidRPr="00C507C2" w:rsidRDefault="00DB5B01" w:rsidP="001C418C">
            <w:pPr>
              <w:rPr>
                <w:rFonts w:ascii="Garamond" w:hAnsi="Garamond"/>
                <w:b/>
                <w:bCs/>
                <w:sz w:val="20"/>
                <w:szCs w:val="20"/>
              </w:rPr>
            </w:pPr>
            <w:r w:rsidRPr="00C507C2">
              <w:rPr>
                <w:rFonts w:ascii="Garamond" w:hAnsi="Garamond"/>
                <w:b/>
                <w:bCs/>
                <w:sz w:val="20"/>
                <w:szCs w:val="20"/>
              </w:rPr>
              <w:t xml:space="preserve">Kalendari i </w:t>
            </w:r>
            <w:r w:rsidR="001C418C" w:rsidRPr="00C507C2">
              <w:rPr>
                <w:rFonts w:ascii="Garamond" w:hAnsi="Garamond"/>
                <w:b/>
                <w:bCs/>
                <w:sz w:val="20"/>
                <w:szCs w:val="20"/>
              </w:rPr>
              <w:t>procesit të zgjidhjes së mosmarrëveshjes</w:t>
            </w:r>
          </w:p>
        </w:tc>
        <w:tc>
          <w:tcPr>
            <w:tcW w:w="3277" w:type="pct"/>
            <w:tcBorders>
              <w:bottom w:val="dotted" w:sz="4" w:space="0" w:color="auto"/>
            </w:tcBorders>
            <w:shd w:val="clear" w:color="auto" w:fill="auto"/>
          </w:tcPr>
          <w:p w14:paraId="3DC2498B" w14:textId="2E097A78"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Nënkupton afatet të vendosura nga ALPEX-i gjatë kohës të cilat midis të tjerash specifikojnë afatet kohore dhe periudhën kohore për ndërmarrjen e veprimeve në lidhje me zgjidhjen e </w:t>
            </w:r>
            <w:r w:rsidR="002B76A0">
              <w:rPr>
                <w:rFonts w:ascii="Garamond" w:hAnsi="Garamond"/>
                <w:bCs/>
                <w:sz w:val="20"/>
                <w:szCs w:val="20"/>
              </w:rPr>
              <w:t>m</w:t>
            </w:r>
            <w:r w:rsidRPr="00C507C2">
              <w:rPr>
                <w:rFonts w:ascii="Garamond" w:hAnsi="Garamond"/>
                <w:bCs/>
                <w:sz w:val="20"/>
                <w:szCs w:val="20"/>
              </w:rPr>
              <w:t>osmarrëveshjeve</w:t>
            </w:r>
            <w:r w:rsidR="002B76A0">
              <w:rPr>
                <w:rFonts w:ascii="Garamond" w:hAnsi="Garamond"/>
                <w:bCs/>
                <w:sz w:val="20"/>
                <w:szCs w:val="20"/>
              </w:rPr>
              <w:t>.</w:t>
            </w:r>
            <w:r w:rsidRPr="00C507C2">
              <w:rPr>
                <w:rFonts w:ascii="Garamond" w:hAnsi="Garamond"/>
                <w:bCs/>
                <w:sz w:val="20"/>
                <w:szCs w:val="20"/>
              </w:rPr>
              <w:t xml:space="preserve"> </w:t>
            </w:r>
          </w:p>
        </w:tc>
      </w:tr>
      <w:tr w:rsidR="00DB5B01" w:rsidRPr="00C507C2" w14:paraId="6D25FAC9" w14:textId="77777777" w:rsidTr="00912D7B">
        <w:trPr>
          <w:cantSplit/>
          <w:trHeight w:val="20"/>
        </w:trPr>
        <w:tc>
          <w:tcPr>
            <w:tcW w:w="605" w:type="pct"/>
            <w:tcBorders>
              <w:top w:val="dotted" w:sz="4" w:space="0" w:color="auto"/>
              <w:bottom w:val="dotted" w:sz="4" w:space="0" w:color="auto"/>
            </w:tcBorders>
            <w:vAlign w:val="center"/>
          </w:tcPr>
          <w:p w14:paraId="5B4C73E5"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vMerge/>
            <w:tcBorders>
              <w:bottom w:val="dotted" w:sz="4" w:space="0" w:color="auto"/>
            </w:tcBorders>
            <w:shd w:val="clear" w:color="auto" w:fill="auto"/>
            <w:vAlign w:val="center"/>
          </w:tcPr>
          <w:p w14:paraId="1F06FE9F" w14:textId="77777777" w:rsidR="00DB5B01" w:rsidRPr="00C507C2" w:rsidRDefault="00DB5B01" w:rsidP="000A5D84">
            <w:pPr>
              <w:jc w:val="both"/>
              <w:rPr>
                <w:rFonts w:ascii="Garamond" w:hAnsi="Garamond"/>
                <w:b/>
                <w:bCs/>
                <w:sz w:val="20"/>
                <w:szCs w:val="20"/>
              </w:rPr>
            </w:pPr>
          </w:p>
        </w:tc>
        <w:tc>
          <w:tcPr>
            <w:tcW w:w="3277" w:type="pct"/>
            <w:tcBorders>
              <w:top w:val="dotted" w:sz="4" w:space="0" w:color="auto"/>
              <w:bottom w:val="dotted" w:sz="4" w:space="0" w:color="auto"/>
            </w:tcBorders>
            <w:shd w:val="clear" w:color="auto" w:fill="auto"/>
            <w:vAlign w:val="center"/>
          </w:tcPr>
          <w:p w14:paraId="6A62D8D9" w14:textId="0209D901" w:rsidR="00DB5B01" w:rsidRPr="00C507C2" w:rsidRDefault="00DB5B01" w:rsidP="000A5D84">
            <w:pPr>
              <w:jc w:val="both"/>
              <w:rPr>
                <w:rFonts w:ascii="Garamond" w:hAnsi="Garamond"/>
                <w:bCs/>
                <w:sz w:val="20"/>
                <w:szCs w:val="20"/>
              </w:rPr>
            </w:pPr>
            <w:r w:rsidRPr="00C507C2">
              <w:rPr>
                <w:rFonts w:ascii="Garamond" w:hAnsi="Garamond"/>
                <w:bCs/>
                <w:sz w:val="20"/>
                <w:szCs w:val="20"/>
              </w:rPr>
              <w:t xml:space="preserve">Nënkupton afatet e vendosura nga ALPEX-i lidhur me periudhën kohore për ndërmarrjen e veprimeve në lidhje me zgjidhjen e </w:t>
            </w:r>
            <w:r w:rsidR="002B76A0">
              <w:rPr>
                <w:rFonts w:ascii="Garamond" w:hAnsi="Garamond"/>
                <w:bCs/>
                <w:sz w:val="20"/>
                <w:szCs w:val="20"/>
              </w:rPr>
              <w:t>m</w:t>
            </w:r>
            <w:r w:rsidRPr="00C507C2">
              <w:rPr>
                <w:rFonts w:ascii="Garamond" w:hAnsi="Garamond"/>
                <w:bCs/>
                <w:sz w:val="20"/>
                <w:szCs w:val="20"/>
              </w:rPr>
              <w:t>osmarrëveshjeve</w:t>
            </w:r>
            <w:r w:rsidR="002B76A0">
              <w:rPr>
                <w:rFonts w:ascii="Garamond" w:hAnsi="Garamond"/>
                <w:bCs/>
                <w:sz w:val="20"/>
                <w:szCs w:val="20"/>
              </w:rPr>
              <w:t>.</w:t>
            </w:r>
          </w:p>
        </w:tc>
      </w:tr>
      <w:tr w:rsidR="00DB5B01" w:rsidRPr="00C507C2" w14:paraId="3BED44FA" w14:textId="77777777" w:rsidTr="00912D7B">
        <w:trPr>
          <w:cantSplit/>
          <w:trHeight w:val="20"/>
        </w:trPr>
        <w:tc>
          <w:tcPr>
            <w:tcW w:w="605" w:type="pct"/>
            <w:tcBorders>
              <w:bottom w:val="dotted" w:sz="4" w:space="0" w:color="auto"/>
            </w:tcBorders>
            <w:vAlign w:val="center"/>
          </w:tcPr>
          <w:p w14:paraId="6512D7D2"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vMerge w:val="restart"/>
            <w:shd w:val="clear" w:color="auto" w:fill="auto"/>
            <w:vAlign w:val="center"/>
          </w:tcPr>
          <w:p w14:paraId="1EEE7539" w14:textId="02053FB0" w:rsidR="00DB5B01" w:rsidRPr="00C507C2" w:rsidRDefault="00DB5B01" w:rsidP="001C418C">
            <w:pPr>
              <w:rPr>
                <w:rFonts w:ascii="Garamond" w:hAnsi="Garamond"/>
                <w:b/>
                <w:bCs/>
                <w:sz w:val="20"/>
                <w:szCs w:val="20"/>
              </w:rPr>
            </w:pPr>
            <w:r w:rsidRPr="00C507C2">
              <w:rPr>
                <w:rFonts w:ascii="Garamond" w:hAnsi="Garamond"/>
                <w:b/>
                <w:bCs/>
                <w:sz w:val="20"/>
                <w:szCs w:val="20"/>
              </w:rPr>
              <w:t xml:space="preserve">Koha e </w:t>
            </w:r>
            <w:r w:rsidR="001C418C" w:rsidRPr="00C507C2">
              <w:rPr>
                <w:rFonts w:ascii="Garamond" w:hAnsi="Garamond"/>
                <w:b/>
                <w:bCs/>
                <w:sz w:val="20"/>
                <w:szCs w:val="20"/>
              </w:rPr>
              <w:t>hapjes së portës</w:t>
            </w:r>
          </w:p>
        </w:tc>
        <w:tc>
          <w:tcPr>
            <w:tcW w:w="3277" w:type="pct"/>
            <w:tcBorders>
              <w:bottom w:val="dotted" w:sz="4" w:space="0" w:color="auto"/>
            </w:tcBorders>
            <w:shd w:val="clear" w:color="auto" w:fill="auto"/>
            <w:vAlign w:val="center"/>
          </w:tcPr>
          <w:p w14:paraId="3D13CEB2" w14:textId="0048CF91" w:rsidR="00DB5B01" w:rsidRPr="00C507C2" w:rsidRDefault="00DB5B01" w:rsidP="000A5D84">
            <w:pPr>
              <w:jc w:val="both"/>
              <w:rPr>
                <w:rFonts w:ascii="Garamond" w:hAnsi="Garamond"/>
                <w:sz w:val="20"/>
                <w:szCs w:val="20"/>
              </w:rPr>
            </w:pPr>
            <w:r w:rsidRPr="00C507C2">
              <w:rPr>
                <w:rFonts w:ascii="Garamond" w:hAnsi="Garamond"/>
                <w:sz w:val="20"/>
                <w:szCs w:val="20"/>
              </w:rPr>
              <w:t xml:space="preserve">Nënkupton kohën nga e cila </w:t>
            </w:r>
            <w:r w:rsidR="002B76A0">
              <w:rPr>
                <w:rFonts w:ascii="Garamond" w:hAnsi="Garamond"/>
                <w:sz w:val="20"/>
                <w:szCs w:val="20"/>
              </w:rPr>
              <w:t>a</w:t>
            </w:r>
            <w:r w:rsidRPr="00C507C2">
              <w:rPr>
                <w:rFonts w:ascii="Garamond" w:hAnsi="Garamond"/>
                <w:sz w:val="20"/>
                <w:szCs w:val="20"/>
              </w:rPr>
              <w:t xml:space="preserve">nëtari i Bursës mund të dorëzoj </w:t>
            </w:r>
            <w:r w:rsidR="002B76A0">
              <w:rPr>
                <w:rFonts w:ascii="Garamond" w:hAnsi="Garamond"/>
                <w:sz w:val="20"/>
                <w:szCs w:val="20"/>
              </w:rPr>
              <w:t>u</w:t>
            </w:r>
            <w:r w:rsidRPr="00C507C2">
              <w:rPr>
                <w:rFonts w:ascii="Garamond" w:hAnsi="Garamond"/>
                <w:sz w:val="20"/>
                <w:szCs w:val="20"/>
              </w:rPr>
              <w:t>rdhërporosi në ETSS</w:t>
            </w:r>
            <w:r w:rsidR="002B76A0">
              <w:rPr>
                <w:rFonts w:ascii="Garamond" w:hAnsi="Garamond"/>
                <w:sz w:val="20"/>
                <w:szCs w:val="20"/>
              </w:rPr>
              <w:t>.</w:t>
            </w:r>
          </w:p>
        </w:tc>
      </w:tr>
      <w:tr w:rsidR="00DB5B01" w:rsidRPr="00C507C2" w14:paraId="54AC9126" w14:textId="77777777" w:rsidTr="00912D7B">
        <w:trPr>
          <w:cantSplit/>
          <w:trHeight w:val="20"/>
        </w:trPr>
        <w:tc>
          <w:tcPr>
            <w:tcW w:w="605" w:type="pct"/>
            <w:tcBorders>
              <w:top w:val="dotted" w:sz="4" w:space="0" w:color="auto"/>
              <w:bottom w:val="dotted" w:sz="4" w:space="0" w:color="auto"/>
            </w:tcBorders>
            <w:vAlign w:val="center"/>
          </w:tcPr>
          <w:p w14:paraId="187BFB25"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vMerge/>
            <w:tcBorders>
              <w:bottom w:val="dotted" w:sz="4" w:space="0" w:color="auto"/>
            </w:tcBorders>
            <w:shd w:val="clear" w:color="auto" w:fill="auto"/>
            <w:vAlign w:val="center"/>
          </w:tcPr>
          <w:p w14:paraId="675E897D" w14:textId="77777777" w:rsidR="00DB5B01" w:rsidRPr="00C507C2" w:rsidRDefault="00DB5B01" w:rsidP="000A5D84">
            <w:pPr>
              <w:jc w:val="both"/>
              <w:rPr>
                <w:rFonts w:ascii="Garamond" w:hAnsi="Garamond"/>
                <w:b/>
                <w:bCs/>
                <w:sz w:val="20"/>
                <w:szCs w:val="20"/>
              </w:rPr>
            </w:pPr>
          </w:p>
        </w:tc>
        <w:tc>
          <w:tcPr>
            <w:tcW w:w="3277" w:type="pct"/>
            <w:tcBorders>
              <w:top w:val="dotted" w:sz="4" w:space="0" w:color="auto"/>
              <w:bottom w:val="dotted" w:sz="4" w:space="0" w:color="auto"/>
            </w:tcBorders>
            <w:shd w:val="clear" w:color="auto" w:fill="auto"/>
            <w:vAlign w:val="center"/>
          </w:tcPr>
          <w:p w14:paraId="30CD7274" w14:textId="310FAC67" w:rsidR="00DB5B01" w:rsidRPr="00C507C2" w:rsidRDefault="00DB5B01" w:rsidP="000A5D84">
            <w:pPr>
              <w:jc w:val="both"/>
              <w:rPr>
                <w:rFonts w:ascii="Garamond" w:hAnsi="Garamond"/>
                <w:sz w:val="20"/>
                <w:szCs w:val="20"/>
              </w:rPr>
            </w:pPr>
            <w:r w:rsidRPr="00C507C2">
              <w:rPr>
                <w:rFonts w:ascii="Garamond" w:hAnsi="Garamond"/>
                <w:sz w:val="20"/>
                <w:szCs w:val="20"/>
              </w:rPr>
              <w:t>Nënkupton kohën sipas CET</w:t>
            </w:r>
            <w:r w:rsidR="00540951">
              <w:rPr>
                <w:rFonts w:ascii="Garamond" w:hAnsi="Garamond"/>
                <w:sz w:val="20"/>
                <w:szCs w:val="20"/>
              </w:rPr>
              <w:t>-it</w:t>
            </w:r>
            <w:r w:rsidRPr="00C507C2">
              <w:rPr>
                <w:rFonts w:ascii="Garamond" w:hAnsi="Garamond"/>
                <w:sz w:val="20"/>
                <w:szCs w:val="20"/>
              </w:rPr>
              <w:t xml:space="preserve"> nga e cila </w:t>
            </w:r>
            <w:r w:rsidR="002B76A0">
              <w:rPr>
                <w:rFonts w:ascii="Garamond" w:hAnsi="Garamond"/>
                <w:sz w:val="20"/>
                <w:szCs w:val="20"/>
              </w:rPr>
              <w:t>a</w:t>
            </w:r>
            <w:r w:rsidRPr="00C507C2">
              <w:rPr>
                <w:rFonts w:ascii="Garamond" w:hAnsi="Garamond"/>
                <w:sz w:val="20"/>
                <w:szCs w:val="20"/>
              </w:rPr>
              <w:t xml:space="preserve">nëtari i Bursës mund të dorëzoj </w:t>
            </w:r>
            <w:r w:rsidR="002B76A0">
              <w:rPr>
                <w:rFonts w:ascii="Garamond" w:hAnsi="Garamond"/>
                <w:sz w:val="20"/>
                <w:szCs w:val="20"/>
              </w:rPr>
              <w:t>u</w:t>
            </w:r>
            <w:r w:rsidRPr="00C507C2">
              <w:rPr>
                <w:rFonts w:ascii="Garamond" w:hAnsi="Garamond"/>
                <w:sz w:val="20"/>
                <w:szCs w:val="20"/>
              </w:rPr>
              <w:t>rdhërporosi në ETSS</w:t>
            </w:r>
            <w:r w:rsidR="002B76A0">
              <w:rPr>
                <w:rFonts w:ascii="Garamond" w:hAnsi="Garamond"/>
                <w:sz w:val="20"/>
                <w:szCs w:val="20"/>
              </w:rPr>
              <w:t>.</w:t>
            </w:r>
          </w:p>
        </w:tc>
      </w:tr>
      <w:tr w:rsidR="00DB5B01" w:rsidRPr="00C507C2" w14:paraId="65E9B446" w14:textId="77777777" w:rsidTr="00912D7B">
        <w:trPr>
          <w:cantSplit/>
          <w:trHeight w:val="20"/>
        </w:trPr>
        <w:tc>
          <w:tcPr>
            <w:tcW w:w="605" w:type="pct"/>
            <w:tcBorders>
              <w:bottom w:val="dotted" w:sz="4" w:space="0" w:color="auto"/>
            </w:tcBorders>
            <w:vAlign w:val="center"/>
          </w:tcPr>
          <w:p w14:paraId="7B4943CE"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vMerge w:val="restart"/>
            <w:tcBorders>
              <w:bottom w:val="dotted" w:sz="4" w:space="0" w:color="auto"/>
            </w:tcBorders>
            <w:shd w:val="clear" w:color="auto" w:fill="auto"/>
            <w:vAlign w:val="center"/>
          </w:tcPr>
          <w:p w14:paraId="44BB3058" w14:textId="0DA75359" w:rsidR="00DB5B01" w:rsidRPr="00C507C2" w:rsidRDefault="00DB5B01" w:rsidP="001C418C">
            <w:pPr>
              <w:rPr>
                <w:rFonts w:ascii="Garamond" w:hAnsi="Garamond"/>
                <w:b/>
                <w:bCs/>
                <w:sz w:val="20"/>
                <w:szCs w:val="20"/>
              </w:rPr>
            </w:pPr>
            <w:r w:rsidRPr="00C507C2">
              <w:rPr>
                <w:rFonts w:ascii="Garamond" w:hAnsi="Garamond"/>
                <w:b/>
                <w:bCs/>
                <w:sz w:val="20"/>
                <w:szCs w:val="20"/>
              </w:rPr>
              <w:t xml:space="preserve">Koha e </w:t>
            </w:r>
            <w:r w:rsidR="001C418C" w:rsidRPr="00C507C2">
              <w:rPr>
                <w:rFonts w:ascii="Garamond" w:hAnsi="Garamond"/>
                <w:b/>
                <w:bCs/>
                <w:sz w:val="20"/>
                <w:szCs w:val="20"/>
              </w:rPr>
              <w:t>mbylljes së portës</w:t>
            </w:r>
          </w:p>
        </w:tc>
        <w:tc>
          <w:tcPr>
            <w:tcW w:w="3277" w:type="pct"/>
            <w:tcBorders>
              <w:bottom w:val="dotted" w:sz="4" w:space="0" w:color="auto"/>
            </w:tcBorders>
            <w:shd w:val="clear" w:color="auto" w:fill="auto"/>
            <w:vAlign w:val="center"/>
          </w:tcPr>
          <w:p w14:paraId="5C3A7935" w14:textId="4465668E" w:rsidR="00DB5B01" w:rsidRPr="00C507C2" w:rsidRDefault="00DB5B01" w:rsidP="000A5D84">
            <w:pPr>
              <w:pStyle w:val="ListParagraph"/>
              <w:numPr>
                <w:ilvl w:val="0"/>
                <w:numId w:val="34"/>
              </w:numPr>
              <w:ind w:left="0" w:firstLine="0"/>
              <w:contextualSpacing/>
              <w:jc w:val="both"/>
              <w:rPr>
                <w:rFonts w:ascii="Garamond" w:hAnsi="Garamond"/>
                <w:sz w:val="20"/>
                <w:szCs w:val="20"/>
              </w:rPr>
            </w:pPr>
            <w:r w:rsidRPr="00C507C2">
              <w:rPr>
                <w:rFonts w:ascii="Garamond" w:hAnsi="Garamond"/>
                <w:sz w:val="20"/>
                <w:szCs w:val="20"/>
              </w:rPr>
              <w:t xml:space="preserve">Në </w:t>
            </w:r>
            <w:r w:rsidR="002B76A0" w:rsidRPr="00C507C2">
              <w:rPr>
                <w:rFonts w:ascii="Garamond" w:hAnsi="Garamond"/>
                <w:sz w:val="20"/>
                <w:szCs w:val="20"/>
              </w:rPr>
              <w:t>tregjet e ditës në avancë dhe ankandin brenda së njëjtës ditë ka kuptimin e kohës së mbylljes së portës së ankandit</w:t>
            </w:r>
            <w:r w:rsidR="00540951">
              <w:rPr>
                <w:rFonts w:ascii="Garamond" w:hAnsi="Garamond"/>
                <w:sz w:val="20"/>
                <w:szCs w:val="20"/>
              </w:rPr>
              <w:t>.</w:t>
            </w:r>
          </w:p>
          <w:p w14:paraId="4A48CCE8" w14:textId="0DDC2260" w:rsidR="00DB5B01" w:rsidRPr="00C507C2" w:rsidRDefault="00DB5B01" w:rsidP="000A5D84">
            <w:pPr>
              <w:pStyle w:val="ListParagraph"/>
              <w:numPr>
                <w:ilvl w:val="0"/>
                <w:numId w:val="34"/>
              </w:numPr>
              <w:ind w:left="0" w:firstLine="0"/>
              <w:contextualSpacing/>
              <w:jc w:val="both"/>
              <w:rPr>
                <w:rFonts w:ascii="Garamond" w:hAnsi="Garamond"/>
                <w:sz w:val="20"/>
                <w:szCs w:val="20"/>
              </w:rPr>
            </w:pPr>
            <w:r w:rsidRPr="00C507C2">
              <w:rPr>
                <w:rFonts w:ascii="Garamond" w:hAnsi="Garamond"/>
                <w:sz w:val="20"/>
                <w:szCs w:val="20"/>
              </w:rPr>
              <w:t xml:space="preserve">Në </w:t>
            </w:r>
            <w:r w:rsidR="002B76A0" w:rsidRPr="00C507C2">
              <w:rPr>
                <w:rFonts w:ascii="Garamond" w:hAnsi="Garamond"/>
                <w:sz w:val="20"/>
                <w:szCs w:val="20"/>
              </w:rPr>
              <w:t xml:space="preserve">tregtimin e vazhdueshëm brenda së njëjtës ditë nënkupton kohën përfundimtare të tregtimin për njësi kohore tregu siç </w:t>
            </w:r>
            <w:r w:rsidRPr="00C507C2">
              <w:rPr>
                <w:rFonts w:ascii="Garamond" w:hAnsi="Garamond"/>
                <w:sz w:val="20"/>
                <w:szCs w:val="20"/>
              </w:rPr>
              <w:t xml:space="preserve">specifikohet në Rregullat e Tregut të Energjisë Elektrike-Kushtet e </w:t>
            </w:r>
            <w:r w:rsidR="002B76A0" w:rsidRPr="00C507C2">
              <w:rPr>
                <w:rFonts w:ascii="Garamond" w:hAnsi="Garamond"/>
                <w:sz w:val="20"/>
                <w:szCs w:val="20"/>
              </w:rPr>
              <w:t>përgjithshme dhe procedurat</w:t>
            </w:r>
            <w:r w:rsidR="00594C80">
              <w:rPr>
                <w:rFonts w:ascii="Garamond" w:hAnsi="Garamond"/>
                <w:sz w:val="20"/>
                <w:szCs w:val="20"/>
              </w:rPr>
              <w:t>.</w:t>
            </w:r>
          </w:p>
        </w:tc>
      </w:tr>
      <w:tr w:rsidR="00DB5B01" w:rsidRPr="00C507C2" w14:paraId="2C55A501" w14:textId="77777777" w:rsidTr="00912D7B">
        <w:trPr>
          <w:cantSplit/>
          <w:trHeight w:val="20"/>
        </w:trPr>
        <w:tc>
          <w:tcPr>
            <w:tcW w:w="605" w:type="pct"/>
            <w:tcBorders>
              <w:top w:val="dotted" w:sz="4" w:space="0" w:color="auto"/>
              <w:bottom w:val="dotted" w:sz="4" w:space="0" w:color="auto"/>
            </w:tcBorders>
            <w:vAlign w:val="center"/>
          </w:tcPr>
          <w:p w14:paraId="51B5D305"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vMerge/>
            <w:tcBorders>
              <w:top w:val="dotted" w:sz="4" w:space="0" w:color="auto"/>
              <w:bottom w:val="dotted" w:sz="4" w:space="0" w:color="auto"/>
            </w:tcBorders>
            <w:shd w:val="clear" w:color="auto" w:fill="auto"/>
            <w:vAlign w:val="center"/>
          </w:tcPr>
          <w:p w14:paraId="476D4EBE" w14:textId="77777777" w:rsidR="00DB5B01" w:rsidRPr="00C507C2" w:rsidRDefault="00DB5B01" w:rsidP="000A5D84">
            <w:pPr>
              <w:jc w:val="both"/>
              <w:rPr>
                <w:rFonts w:ascii="Garamond" w:hAnsi="Garamond"/>
                <w:b/>
                <w:bCs/>
                <w:sz w:val="20"/>
                <w:szCs w:val="20"/>
              </w:rPr>
            </w:pPr>
          </w:p>
        </w:tc>
        <w:tc>
          <w:tcPr>
            <w:tcW w:w="3277" w:type="pct"/>
            <w:tcBorders>
              <w:top w:val="dotted" w:sz="4" w:space="0" w:color="auto"/>
              <w:bottom w:val="dotted" w:sz="4" w:space="0" w:color="auto"/>
            </w:tcBorders>
            <w:shd w:val="clear" w:color="auto" w:fill="auto"/>
            <w:vAlign w:val="center"/>
          </w:tcPr>
          <w:p w14:paraId="4772A664" w14:textId="64370148" w:rsidR="00DB5B01" w:rsidRPr="00C507C2" w:rsidRDefault="00DB5B01" w:rsidP="000A5D84">
            <w:pPr>
              <w:pStyle w:val="ListParagraph"/>
              <w:numPr>
                <w:ilvl w:val="0"/>
                <w:numId w:val="34"/>
              </w:numPr>
              <w:ind w:left="0" w:firstLine="0"/>
              <w:contextualSpacing/>
              <w:jc w:val="both"/>
              <w:rPr>
                <w:rFonts w:ascii="Garamond" w:hAnsi="Garamond"/>
                <w:sz w:val="20"/>
                <w:szCs w:val="20"/>
              </w:rPr>
            </w:pPr>
            <w:r w:rsidRPr="00C507C2">
              <w:rPr>
                <w:rFonts w:ascii="Garamond" w:hAnsi="Garamond"/>
                <w:sz w:val="20"/>
                <w:szCs w:val="20"/>
              </w:rPr>
              <w:t xml:space="preserve">Në </w:t>
            </w:r>
            <w:r w:rsidR="00314C21" w:rsidRPr="00C507C2">
              <w:rPr>
                <w:rFonts w:ascii="Garamond" w:hAnsi="Garamond"/>
                <w:sz w:val="20"/>
                <w:szCs w:val="20"/>
              </w:rPr>
              <w:t xml:space="preserve">tregjet e ditës në avancë dhe ankandin brenda së njëjtës ditë ka kuptimin e kohës së mbylljes së portës së ankandit </w:t>
            </w:r>
            <w:r w:rsidRPr="00C507C2">
              <w:rPr>
                <w:rFonts w:ascii="Garamond" w:hAnsi="Garamond"/>
                <w:sz w:val="20"/>
                <w:szCs w:val="20"/>
              </w:rPr>
              <w:t>sipas CET</w:t>
            </w:r>
            <w:r w:rsidR="00314C21">
              <w:rPr>
                <w:rFonts w:ascii="Garamond" w:hAnsi="Garamond"/>
                <w:sz w:val="20"/>
                <w:szCs w:val="20"/>
              </w:rPr>
              <w:t>-it.</w:t>
            </w:r>
          </w:p>
          <w:p w14:paraId="14661C3A" w14:textId="43E2CDE6" w:rsidR="00DB5B01" w:rsidRPr="00C507C2" w:rsidRDefault="00DB5B01" w:rsidP="000A5D84">
            <w:pPr>
              <w:pStyle w:val="ListParagraph"/>
              <w:numPr>
                <w:ilvl w:val="0"/>
                <w:numId w:val="34"/>
              </w:numPr>
              <w:ind w:left="0" w:firstLine="0"/>
              <w:contextualSpacing/>
              <w:jc w:val="both"/>
              <w:rPr>
                <w:rFonts w:ascii="Garamond" w:hAnsi="Garamond"/>
                <w:sz w:val="20"/>
                <w:szCs w:val="20"/>
              </w:rPr>
            </w:pPr>
            <w:r w:rsidRPr="00C507C2">
              <w:rPr>
                <w:rFonts w:ascii="Garamond" w:hAnsi="Garamond"/>
                <w:sz w:val="20"/>
                <w:szCs w:val="20"/>
              </w:rPr>
              <w:t xml:space="preserve">Në </w:t>
            </w:r>
            <w:r w:rsidR="00594C80" w:rsidRPr="00C507C2">
              <w:rPr>
                <w:rFonts w:ascii="Garamond" w:hAnsi="Garamond"/>
                <w:sz w:val="20"/>
                <w:szCs w:val="20"/>
              </w:rPr>
              <w:t>tregtimin e vazhduesh</w:t>
            </w:r>
            <w:r w:rsidR="00594C80">
              <w:rPr>
                <w:rFonts w:ascii="Garamond" w:hAnsi="Garamond"/>
                <w:sz w:val="20"/>
                <w:szCs w:val="20"/>
              </w:rPr>
              <w:t>ë</w:t>
            </w:r>
            <w:r w:rsidR="00594C80" w:rsidRPr="00C507C2">
              <w:rPr>
                <w:rFonts w:ascii="Garamond" w:hAnsi="Garamond"/>
                <w:sz w:val="20"/>
                <w:szCs w:val="20"/>
              </w:rPr>
              <w:t xml:space="preserve">m brenda së njëjtës ditë nënkupton kohën përfundimtare sipas </w:t>
            </w:r>
            <w:r w:rsidRPr="00C507C2">
              <w:rPr>
                <w:rFonts w:ascii="Garamond" w:hAnsi="Garamond"/>
                <w:sz w:val="20"/>
                <w:szCs w:val="20"/>
              </w:rPr>
              <w:t>CET</w:t>
            </w:r>
            <w:r w:rsidR="00594C80">
              <w:rPr>
                <w:rFonts w:ascii="Garamond" w:hAnsi="Garamond"/>
                <w:sz w:val="20"/>
                <w:szCs w:val="20"/>
              </w:rPr>
              <w:t>-it</w:t>
            </w:r>
            <w:r w:rsidRPr="00C507C2">
              <w:rPr>
                <w:rFonts w:ascii="Garamond" w:hAnsi="Garamond"/>
                <w:sz w:val="20"/>
                <w:szCs w:val="20"/>
              </w:rPr>
              <w:t xml:space="preserve"> të </w:t>
            </w:r>
            <w:r w:rsidR="0014293B" w:rsidRPr="00C507C2">
              <w:rPr>
                <w:rFonts w:ascii="Garamond" w:hAnsi="Garamond"/>
                <w:sz w:val="20"/>
                <w:szCs w:val="20"/>
              </w:rPr>
              <w:t xml:space="preserve">tregtimit për njësi kohore tregu </w:t>
            </w:r>
            <w:r w:rsidRPr="00C507C2">
              <w:rPr>
                <w:rFonts w:ascii="Garamond" w:hAnsi="Garamond"/>
                <w:sz w:val="20"/>
                <w:szCs w:val="20"/>
              </w:rPr>
              <w:t xml:space="preserve">siç specifikohet në Rregullat e Tregut të Energjisë Elektrike-Kushtet e </w:t>
            </w:r>
            <w:r w:rsidR="00912E25" w:rsidRPr="00C507C2">
              <w:rPr>
                <w:rFonts w:ascii="Garamond" w:hAnsi="Garamond"/>
                <w:sz w:val="20"/>
                <w:szCs w:val="20"/>
              </w:rPr>
              <w:t>përgjithshme dhe procedurat</w:t>
            </w:r>
            <w:r w:rsidR="00540951">
              <w:rPr>
                <w:rFonts w:ascii="Garamond" w:hAnsi="Garamond"/>
                <w:sz w:val="20"/>
                <w:szCs w:val="20"/>
              </w:rPr>
              <w:t>.</w:t>
            </w:r>
          </w:p>
        </w:tc>
      </w:tr>
      <w:tr w:rsidR="00DB5B01" w:rsidRPr="00C507C2" w14:paraId="4863108C" w14:textId="77777777" w:rsidTr="00912D7B">
        <w:trPr>
          <w:cantSplit/>
          <w:trHeight w:val="20"/>
        </w:trPr>
        <w:tc>
          <w:tcPr>
            <w:tcW w:w="605" w:type="pct"/>
            <w:tcBorders>
              <w:bottom w:val="dotted" w:sz="4" w:space="0" w:color="auto"/>
            </w:tcBorders>
            <w:vAlign w:val="center"/>
          </w:tcPr>
          <w:p w14:paraId="6CA7D939"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7E4552F1" w14:textId="77777777" w:rsidR="00DB5B01" w:rsidRPr="00C507C2" w:rsidRDefault="00DB5B01" w:rsidP="000A5D84">
            <w:pPr>
              <w:jc w:val="both"/>
              <w:rPr>
                <w:rFonts w:ascii="Garamond" w:hAnsi="Garamond"/>
                <w:b/>
                <w:bCs/>
                <w:sz w:val="20"/>
                <w:szCs w:val="20"/>
              </w:rPr>
            </w:pPr>
          </w:p>
        </w:tc>
        <w:tc>
          <w:tcPr>
            <w:tcW w:w="3277" w:type="pct"/>
            <w:tcBorders>
              <w:bottom w:val="dotted" w:sz="4" w:space="0" w:color="auto"/>
            </w:tcBorders>
            <w:shd w:val="clear" w:color="auto" w:fill="auto"/>
            <w:vAlign w:val="center"/>
          </w:tcPr>
          <w:p w14:paraId="448BF5D7" w14:textId="77777777" w:rsidR="00DB5B01" w:rsidRPr="00C507C2" w:rsidRDefault="00DB5B01" w:rsidP="000A5D84">
            <w:pPr>
              <w:jc w:val="both"/>
              <w:rPr>
                <w:rFonts w:ascii="Garamond" w:hAnsi="Garamond"/>
                <w:sz w:val="20"/>
                <w:szCs w:val="20"/>
              </w:rPr>
            </w:pPr>
          </w:p>
        </w:tc>
      </w:tr>
      <w:tr w:rsidR="00DB5B01" w:rsidRPr="00C507C2" w14:paraId="48FB3876" w14:textId="77777777" w:rsidTr="00912D7B">
        <w:trPr>
          <w:cantSplit/>
          <w:trHeight w:val="20"/>
        </w:trPr>
        <w:tc>
          <w:tcPr>
            <w:tcW w:w="605" w:type="pct"/>
            <w:tcBorders>
              <w:top w:val="dotted" w:sz="4" w:space="0" w:color="auto"/>
              <w:bottom w:val="dotted" w:sz="4" w:space="0" w:color="auto"/>
            </w:tcBorders>
            <w:vAlign w:val="center"/>
          </w:tcPr>
          <w:p w14:paraId="1B7EA3BA"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645BDA61" w14:textId="15EEE957" w:rsidR="00DB5B01" w:rsidRPr="00C507C2" w:rsidRDefault="00DB5B01" w:rsidP="001C418C">
            <w:pPr>
              <w:rPr>
                <w:rFonts w:ascii="Garamond" w:hAnsi="Garamond"/>
                <w:b/>
                <w:bCs/>
                <w:sz w:val="20"/>
                <w:szCs w:val="20"/>
              </w:rPr>
            </w:pPr>
            <w:r w:rsidRPr="00C507C2">
              <w:rPr>
                <w:rFonts w:ascii="Garamond" w:hAnsi="Garamond"/>
                <w:b/>
                <w:bCs/>
                <w:sz w:val="20"/>
                <w:szCs w:val="20"/>
              </w:rPr>
              <w:t xml:space="preserve">Komiteti </w:t>
            </w:r>
            <w:r w:rsidR="001C418C">
              <w:rPr>
                <w:rFonts w:ascii="Garamond" w:hAnsi="Garamond"/>
                <w:b/>
                <w:bCs/>
                <w:sz w:val="20"/>
                <w:szCs w:val="20"/>
              </w:rPr>
              <w:t>i I</w:t>
            </w:r>
            <w:r w:rsidR="001C418C" w:rsidRPr="00C507C2">
              <w:rPr>
                <w:rFonts w:ascii="Garamond" w:hAnsi="Garamond"/>
                <w:b/>
                <w:bCs/>
                <w:sz w:val="20"/>
                <w:szCs w:val="20"/>
              </w:rPr>
              <w:t>ncidencës</w:t>
            </w:r>
          </w:p>
        </w:tc>
        <w:tc>
          <w:tcPr>
            <w:tcW w:w="3277" w:type="pct"/>
            <w:tcBorders>
              <w:top w:val="dotted" w:sz="4" w:space="0" w:color="auto"/>
              <w:bottom w:val="dotted" w:sz="4" w:space="0" w:color="auto"/>
            </w:tcBorders>
            <w:shd w:val="clear" w:color="auto" w:fill="auto"/>
            <w:vAlign w:val="center"/>
          </w:tcPr>
          <w:p w14:paraId="32D5A3D7" w14:textId="25D75886" w:rsidR="00DB5B01" w:rsidRPr="00C507C2" w:rsidRDefault="00DB5B01" w:rsidP="000A5D84">
            <w:pPr>
              <w:jc w:val="both"/>
              <w:rPr>
                <w:rFonts w:ascii="Garamond" w:hAnsi="Garamond"/>
                <w:sz w:val="20"/>
                <w:szCs w:val="20"/>
              </w:rPr>
            </w:pPr>
            <w:r w:rsidRPr="00C507C2">
              <w:rPr>
                <w:rFonts w:ascii="Garamond" w:hAnsi="Garamond"/>
                <w:sz w:val="20"/>
                <w:szCs w:val="20"/>
              </w:rPr>
              <w:t>Nënkupton një komitet vendimmarrës që thirret nga ALPEX</w:t>
            </w:r>
            <w:r w:rsidR="00D457F6">
              <w:rPr>
                <w:rFonts w:ascii="Garamond" w:hAnsi="Garamond"/>
                <w:sz w:val="20"/>
                <w:szCs w:val="20"/>
              </w:rPr>
              <w:t>-i</w:t>
            </w:r>
            <w:r w:rsidRPr="00C507C2">
              <w:rPr>
                <w:rFonts w:ascii="Garamond" w:hAnsi="Garamond"/>
                <w:sz w:val="20"/>
                <w:szCs w:val="20"/>
              </w:rPr>
              <w:t xml:space="preserve"> në lidhje me parashikimet në procedurat e</w:t>
            </w:r>
            <w:r w:rsidR="002B1A03">
              <w:rPr>
                <w:rFonts w:ascii="Garamond" w:hAnsi="Garamond"/>
                <w:sz w:val="20"/>
                <w:szCs w:val="20"/>
              </w:rPr>
              <w:t xml:space="preserve"> </w:t>
            </w:r>
            <w:r w:rsidRPr="00C507C2">
              <w:rPr>
                <w:rFonts w:ascii="Garamond" w:hAnsi="Garamond"/>
                <w:sz w:val="20"/>
                <w:szCs w:val="20"/>
              </w:rPr>
              <w:t>Marrëveshjes Operacionale të Bashkimit të Tregut të Ditës në Avancë dhe/ose Tregut të Ankandeve Brenda së Njëjtës Ditë</w:t>
            </w:r>
            <w:r w:rsidR="00540951">
              <w:rPr>
                <w:rFonts w:ascii="Garamond" w:hAnsi="Garamond"/>
                <w:sz w:val="20"/>
                <w:szCs w:val="20"/>
              </w:rPr>
              <w:t>.</w:t>
            </w:r>
          </w:p>
        </w:tc>
      </w:tr>
      <w:tr w:rsidR="00DB5B01" w:rsidRPr="00C507C2" w14:paraId="35F3CBB8" w14:textId="77777777" w:rsidTr="00912D7B">
        <w:trPr>
          <w:cantSplit/>
          <w:trHeight w:val="20"/>
        </w:trPr>
        <w:tc>
          <w:tcPr>
            <w:tcW w:w="605" w:type="pct"/>
            <w:tcBorders>
              <w:top w:val="dotted" w:sz="4" w:space="0" w:color="auto"/>
            </w:tcBorders>
            <w:vAlign w:val="center"/>
          </w:tcPr>
          <w:p w14:paraId="68B1DA09"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vAlign w:val="center"/>
          </w:tcPr>
          <w:p w14:paraId="0A067CF0" w14:textId="77777777" w:rsidR="00DB5B01" w:rsidRPr="00C507C2" w:rsidRDefault="00DB5B01" w:rsidP="000A5D84">
            <w:pPr>
              <w:jc w:val="both"/>
              <w:rPr>
                <w:rFonts w:ascii="Garamond" w:hAnsi="Garamond"/>
                <w:i/>
                <w:iCs/>
                <w:sz w:val="20"/>
                <w:szCs w:val="20"/>
              </w:rPr>
            </w:pPr>
            <w:r w:rsidRPr="00C507C2">
              <w:rPr>
                <w:rFonts w:ascii="Garamond" w:hAnsi="Garamond"/>
                <w:b/>
                <w:bCs/>
                <w:i/>
                <w:iCs/>
                <w:sz w:val="20"/>
                <w:szCs w:val="20"/>
              </w:rPr>
              <w:t>Shtohet</w:t>
            </w:r>
          </w:p>
        </w:tc>
      </w:tr>
      <w:tr w:rsidR="00DB5B01" w:rsidRPr="00C507C2" w14:paraId="1B973C2D" w14:textId="77777777" w:rsidTr="00912D7B">
        <w:trPr>
          <w:cantSplit/>
          <w:trHeight w:val="20"/>
        </w:trPr>
        <w:tc>
          <w:tcPr>
            <w:tcW w:w="605" w:type="pct"/>
            <w:vAlign w:val="center"/>
          </w:tcPr>
          <w:p w14:paraId="64DB2516"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shd w:val="clear" w:color="auto" w:fill="auto"/>
            <w:vAlign w:val="center"/>
          </w:tcPr>
          <w:p w14:paraId="462AB5A0" w14:textId="77777777" w:rsidR="00DB5B01" w:rsidRPr="00C507C2" w:rsidRDefault="00DB5B01" w:rsidP="000A5D84">
            <w:pPr>
              <w:jc w:val="both"/>
              <w:rPr>
                <w:rFonts w:ascii="Garamond" w:hAnsi="Garamond"/>
                <w:b/>
                <w:bCs/>
                <w:sz w:val="20"/>
                <w:szCs w:val="20"/>
              </w:rPr>
            </w:pPr>
          </w:p>
        </w:tc>
        <w:tc>
          <w:tcPr>
            <w:tcW w:w="3277" w:type="pct"/>
            <w:tcBorders>
              <w:bottom w:val="dotted" w:sz="4" w:space="0" w:color="auto"/>
            </w:tcBorders>
            <w:shd w:val="clear" w:color="auto" w:fill="auto"/>
            <w:vAlign w:val="center"/>
          </w:tcPr>
          <w:p w14:paraId="6F86A5E5" w14:textId="77777777" w:rsidR="00DB5B01" w:rsidRPr="00C507C2" w:rsidRDefault="00DB5B01" w:rsidP="000A5D84">
            <w:pPr>
              <w:jc w:val="both"/>
              <w:rPr>
                <w:rFonts w:ascii="Garamond" w:hAnsi="Garamond"/>
                <w:sz w:val="20"/>
                <w:szCs w:val="20"/>
              </w:rPr>
            </w:pPr>
          </w:p>
        </w:tc>
      </w:tr>
    </w:tbl>
    <w:p w14:paraId="5034DA3B" w14:textId="16A4E872" w:rsidR="00DB5B01" w:rsidRPr="00C507C2" w:rsidRDefault="00DB5B01" w:rsidP="000A5D84">
      <w:pPr>
        <w:tabs>
          <w:tab w:val="left" w:pos="1735"/>
        </w:tabs>
        <w:jc w:val="both"/>
        <w:rPr>
          <w:rFonts w:ascii="Garamond" w:hAnsi="Garamond"/>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096"/>
        <w:gridCol w:w="2026"/>
        <w:gridCol w:w="5939"/>
      </w:tblGrid>
      <w:tr w:rsidR="00DB5B01" w:rsidRPr="00C507C2" w14:paraId="367DE155" w14:textId="77777777" w:rsidTr="00912D7B">
        <w:trPr>
          <w:cantSplit/>
          <w:trHeight w:val="20"/>
        </w:trPr>
        <w:tc>
          <w:tcPr>
            <w:tcW w:w="605" w:type="pct"/>
            <w:tcBorders>
              <w:bottom w:val="dotted" w:sz="4" w:space="0" w:color="auto"/>
            </w:tcBorders>
            <w:vAlign w:val="center"/>
          </w:tcPr>
          <w:p w14:paraId="2E288018"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bottom w:val="dotted" w:sz="4" w:space="0" w:color="auto"/>
            </w:tcBorders>
            <w:shd w:val="clear" w:color="auto" w:fill="auto"/>
            <w:vAlign w:val="center"/>
          </w:tcPr>
          <w:p w14:paraId="62C6E2AC" w14:textId="5105408A" w:rsidR="00DB5B01" w:rsidRPr="00C507C2" w:rsidRDefault="00DB5B01" w:rsidP="000A5D84">
            <w:pPr>
              <w:jc w:val="both"/>
              <w:rPr>
                <w:rFonts w:ascii="Garamond" w:hAnsi="Garamond"/>
                <w:b/>
                <w:bCs/>
                <w:sz w:val="20"/>
                <w:szCs w:val="20"/>
              </w:rPr>
            </w:pPr>
            <w:r w:rsidRPr="00C507C2">
              <w:rPr>
                <w:rFonts w:ascii="Garamond" w:hAnsi="Garamond"/>
                <w:b/>
                <w:bCs/>
                <w:sz w:val="20"/>
                <w:szCs w:val="20"/>
              </w:rPr>
              <w:t xml:space="preserve">Kongjestion i </w:t>
            </w:r>
            <w:r w:rsidR="00EB7084">
              <w:rPr>
                <w:rFonts w:ascii="Garamond" w:hAnsi="Garamond"/>
                <w:b/>
                <w:bCs/>
                <w:sz w:val="20"/>
                <w:szCs w:val="20"/>
              </w:rPr>
              <w:t>t</w:t>
            </w:r>
            <w:r w:rsidRPr="00C507C2">
              <w:rPr>
                <w:rFonts w:ascii="Garamond" w:hAnsi="Garamond"/>
                <w:b/>
                <w:bCs/>
                <w:sz w:val="20"/>
                <w:szCs w:val="20"/>
              </w:rPr>
              <w:t>regut</w:t>
            </w:r>
          </w:p>
        </w:tc>
        <w:tc>
          <w:tcPr>
            <w:tcW w:w="3277" w:type="pct"/>
            <w:tcBorders>
              <w:top w:val="dotted" w:sz="4" w:space="0" w:color="auto"/>
              <w:bottom w:val="dotted" w:sz="4" w:space="0" w:color="auto"/>
            </w:tcBorders>
            <w:shd w:val="clear" w:color="auto" w:fill="auto"/>
            <w:vAlign w:val="center"/>
          </w:tcPr>
          <w:p w14:paraId="02F2C50B" w14:textId="77777777" w:rsidR="00DB5B01" w:rsidRPr="00C507C2" w:rsidRDefault="00DB5B01" w:rsidP="000A5D84">
            <w:pPr>
              <w:jc w:val="both"/>
              <w:rPr>
                <w:rFonts w:ascii="Garamond" w:hAnsi="Garamond"/>
                <w:sz w:val="20"/>
                <w:szCs w:val="20"/>
              </w:rPr>
            </w:pPr>
            <w:r w:rsidRPr="00C507C2">
              <w:rPr>
                <w:rFonts w:ascii="Garamond" w:hAnsi="Garamond"/>
                <w:sz w:val="20"/>
                <w:szCs w:val="20"/>
              </w:rPr>
              <w:t>Nënkupton një situatë në të cilën teprica ekonomike për Bashkimin e vetëm të Tregut të Ankandeve të Ditës në Avancë dhe/ose Tregut Brenda së Njëjtës Ditë kufizohet nga kapaciteti ndërkufitar ose kufizimet në alokim</w:t>
            </w:r>
          </w:p>
        </w:tc>
      </w:tr>
      <w:tr w:rsidR="00DB5B01" w:rsidRPr="00C507C2" w14:paraId="24A09786" w14:textId="77777777" w:rsidTr="00912D7B">
        <w:trPr>
          <w:cantSplit/>
          <w:trHeight w:val="20"/>
        </w:trPr>
        <w:tc>
          <w:tcPr>
            <w:tcW w:w="605" w:type="pct"/>
            <w:tcBorders>
              <w:top w:val="dotted" w:sz="4" w:space="0" w:color="auto"/>
            </w:tcBorders>
            <w:vAlign w:val="center"/>
          </w:tcPr>
          <w:p w14:paraId="163A4569"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vAlign w:val="center"/>
          </w:tcPr>
          <w:p w14:paraId="54859B38" w14:textId="77777777" w:rsidR="00DB5B01" w:rsidRPr="00C507C2" w:rsidRDefault="00DB5B01" w:rsidP="000A5D84">
            <w:pPr>
              <w:jc w:val="both"/>
              <w:rPr>
                <w:rFonts w:ascii="Garamond" w:hAnsi="Garamond"/>
                <w:i/>
                <w:iCs/>
                <w:sz w:val="20"/>
                <w:szCs w:val="20"/>
              </w:rPr>
            </w:pPr>
            <w:r w:rsidRPr="00C507C2">
              <w:rPr>
                <w:rFonts w:ascii="Garamond" w:hAnsi="Garamond"/>
                <w:b/>
                <w:bCs/>
                <w:i/>
                <w:iCs/>
                <w:sz w:val="20"/>
                <w:szCs w:val="20"/>
              </w:rPr>
              <w:t>Shtohet</w:t>
            </w:r>
          </w:p>
        </w:tc>
      </w:tr>
      <w:tr w:rsidR="00DB5B01" w:rsidRPr="00C507C2" w14:paraId="584993FD" w14:textId="77777777" w:rsidTr="00912D7B">
        <w:trPr>
          <w:cantSplit/>
          <w:trHeight w:val="20"/>
        </w:trPr>
        <w:tc>
          <w:tcPr>
            <w:tcW w:w="605" w:type="pct"/>
            <w:tcBorders>
              <w:bottom w:val="dotted" w:sz="4" w:space="0" w:color="auto"/>
            </w:tcBorders>
            <w:vAlign w:val="center"/>
          </w:tcPr>
          <w:p w14:paraId="3FE1C3E6"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53252EB0" w14:textId="2F443E5C" w:rsidR="00DB5B01" w:rsidRPr="00C507C2" w:rsidRDefault="00DB5B01" w:rsidP="00EB7084">
            <w:pPr>
              <w:rPr>
                <w:rFonts w:ascii="Garamond" w:hAnsi="Garamond"/>
                <w:b/>
                <w:bCs/>
                <w:sz w:val="20"/>
                <w:szCs w:val="20"/>
              </w:rPr>
            </w:pPr>
            <w:r w:rsidRPr="00C507C2">
              <w:rPr>
                <w:rFonts w:ascii="Garamond" w:hAnsi="Garamond"/>
                <w:b/>
                <w:bCs/>
                <w:sz w:val="20"/>
                <w:szCs w:val="20"/>
              </w:rPr>
              <w:t xml:space="preserve">Kufiri </w:t>
            </w:r>
            <w:r w:rsidR="00EB7084" w:rsidRPr="00C507C2">
              <w:rPr>
                <w:rFonts w:ascii="Garamond" w:hAnsi="Garamond"/>
                <w:b/>
                <w:bCs/>
                <w:sz w:val="20"/>
                <w:szCs w:val="20"/>
              </w:rPr>
              <w:t>maksimal i lejuar</w:t>
            </w:r>
            <w:r w:rsidR="002B1A03">
              <w:rPr>
                <w:rFonts w:ascii="Garamond" w:hAnsi="Garamond"/>
                <w:b/>
                <w:bCs/>
                <w:sz w:val="20"/>
                <w:szCs w:val="20"/>
              </w:rPr>
              <w:t xml:space="preserve"> </w:t>
            </w:r>
            <w:r w:rsidR="00EB7084" w:rsidRPr="00C507C2">
              <w:rPr>
                <w:rFonts w:ascii="Garamond" w:hAnsi="Garamond"/>
                <w:b/>
                <w:bCs/>
                <w:sz w:val="20"/>
                <w:szCs w:val="20"/>
              </w:rPr>
              <w:t>i çmimit të ankandit brenda së njëjtës ditë</w:t>
            </w:r>
          </w:p>
        </w:tc>
        <w:tc>
          <w:tcPr>
            <w:tcW w:w="3277" w:type="pct"/>
            <w:tcBorders>
              <w:bottom w:val="dotted" w:sz="4" w:space="0" w:color="auto"/>
            </w:tcBorders>
            <w:shd w:val="clear" w:color="auto" w:fill="auto"/>
            <w:vAlign w:val="center"/>
          </w:tcPr>
          <w:p w14:paraId="547CF180" w14:textId="2382785D" w:rsidR="00DB5B01" w:rsidRPr="00C507C2" w:rsidRDefault="00DB5B01" w:rsidP="000A5D84">
            <w:pPr>
              <w:jc w:val="both"/>
              <w:rPr>
                <w:rFonts w:ascii="Garamond" w:hAnsi="Garamond"/>
                <w:sz w:val="20"/>
                <w:szCs w:val="20"/>
              </w:rPr>
            </w:pPr>
            <w:r w:rsidRPr="00C507C2">
              <w:rPr>
                <w:rFonts w:ascii="Garamond" w:hAnsi="Garamond"/>
                <w:sz w:val="20"/>
                <w:szCs w:val="20"/>
              </w:rPr>
              <w:t xml:space="preserve">Nënkupton </w:t>
            </w:r>
            <w:r w:rsidR="00525E87" w:rsidRPr="00C507C2">
              <w:rPr>
                <w:rFonts w:ascii="Garamond" w:hAnsi="Garamond"/>
                <w:sz w:val="20"/>
                <w:szCs w:val="20"/>
              </w:rPr>
              <w:t>çmimi klerues maksimal i pranuar në lidhje më një ankand</w:t>
            </w:r>
            <w:r w:rsidR="002B1A03">
              <w:rPr>
                <w:rFonts w:ascii="Garamond" w:hAnsi="Garamond"/>
                <w:sz w:val="20"/>
                <w:szCs w:val="20"/>
              </w:rPr>
              <w:t xml:space="preserve"> </w:t>
            </w:r>
            <w:r w:rsidR="00525E87" w:rsidRPr="00C507C2">
              <w:rPr>
                <w:rFonts w:ascii="Garamond" w:hAnsi="Garamond"/>
                <w:sz w:val="20"/>
                <w:szCs w:val="20"/>
              </w:rPr>
              <w:t>brenda së njëjtës ditë</w:t>
            </w:r>
            <w:r w:rsidR="00540951">
              <w:rPr>
                <w:rFonts w:ascii="Garamond" w:hAnsi="Garamond"/>
                <w:sz w:val="20"/>
                <w:szCs w:val="20"/>
              </w:rPr>
              <w:t>.</w:t>
            </w:r>
            <w:r w:rsidR="00525E87" w:rsidRPr="00C507C2">
              <w:rPr>
                <w:rFonts w:ascii="Garamond" w:hAnsi="Garamond"/>
                <w:sz w:val="20"/>
                <w:szCs w:val="20"/>
              </w:rPr>
              <w:t xml:space="preserve"> </w:t>
            </w:r>
          </w:p>
        </w:tc>
      </w:tr>
      <w:tr w:rsidR="00DB5B01" w:rsidRPr="00C507C2" w14:paraId="568E1715" w14:textId="77777777" w:rsidTr="00912D7B">
        <w:trPr>
          <w:cantSplit/>
          <w:trHeight w:val="20"/>
        </w:trPr>
        <w:tc>
          <w:tcPr>
            <w:tcW w:w="605" w:type="pct"/>
            <w:tcBorders>
              <w:top w:val="dotted" w:sz="4" w:space="0" w:color="auto"/>
              <w:bottom w:val="dotted" w:sz="4" w:space="0" w:color="auto"/>
            </w:tcBorders>
            <w:vAlign w:val="center"/>
          </w:tcPr>
          <w:p w14:paraId="19BF3E9C"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58D19726" w14:textId="77777777" w:rsidR="00DB5B01" w:rsidRPr="00C507C2" w:rsidRDefault="00DB5B01" w:rsidP="000A5D84">
            <w:pPr>
              <w:jc w:val="both"/>
              <w:rPr>
                <w:rFonts w:ascii="Garamond" w:hAnsi="Garamond"/>
                <w:b/>
                <w:bCs/>
                <w:sz w:val="20"/>
                <w:szCs w:val="20"/>
              </w:rPr>
            </w:pPr>
          </w:p>
        </w:tc>
        <w:tc>
          <w:tcPr>
            <w:tcW w:w="3277" w:type="pct"/>
            <w:tcBorders>
              <w:top w:val="dotted" w:sz="4" w:space="0" w:color="auto"/>
              <w:bottom w:val="dotted" w:sz="4" w:space="0" w:color="auto"/>
            </w:tcBorders>
            <w:shd w:val="clear" w:color="auto" w:fill="auto"/>
            <w:vAlign w:val="center"/>
          </w:tcPr>
          <w:p w14:paraId="7BA07AA5" w14:textId="77777777" w:rsidR="00DB5B01" w:rsidRPr="00C507C2" w:rsidRDefault="00DB5B01" w:rsidP="000A5D84">
            <w:pPr>
              <w:jc w:val="both"/>
              <w:rPr>
                <w:rFonts w:ascii="Garamond" w:hAnsi="Garamond"/>
                <w:sz w:val="20"/>
                <w:szCs w:val="20"/>
              </w:rPr>
            </w:pPr>
          </w:p>
        </w:tc>
      </w:tr>
      <w:tr w:rsidR="00DB5B01" w:rsidRPr="00C507C2" w14:paraId="0EBB87D2" w14:textId="77777777" w:rsidTr="00912D7B">
        <w:trPr>
          <w:cantSplit/>
          <w:trHeight w:val="20"/>
        </w:trPr>
        <w:tc>
          <w:tcPr>
            <w:tcW w:w="605" w:type="pct"/>
            <w:tcBorders>
              <w:top w:val="dotted" w:sz="4" w:space="0" w:color="auto"/>
            </w:tcBorders>
            <w:vAlign w:val="center"/>
          </w:tcPr>
          <w:p w14:paraId="2418664F"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vAlign w:val="center"/>
          </w:tcPr>
          <w:p w14:paraId="5719AAD5" w14:textId="77777777" w:rsidR="00DB5B01" w:rsidRPr="00C507C2" w:rsidRDefault="00DB5B01" w:rsidP="000A5D84">
            <w:pPr>
              <w:jc w:val="both"/>
              <w:rPr>
                <w:rFonts w:ascii="Garamond" w:hAnsi="Garamond"/>
                <w:b/>
                <w:bCs/>
                <w:i/>
                <w:iCs/>
                <w:sz w:val="20"/>
                <w:szCs w:val="20"/>
              </w:rPr>
            </w:pPr>
            <w:r w:rsidRPr="00C507C2">
              <w:rPr>
                <w:rFonts w:ascii="Garamond" w:hAnsi="Garamond"/>
                <w:b/>
                <w:bCs/>
                <w:i/>
                <w:iCs/>
                <w:sz w:val="20"/>
                <w:szCs w:val="20"/>
              </w:rPr>
              <w:t>Shfuqizohet</w:t>
            </w:r>
          </w:p>
        </w:tc>
      </w:tr>
      <w:tr w:rsidR="00DB5B01" w:rsidRPr="00C507C2" w14:paraId="12DBF65F" w14:textId="77777777" w:rsidTr="00912D7B">
        <w:trPr>
          <w:cantSplit/>
          <w:trHeight w:val="20"/>
        </w:trPr>
        <w:tc>
          <w:tcPr>
            <w:tcW w:w="605" w:type="pct"/>
            <w:tcBorders>
              <w:bottom w:val="dotted" w:sz="4" w:space="0" w:color="auto"/>
            </w:tcBorders>
            <w:vAlign w:val="center"/>
          </w:tcPr>
          <w:p w14:paraId="4B563FFB"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vMerge w:val="restart"/>
            <w:shd w:val="clear" w:color="auto" w:fill="auto"/>
            <w:vAlign w:val="center"/>
          </w:tcPr>
          <w:p w14:paraId="46E15EF8" w14:textId="455A3043" w:rsidR="00DB5B01" w:rsidRPr="00C507C2" w:rsidRDefault="00DB5B01" w:rsidP="00525E87">
            <w:pPr>
              <w:rPr>
                <w:rFonts w:ascii="Garamond" w:hAnsi="Garamond"/>
                <w:b/>
                <w:bCs/>
                <w:sz w:val="20"/>
                <w:szCs w:val="20"/>
              </w:rPr>
            </w:pPr>
            <w:r w:rsidRPr="00C507C2">
              <w:rPr>
                <w:rFonts w:ascii="Garamond" w:hAnsi="Garamond"/>
                <w:b/>
                <w:bCs/>
                <w:sz w:val="20"/>
                <w:szCs w:val="20"/>
              </w:rPr>
              <w:t xml:space="preserve">Kufiri </w:t>
            </w:r>
            <w:r w:rsidR="00525E87" w:rsidRPr="00C507C2">
              <w:rPr>
                <w:rFonts w:ascii="Garamond" w:hAnsi="Garamond"/>
                <w:b/>
                <w:bCs/>
                <w:sz w:val="20"/>
                <w:szCs w:val="20"/>
              </w:rPr>
              <w:t xml:space="preserve">maksimal i lejuar i çmimit </w:t>
            </w:r>
            <w:r w:rsidRPr="00C507C2">
              <w:rPr>
                <w:rFonts w:ascii="Garamond" w:hAnsi="Garamond"/>
                <w:b/>
                <w:bCs/>
                <w:sz w:val="20"/>
                <w:szCs w:val="20"/>
              </w:rPr>
              <w:t>për Tregun e Ditës në Avancë</w:t>
            </w:r>
          </w:p>
        </w:tc>
        <w:tc>
          <w:tcPr>
            <w:tcW w:w="3277" w:type="pct"/>
            <w:tcBorders>
              <w:bottom w:val="dotted" w:sz="4" w:space="0" w:color="auto"/>
            </w:tcBorders>
            <w:shd w:val="clear" w:color="auto" w:fill="auto"/>
            <w:vAlign w:val="center"/>
          </w:tcPr>
          <w:p w14:paraId="4F052151" w14:textId="298A4B20" w:rsidR="00DB5B01" w:rsidRPr="00C507C2" w:rsidRDefault="00DB5B01" w:rsidP="000A5D84">
            <w:pPr>
              <w:jc w:val="both"/>
              <w:rPr>
                <w:rFonts w:ascii="Garamond" w:hAnsi="Garamond"/>
                <w:sz w:val="20"/>
                <w:szCs w:val="20"/>
              </w:rPr>
            </w:pPr>
            <w:r w:rsidRPr="00C507C2">
              <w:rPr>
                <w:rFonts w:ascii="Garamond" w:hAnsi="Garamond"/>
                <w:sz w:val="20"/>
                <w:szCs w:val="20"/>
              </w:rPr>
              <w:t xml:space="preserve">Nënkupton </w:t>
            </w:r>
            <w:r w:rsidR="001A1D3D" w:rsidRPr="00C507C2">
              <w:rPr>
                <w:rFonts w:ascii="Garamond" w:hAnsi="Garamond"/>
                <w:sz w:val="20"/>
                <w:szCs w:val="20"/>
              </w:rPr>
              <w:t>çmimi klerues maksimal i pranuar në lidhje më një ankand</w:t>
            </w:r>
            <w:r w:rsidR="002B1A03">
              <w:rPr>
                <w:rFonts w:ascii="Garamond" w:hAnsi="Garamond"/>
                <w:sz w:val="20"/>
                <w:szCs w:val="20"/>
              </w:rPr>
              <w:t xml:space="preserve"> </w:t>
            </w:r>
            <w:r w:rsidR="001A1D3D" w:rsidRPr="00C507C2">
              <w:rPr>
                <w:rFonts w:ascii="Garamond" w:hAnsi="Garamond"/>
                <w:sz w:val="20"/>
                <w:szCs w:val="20"/>
              </w:rPr>
              <w:t>brenda së njëjtës ditë</w:t>
            </w:r>
            <w:r w:rsidR="001A1D3D">
              <w:rPr>
                <w:rFonts w:ascii="Garamond" w:hAnsi="Garamond"/>
                <w:sz w:val="20"/>
                <w:szCs w:val="20"/>
              </w:rPr>
              <w:t>.</w:t>
            </w:r>
            <w:r w:rsidRPr="00C507C2">
              <w:rPr>
                <w:rFonts w:ascii="Garamond" w:hAnsi="Garamond"/>
                <w:sz w:val="20"/>
                <w:szCs w:val="20"/>
              </w:rPr>
              <w:t xml:space="preserve"> </w:t>
            </w:r>
          </w:p>
        </w:tc>
      </w:tr>
      <w:tr w:rsidR="00DB5B01" w:rsidRPr="00C507C2" w14:paraId="79713D06" w14:textId="77777777" w:rsidTr="00912D7B">
        <w:trPr>
          <w:cantSplit/>
          <w:trHeight w:val="20"/>
        </w:trPr>
        <w:tc>
          <w:tcPr>
            <w:tcW w:w="605" w:type="pct"/>
            <w:tcBorders>
              <w:top w:val="dotted" w:sz="4" w:space="0" w:color="auto"/>
              <w:bottom w:val="dotted" w:sz="4" w:space="0" w:color="auto"/>
            </w:tcBorders>
            <w:vAlign w:val="center"/>
          </w:tcPr>
          <w:p w14:paraId="1B875B1A"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vMerge/>
            <w:tcBorders>
              <w:bottom w:val="dotted" w:sz="4" w:space="0" w:color="auto"/>
            </w:tcBorders>
            <w:shd w:val="clear" w:color="auto" w:fill="auto"/>
            <w:vAlign w:val="center"/>
          </w:tcPr>
          <w:p w14:paraId="32BEBDF3" w14:textId="77777777" w:rsidR="00DB5B01" w:rsidRPr="00C507C2" w:rsidRDefault="00DB5B01" w:rsidP="00525E87">
            <w:pPr>
              <w:rPr>
                <w:rFonts w:ascii="Garamond" w:hAnsi="Garamond"/>
                <w:b/>
                <w:bCs/>
                <w:sz w:val="20"/>
                <w:szCs w:val="20"/>
              </w:rPr>
            </w:pPr>
          </w:p>
        </w:tc>
        <w:tc>
          <w:tcPr>
            <w:tcW w:w="3277" w:type="pct"/>
            <w:tcBorders>
              <w:top w:val="dotted" w:sz="4" w:space="0" w:color="auto"/>
              <w:bottom w:val="dotted" w:sz="4" w:space="0" w:color="auto"/>
            </w:tcBorders>
            <w:shd w:val="clear" w:color="auto" w:fill="auto"/>
            <w:vAlign w:val="center"/>
          </w:tcPr>
          <w:p w14:paraId="5A89F462" w14:textId="68DFF049" w:rsidR="00DB5B01" w:rsidRPr="00C507C2" w:rsidRDefault="00DB5B01" w:rsidP="000A5D84">
            <w:pPr>
              <w:jc w:val="both"/>
              <w:rPr>
                <w:rFonts w:ascii="Garamond" w:hAnsi="Garamond"/>
                <w:sz w:val="20"/>
                <w:szCs w:val="20"/>
              </w:rPr>
            </w:pPr>
            <w:r w:rsidRPr="00C507C2">
              <w:rPr>
                <w:rFonts w:ascii="Garamond" w:hAnsi="Garamond"/>
                <w:sz w:val="20"/>
                <w:szCs w:val="20"/>
              </w:rPr>
              <w:t xml:space="preserve">Nënkupton </w:t>
            </w:r>
            <w:r w:rsidR="00525E87" w:rsidRPr="00C507C2">
              <w:rPr>
                <w:rFonts w:ascii="Garamond" w:hAnsi="Garamond"/>
                <w:sz w:val="20"/>
                <w:szCs w:val="20"/>
              </w:rPr>
              <w:t xml:space="preserve">çmimi maksimal klerues i lejuar në një ankand të ditës në avancë për </w:t>
            </w:r>
            <w:r w:rsidRPr="00C507C2">
              <w:rPr>
                <w:rFonts w:ascii="Garamond" w:hAnsi="Garamond"/>
                <w:sz w:val="20"/>
                <w:szCs w:val="20"/>
              </w:rPr>
              <w:t>të cilin ALPEX-i i referohet si mundësi për kryerjen e një ankandi të dytë</w:t>
            </w:r>
            <w:r w:rsidR="001A1D3D">
              <w:rPr>
                <w:rFonts w:ascii="Garamond" w:hAnsi="Garamond"/>
                <w:sz w:val="20"/>
                <w:szCs w:val="20"/>
              </w:rPr>
              <w:t>.</w:t>
            </w:r>
          </w:p>
        </w:tc>
      </w:tr>
      <w:tr w:rsidR="00DB5B01" w:rsidRPr="00C507C2" w14:paraId="0CDEAFA3" w14:textId="77777777" w:rsidTr="00912D7B">
        <w:trPr>
          <w:cantSplit/>
          <w:trHeight w:val="20"/>
        </w:trPr>
        <w:tc>
          <w:tcPr>
            <w:tcW w:w="605" w:type="pct"/>
            <w:tcBorders>
              <w:bottom w:val="dotted" w:sz="4" w:space="0" w:color="auto"/>
            </w:tcBorders>
            <w:vAlign w:val="center"/>
          </w:tcPr>
          <w:p w14:paraId="083EFED4"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73C2B100" w14:textId="0CDD9DD7" w:rsidR="00DB5B01" w:rsidRPr="00C507C2" w:rsidRDefault="00DB5B01" w:rsidP="00525E87">
            <w:pPr>
              <w:rPr>
                <w:rFonts w:ascii="Garamond" w:hAnsi="Garamond"/>
                <w:b/>
                <w:bCs/>
                <w:sz w:val="20"/>
                <w:szCs w:val="20"/>
              </w:rPr>
            </w:pPr>
            <w:r w:rsidRPr="00C507C2">
              <w:rPr>
                <w:rFonts w:ascii="Garamond" w:hAnsi="Garamond"/>
                <w:b/>
                <w:bCs/>
                <w:sz w:val="20"/>
                <w:szCs w:val="20"/>
              </w:rPr>
              <w:t xml:space="preserve">Kufiri </w:t>
            </w:r>
            <w:r w:rsidR="00525E87" w:rsidRPr="00C507C2">
              <w:rPr>
                <w:rFonts w:ascii="Garamond" w:hAnsi="Garamond"/>
                <w:b/>
                <w:bCs/>
                <w:sz w:val="20"/>
                <w:szCs w:val="20"/>
              </w:rPr>
              <w:t>maksimal i lejuar i çmimit të ankandit të dytë</w:t>
            </w:r>
          </w:p>
        </w:tc>
        <w:tc>
          <w:tcPr>
            <w:tcW w:w="3277" w:type="pct"/>
            <w:tcBorders>
              <w:bottom w:val="dotted" w:sz="4" w:space="0" w:color="auto"/>
            </w:tcBorders>
            <w:shd w:val="clear" w:color="auto" w:fill="auto"/>
            <w:vAlign w:val="center"/>
          </w:tcPr>
          <w:p w14:paraId="0F0D50BA" w14:textId="012D0E27" w:rsidR="00DB5B01" w:rsidRPr="00C507C2" w:rsidRDefault="00DB5B01" w:rsidP="000A5D84">
            <w:pPr>
              <w:jc w:val="both"/>
              <w:rPr>
                <w:rFonts w:ascii="Garamond" w:hAnsi="Garamond"/>
                <w:sz w:val="20"/>
                <w:szCs w:val="20"/>
              </w:rPr>
            </w:pPr>
            <w:r w:rsidRPr="00C507C2">
              <w:rPr>
                <w:rFonts w:ascii="Garamond" w:hAnsi="Garamond"/>
                <w:sz w:val="20"/>
                <w:szCs w:val="20"/>
              </w:rPr>
              <w:t xml:space="preserve">Nënkupton </w:t>
            </w:r>
            <w:r w:rsidR="00525E87" w:rsidRPr="00C507C2">
              <w:rPr>
                <w:rFonts w:ascii="Garamond" w:hAnsi="Garamond"/>
                <w:sz w:val="20"/>
                <w:szCs w:val="20"/>
              </w:rPr>
              <w:t>çmimi klerues maksimal i pranuar në lidhje me një ankand të ditës në avancë dhe brenda së njëjtës ditë</w:t>
            </w:r>
            <w:r w:rsidR="00B1251A">
              <w:rPr>
                <w:rFonts w:ascii="Garamond" w:hAnsi="Garamond"/>
                <w:sz w:val="20"/>
                <w:szCs w:val="20"/>
              </w:rPr>
              <w:t>.</w:t>
            </w:r>
          </w:p>
        </w:tc>
      </w:tr>
      <w:tr w:rsidR="00DB5B01" w:rsidRPr="00C507C2" w14:paraId="16BE957D" w14:textId="77777777" w:rsidTr="00912D7B">
        <w:trPr>
          <w:cantSplit/>
          <w:trHeight w:val="20"/>
        </w:trPr>
        <w:tc>
          <w:tcPr>
            <w:tcW w:w="605" w:type="pct"/>
            <w:tcBorders>
              <w:top w:val="dotted" w:sz="4" w:space="0" w:color="auto"/>
              <w:bottom w:val="dotted" w:sz="4" w:space="0" w:color="auto"/>
            </w:tcBorders>
            <w:vAlign w:val="center"/>
          </w:tcPr>
          <w:p w14:paraId="5604BF4E"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0F2BEAEE" w14:textId="77777777" w:rsidR="00DB5B01" w:rsidRPr="00C507C2" w:rsidRDefault="00DB5B01" w:rsidP="00525E87">
            <w:pPr>
              <w:rPr>
                <w:rFonts w:ascii="Garamond" w:hAnsi="Garamond"/>
                <w:b/>
                <w:bCs/>
                <w:i/>
                <w:iCs/>
                <w:sz w:val="20"/>
                <w:szCs w:val="20"/>
              </w:rPr>
            </w:pPr>
            <w:r w:rsidRPr="00C507C2">
              <w:rPr>
                <w:rFonts w:ascii="Garamond" w:hAnsi="Garamond"/>
                <w:b/>
                <w:bCs/>
                <w:i/>
                <w:iCs/>
                <w:sz w:val="20"/>
                <w:szCs w:val="20"/>
              </w:rPr>
              <w:t>Shfuqizohet</w:t>
            </w:r>
          </w:p>
        </w:tc>
        <w:tc>
          <w:tcPr>
            <w:tcW w:w="3277" w:type="pct"/>
            <w:tcBorders>
              <w:top w:val="dotted" w:sz="4" w:space="0" w:color="auto"/>
              <w:bottom w:val="dotted" w:sz="4" w:space="0" w:color="auto"/>
            </w:tcBorders>
            <w:shd w:val="clear" w:color="auto" w:fill="auto"/>
            <w:vAlign w:val="center"/>
          </w:tcPr>
          <w:p w14:paraId="22E06CE7" w14:textId="77777777" w:rsidR="00DB5B01" w:rsidRPr="00C507C2" w:rsidRDefault="00DB5B01" w:rsidP="000A5D84">
            <w:pPr>
              <w:jc w:val="both"/>
              <w:rPr>
                <w:rFonts w:ascii="Garamond" w:hAnsi="Garamond"/>
                <w:sz w:val="20"/>
                <w:szCs w:val="20"/>
              </w:rPr>
            </w:pPr>
          </w:p>
        </w:tc>
      </w:tr>
      <w:tr w:rsidR="00DB5B01" w:rsidRPr="00C507C2" w14:paraId="7FC43D01" w14:textId="77777777" w:rsidTr="00912D7B">
        <w:trPr>
          <w:cantSplit/>
          <w:trHeight w:val="584"/>
        </w:trPr>
        <w:tc>
          <w:tcPr>
            <w:tcW w:w="605" w:type="pct"/>
            <w:tcBorders>
              <w:bottom w:val="dotted" w:sz="4" w:space="0" w:color="auto"/>
            </w:tcBorders>
            <w:vAlign w:val="center"/>
          </w:tcPr>
          <w:p w14:paraId="28799F66"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lastRenderedPageBreak/>
              <w:t>është</w:t>
            </w:r>
          </w:p>
        </w:tc>
        <w:tc>
          <w:tcPr>
            <w:tcW w:w="1118" w:type="pct"/>
            <w:tcBorders>
              <w:bottom w:val="dotted" w:sz="4" w:space="0" w:color="auto"/>
            </w:tcBorders>
            <w:shd w:val="clear" w:color="auto" w:fill="auto"/>
            <w:vAlign w:val="center"/>
          </w:tcPr>
          <w:p w14:paraId="5CE4CE5D" w14:textId="0FA719FB" w:rsidR="00DB5B01" w:rsidRPr="00C507C2" w:rsidRDefault="00DB5B01" w:rsidP="00525E87">
            <w:pPr>
              <w:rPr>
                <w:rFonts w:ascii="Garamond" w:hAnsi="Garamond"/>
                <w:b/>
                <w:bCs/>
                <w:sz w:val="20"/>
                <w:szCs w:val="20"/>
              </w:rPr>
            </w:pPr>
            <w:r w:rsidRPr="00C507C2">
              <w:rPr>
                <w:rFonts w:ascii="Garamond" w:hAnsi="Garamond"/>
                <w:b/>
                <w:bCs/>
                <w:sz w:val="20"/>
                <w:szCs w:val="20"/>
              </w:rPr>
              <w:t xml:space="preserve">Kufiri </w:t>
            </w:r>
            <w:r w:rsidR="00525E87" w:rsidRPr="00C507C2">
              <w:rPr>
                <w:rFonts w:ascii="Garamond" w:hAnsi="Garamond"/>
                <w:b/>
                <w:bCs/>
                <w:sz w:val="20"/>
                <w:szCs w:val="20"/>
              </w:rPr>
              <w:t>maksimal i lejuar i çmimi</w:t>
            </w:r>
            <w:r w:rsidRPr="00C507C2">
              <w:rPr>
                <w:rFonts w:ascii="Garamond" w:hAnsi="Garamond"/>
                <w:b/>
                <w:bCs/>
                <w:sz w:val="20"/>
                <w:szCs w:val="20"/>
              </w:rPr>
              <w:t>t të Tregut të Vazhdueshëm Brenda së Njëjtës Ditë</w:t>
            </w:r>
          </w:p>
        </w:tc>
        <w:tc>
          <w:tcPr>
            <w:tcW w:w="3277" w:type="pct"/>
            <w:tcBorders>
              <w:bottom w:val="dotted" w:sz="4" w:space="0" w:color="auto"/>
            </w:tcBorders>
            <w:shd w:val="clear" w:color="auto" w:fill="auto"/>
            <w:vAlign w:val="center"/>
          </w:tcPr>
          <w:p w14:paraId="50CDBC79" w14:textId="29000784" w:rsidR="00DB5B01" w:rsidRPr="00C507C2" w:rsidRDefault="00DB5B01" w:rsidP="000A5D84">
            <w:pPr>
              <w:jc w:val="both"/>
              <w:rPr>
                <w:rFonts w:ascii="Garamond" w:hAnsi="Garamond"/>
                <w:sz w:val="20"/>
                <w:szCs w:val="20"/>
              </w:rPr>
            </w:pPr>
            <w:r w:rsidRPr="00C507C2">
              <w:rPr>
                <w:rFonts w:ascii="Garamond" w:hAnsi="Garamond"/>
                <w:sz w:val="20"/>
                <w:szCs w:val="20"/>
              </w:rPr>
              <w:t xml:space="preserve">Nënkupton </w:t>
            </w:r>
            <w:r w:rsidR="00B1251A" w:rsidRPr="00C507C2">
              <w:rPr>
                <w:rFonts w:ascii="Garamond" w:hAnsi="Garamond"/>
                <w:sz w:val="20"/>
                <w:szCs w:val="20"/>
              </w:rPr>
              <w:t xml:space="preserve">çmimi maksimal </w:t>
            </w:r>
            <w:r w:rsidRPr="00C507C2">
              <w:rPr>
                <w:rFonts w:ascii="Garamond" w:hAnsi="Garamond"/>
                <w:sz w:val="20"/>
                <w:szCs w:val="20"/>
              </w:rPr>
              <w:t>i përputhur i pranuar për Tregun e Vazhdueshëm Brenda së Njëjtës Ditë</w:t>
            </w:r>
            <w:r w:rsidR="00B1251A">
              <w:rPr>
                <w:rFonts w:ascii="Garamond" w:hAnsi="Garamond"/>
                <w:sz w:val="20"/>
                <w:szCs w:val="20"/>
              </w:rPr>
              <w:t>.</w:t>
            </w:r>
          </w:p>
        </w:tc>
      </w:tr>
      <w:tr w:rsidR="00DB5B01" w:rsidRPr="00C507C2" w14:paraId="0A09AEE5" w14:textId="77777777" w:rsidTr="00912D7B">
        <w:trPr>
          <w:cantSplit/>
          <w:trHeight w:val="20"/>
        </w:trPr>
        <w:tc>
          <w:tcPr>
            <w:tcW w:w="605" w:type="pct"/>
            <w:tcBorders>
              <w:top w:val="dotted" w:sz="4" w:space="0" w:color="auto"/>
              <w:bottom w:val="dotted" w:sz="4" w:space="0" w:color="auto"/>
            </w:tcBorders>
            <w:vAlign w:val="center"/>
          </w:tcPr>
          <w:p w14:paraId="26654168"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158AF7F1" w14:textId="77777777" w:rsidR="00DB5B01" w:rsidRPr="00C507C2" w:rsidRDefault="00DB5B01" w:rsidP="00525E87">
            <w:pPr>
              <w:rPr>
                <w:rFonts w:ascii="Garamond" w:hAnsi="Garamond"/>
                <w:b/>
                <w:bCs/>
                <w:sz w:val="20"/>
                <w:szCs w:val="20"/>
              </w:rPr>
            </w:pPr>
          </w:p>
        </w:tc>
        <w:tc>
          <w:tcPr>
            <w:tcW w:w="3277" w:type="pct"/>
            <w:tcBorders>
              <w:top w:val="dotted" w:sz="4" w:space="0" w:color="auto"/>
              <w:bottom w:val="dotted" w:sz="4" w:space="0" w:color="auto"/>
            </w:tcBorders>
            <w:shd w:val="clear" w:color="auto" w:fill="auto"/>
            <w:vAlign w:val="center"/>
          </w:tcPr>
          <w:p w14:paraId="0F56A521" w14:textId="77777777" w:rsidR="00DB5B01" w:rsidRPr="00C507C2" w:rsidRDefault="00DB5B01" w:rsidP="000A5D84">
            <w:pPr>
              <w:jc w:val="both"/>
              <w:rPr>
                <w:rFonts w:ascii="Garamond" w:hAnsi="Garamond"/>
                <w:sz w:val="20"/>
                <w:szCs w:val="20"/>
              </w:rPr>
            </w:pPr>
          </w:p>
        </w:tc>
      </w:tr>
      <w:tr w:rsidR="00DB5B01" w:rsidRPr="00C507C2" w14:paraId="512D4607" w14:textId="77777777" w:rsidTr="00912D7B">
        <w:trPr>
          <w:cantSplit/>
          <w:trHeight w:val="314"/>
        </w:trPr>
        <w:tc>
          <w:tcPr>
            <w:tcW w:w="605" w:type="pct"/>
            <w:tcBorders>
              <w:top w:val="dotted" w:sz="4" w:space="0" w:color="auto"/>
            </w:tcBorders>
            <w:vAlign w:val="center"/>
          </w:tcPr>
          <w:p w14:paraId="30873ABE"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vAlign w:val="center"/>
          </w:tcPr>
          <w:p w14:paraId="4EE563AA" w14:textId="77777777" w:rsidR="00DB5B01" w:rsidRPr="00C507C2" w:rsidRDefault="00DB5B01" w:rsidP="00525E87">
            <w:pPr>
              <w:rPr>
                <w:rFonts w:ascii="Garamond" w:hAnsi="Garamond"/>
                <w:i/>
                <w:iCs/>
                <w:sz w:val="20"/>
                <w:szCs w:val="20"/>
              </w:rPr>
            </w:pPr>
            <w:r w:rsidRPr="00C507C2">
              <w:rPr>
                <w:rFonts w:ascii="Garamond" w:hAnsi="Garamond"/>
                <w:b/>
                <w:bCs/>
                <w:i/>
                <w:iCs/>
                <w:sz w:val="20"/>
                <w:szCs w:val="20"/>
              </w:rPr>
              <w:t>Shfuqizohet</w:t>
            </w:r>
          </w:p>
        </w:tc>
      </w:tr>
      <w:tr w:rsidR="00DB5B01" w:rsidRPr="00C507C2" w14:paraId="029E731A" w14:textId="77777777" w:rsidTr="00912D7B">
        <w:trPr>
          <w:cantSplit/>
          <w:trHeight w:val="20"/>
        </w:trPr>
        <w:tc>
          <w:tcPr>
            <w:tcW w:w="605" w:type="pct"/>
            <w:tcBorders>
              <w:bottom w:val="dotted" w:sz="4" w:space="0" w:color="auto"/>
            </w:tcBorders>
            <w:vAlign w:val="center"/>
          </w:tcPr>
          <w:p w14:paraId="50E44924"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vMerge w:val="restart"/>
            <w:tcBorders>
              <w:bottom w:val="dotted" w:sz="4" w:space="0" w:color="auto"/>
            </w:tcBorders>
            <w:shd w:val="clear" w:color="auto" w:fill="auto"/>
            <w:vAlign w:val="center"/>
          </w:tcPr>
          <w:p w14:paraId="60D6D8AC" w14:textId="6FBE82B0" w:rsidR="00DB5B01" w:rsidRPr="00C507C2" w:rsidRDefault="00DB5B01" w:rsidP="00525E87">
            <w:pPr>
              <w:rPr>
                <w:rFonts w:ascii="Garamond" w:hAnsi="Garamond"/>
                <w:b/>
                <w:bCs/>
                <w:sz w:val="20"/>
                <w:szCs w:val="20"/>
              </w:rPr>
            </w:pPr>
            <w:r w:rsidRPr="00C507C2">
              <w:rPr>
                <w:rFonts w:ascii="Garamond" w:hAnsi="Garamond"/>
                <w:b/>
                <w:bCs/>
                <w:sz w:val="20"/>
                <w:szCs w:val="20"/>
              </w:rPr>
              <w:t xml:space="preserve">Kufiri </w:t>
            </w:r>
            <w:r w:rsidR="00945092" w:rsidRPr="00C507C2">
              <w:rPr>
                <w:rFonts w:ascii="Garamond" w:hAnsi="Garamond"/>
                <w:b/>
                <w:bCs/>
                <w:sz w:val="20"/>
                <w:szCs w:val="20"/>
              </w:rPr>
              <w:t xml:space="preserve">minimal i lejuar i çmimit </w:t>
            </w:r>
            <w:r w:rsidRPr="00C507C2">
              <w:rPr>
                <w:rFonts w:ascii="Garamond" w:hAnsi="Garamond"/>
                <w:b/>
                <w:bCs/>
                <w:sz w:val="20"/>
                <w:szCs w:val="20"/>
              </w:rPr>
              <w:t>për Tregun e Ditës në Avancë</w:t>
            </w:r>
          </w:p>
        </w:tc>
        <w:tc>
          <w:tcPr>
            <w:tcW w:w="3277" w:type="pct"/>
            <w:tcBorders>
              <w:bottom w:val="dotted" w:sz="4" w:space="0" w:color="auto"/>
            </w:tcBorders>
            <w:shd w:val="clear" w:color="auto" w:fill="auto"/>
            <w:vAlign w:val="center"/>
          </w:tcPr>
          <w:p w14:paraId="2D431C39" w14:textId="4F0FB783" w:rsidR="00DB5B01" w:rsidRPr="00C507C2" w:rsidRDefault="00DB5B01" w:rsidP="000A5D84">
            <w:pPr>
              <w:jc w:val="both"/>
              <w:rPr>
                <w:rFonts w:ascii="Garamond" w:hAnsi="Garamond"/>
                <w:sz w:val="20"/>
                <w:szCs w:val="20"/>
              </w:rPr>
            </w:pPr>
            <w:r w:rsidRPr="00C507C2">
              <w:rPr>
                <w:rFonts w:ascii="Garamond" w:hAnsi="Garamond"/>
                <w:sz w:val="20"/>
                <w:szCs w:val="20"/>
              </w:rPr>
              <w:t xml:space="preserve">Nënkupton </w:t>
            </w:r>
            <w:r w:rsidR="00B1251A" w:rsidRPr="00C507C2">
              <w:rPr>
                <w:rFonts w:ascii="Garamond" w:hAnsi="Garamond"/>
                <w:sz w:val="20"/>
                <w:szCs w:val="20"/>
              </w:rPr>
              <w:t>çmimi klerues minimal i pranuar në një ankand të ditës në avancë</w:t>
            </w:r>
            <w:r w:rsidR="00B1251A">
              <w:rPr>
                <w:rFonts w:ascii="Garamond" w:hAnsi="Garamond"/>
                <w:sz w:val="20"/>
                <w:szCs w:val="20"/>
              </w:rPr>
              <w:t>.</w:t>
            </w:r>
          </w:p>
        </w:tc>
      </w:tr>
      <w:tr w:rsidR="00DB5B01" w:rsidRPr="00C507C2" w14:paraId="5DF87D46" w14:textId="77777777" w:rsidTr="00912D7B">
        <w:trPr>
          <w:cantSplit/>
          <w:trHeight w:val="20"/>
        </w:trPr>
        <w:tc>
          <w:tcPr>
            <w:tcW w:w="605" w:type="pct"/>
            <w:tcBorders>
              <w:top w:val="dotted" w:sz="4" w:space="0" w:color="auto"/>
              <w:bottom w:val="dotted" w:sz="4" w:space="0" w:color="auto"/>
            </w:tcBorders>
            <w:vAlign w:val="center"/>
          </w:tcPr>
          <w:p w14:paraId="13B26F5C"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vMerge/>
            <w:tcBorders>
              <w:top w:val="dotted" w:sz="4" w:space="0" w:color="auto"/>
              <w:bottom w:val="dotted" w:sz="4" w:space="0" w:color="auto"/>
            </w:tcBorders>
            <w:shd w:val="clear" w:color="auto" w:fill="auto"/>
            <w:vAlign w:val="center"/>
          </w:tcPr>
          <w:p w14:paraId="3F66D7C5" w14:textId="77777777" w:rsidR="00DB5B01" w:rsidRPr="00C507C2" w:rsidRDefault="00DB5B01" w:rsidP="00945092">
            <w:pPr>
              <w:rPr>
                <w:rFonts w:ascii="Garamond" w:hAnsi="Garamond"/>
                <w:b/>
                <w:bCs/>
                <w:sz w:val="20"/>
                <w:szCs w:val="20"/>
              </w:rPr>
            </w:pPr>
          </w:p>
        </w:tc>
        <w:tc>
          <w:tcPr>
            <w:tcW w:w="3277" w:type="pct"/>
            <w:tcBorders>
              <w:top w:val="dotted" w:sz="4" w:space="0" w:color="auto"/>
              <w:bottom w:val="dotted" w:sz="4" w:space="0" w:color="auto"/>
            </w:tcBorders>
            <w:shd w:val="clear" w:color="auto" w:fill="auto"/>
            <w:vAlign w:val="center"/>
          </w:tcPr>
          <w:p w14:paraId="677065A6" w14:textId="7F53DB44" w:rsidR="00DB5B01" w:rsidRPr="00C507C2" w:rsidRDefault="00DB5B01" w:rsidP="000A5D84">
            <w:pPr>
              <w:jc w:val="both"/>
              <w:rPr>
                <w:rFonts w:ascii="Garamond" w:hAnsi="Garamond"/>
                <w:sz w:val="20"/>
                <w:szCs w:val="20"/>
              </w:rPr>
            </w:pPr>
            <w:r w:rsidRPr="00C507C2">
              <w:rPr>
                <w:rFonts w:ascii="Garamond" w:hAnsi="Garamond"/>
                <w:sz w:val="20"/>
                <w:szCs w:val="20"/>
              </w:rPr>
              <w:t xml:space="preserve">Nënkupton </w:t>
            </w:r>
            <w:r w:rsidR="00B1251A" w:rsidRPr="00C507C2">
              <w:rPr>
                <w:rFonts w:ascii="Garamond" w:hAnsi="Garamond"/>
                <w:sz w:val="20"/>
                <w:szCs w:val="20"/>
              </w:rPr>
              <w:t xml:space="preserve">çmimi minimal klerues i lejuar në një ankand të ditës në avancë për të </w:t>
            </w:r>
            <w:r w:rsidRPr="00C507C2">
              <w:rPr>
                <w:rFonts w:ascii="Garamond" w:hAnsi="Garamond"/>
                <w:sz w:val="20"/>
                <w:szCs w:val="20"/>
              </w:rPr>
              <w:t>cilin ALPEX-i i referohet si mundësi për kryerjen e një ankandi të dytë</w:t>
            </w:r>
            <w:r w:rsidR="00B1251A">
              <w:rPr>
                <w:rFonts w:ascii="Garamond" w:hAnsi="Garamond"/>
                <w:sz w:val="20"/>
                <w:szCs w:val="20"/>
              </w:rPr>
              <w:t>.</w:t>
            </w:r>
          </w:p>
        </w:tc>
      </w:tr>
      <w:tr w:rsidR="00DB5B01" w:rsidRPr="00C507C2" w14:paraId="7E6B4259" w14:textId="77777777" w:rsidTr="00912D7B">
        <w:trPr>
          <w:cantSplit/>
          <w:trHeight w:val="20"/>
        </w:trPr>
        <w:tc>
          <w:tcPr>
            <w:tcW w:w="605" w:type="pct"/>
            <w:tcBorders>
              <w:bottom w:val="dotted" w:sz="4" w:space="0" w:color="auto"/>
            </w:tcBorders>
            <w:vAlign w:val="center"/>
          </w:tcPr>
          <w:p w14:paraId="20EADCD2"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6D261776" w14:textId="3C2E7A49" w:rsidR="00DB5B01" w:rsidRPr="00C507C2" w:rsidRDefault="00DB5B01" w:rsidP="00945092">
            <w:pPr>
              <w:rPr>
                <w:rFonts w:ascii="Garamond" w:hAnsi="Garamond"/>
                <w:b/>
                <w:bCs/>
                <w:sz w:val="20"/>
                <w:szCs w:val="20"/>
              </w:rPr>
            </w:pPr>
            <w:r w:rsidRPr="00C507C2">
              <w:rPr>
                <w:rFonts w:ascii="Garamond" w:hAnsi="Garamond"/>
                <w:b/>
                <w:bCs/>
                <w:sz w:val="20"/>
                <w:szCs w:val="20"/>
              </w:rPr>
              <w:t xml:space="preserve">Kufiri </w:t>
            </w:r>
            <w:r w:rsidR="00525E87" w:rsidRPr="00C507C2">
              <w:rPr>
                <w:rFonts w:ascii="Garamond" w:hAnsi="Garamond"/>
                <w:b/>
                <w:bCs/>
                <w:sz w:val="20"/>
                <w:szCs w:val="20"/>
              </w:rPr>
              <w:t>minimal i lejuar i çmimit të ankandit të dytë</w:t>
            </w:r>
          </w:p>
        </w:tc>
        <w:tc>
          <w:tcPr>
            <w:tcW w:w="3277" w:type="pct"/>
            <w:tcBorders>
              <w:bottom w:val="dotted" w:sz="4" w:space="0" w:color="auto"/>
            </w:tcBorders>
            <w:shd w:val="clear" w:color="auto" w:fill="auto"/>
            <w:vAlign w:val="center"/>
          </w:tcPr>
          <w:p w14:paraId="695F0C64" w14:textId="38848E50" w:rsidR="00DB5B01" w:rsidRPr="00C507C2" w:rsidRDefault="00DB5B01" w:rsidP="000A5D84">
            <w:pPr>
              <w:jc w:val="both"/>
              <w:rPr>
                <w:rFonts w:ascii="Garamond" w:hAnsi="Garamond"/>
                <w:sz w:val="20"/>
                <w:szCs w:val="20"/>
              </w:rPr>
            </w:pPr>
            <w:r w:rsidRPr="00C507C2">
              <w:rPr>
                <w:rFonts w:ascii="Garamond" w:hAnsi="Garamond"/>
                <w:sz w:val="20"/>
                <w:szCs w:val="20"/>
              </w:rPr>
              <w:t xml:space="preserve">Nënkupton </w:t>
            </w:r>
            <w:r w:rsidR="00B1251A" w:rsidRPr="00C507C2">
              <w:rPr>
                <w:rFonts w:ascii="Garamond" w:hAnsi="Garamond"/>
                <w:sz w:val="20"/>
                <w:szCs w:val="20"/>
              </w:rPr>
              <w:t>çmimi klerues minimal i pranuar në lidhje me një ankand të ditës në avancë dhe brenda së njëjtës ditë</w:t>
            </w:r>
            <w:r w:rsidR="00B1251A">
              <w:rPr>
                <w:rFonts w:ascii="Garamond" w:hAnsi="Garamond"/>
                <w:sz w:val="20"/>
                <w:szCs w:val="20"/>
              </w:rPr>
              <w:t>.</w:t>
            </w:r>
          </w:p>
        </w:tc>
      </w:tr>
      <w:tr w:rsidR="00DB5B01" w:rsidRPr="00C507C2" w14:paraId="4E2CFC28" w14:textId="77777777" w:rsidTr="00912D7B">
        <w:trPr>
          <w:cantSplit/>
          <w:trHeight w:val="20"/>
        </w:trPr>
        <w:tc>
          <w:tcPr>
            <w:tcW w:w="605" w:type="pct"/>
            <w:tcBorders>
              <w:top w:val="dotted" w:sz="4" w:space="0" w:color="auto"/>
              <w:bottom w:val="dotted" w:sz="4" w:space="0" w:color="auto"/>
            </w:tcBorders>
            <w:vAlign w:val="center"/>
          </w:tcPr>
          <w:p w14:paraId="73DD515B"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0C87082C" w14:textId="77777777" w:rsidR="00DB5B01" w:rsidRPr="00C507C2" w:rsidRDefault="00DB5B01" w:rsidP="00945092">
            <w:pPr>
              <w:rPr>
                <w:rFonts w:ascii="Garamond" w:hAnsi="Garamond"/>
                <w:b/>
                <w:bCs/>
                <w:sz w:val="20"/>
                <w:szCs w:val="20"/>
              </w:rPr>
            </w:pPr>
          </w:p>
        </w:tc>
        <w:tc>
          <w:tcPr>
            <w:tcW w:w="3277" w:type="pct"/>
            <w:tcBorders>
              <w:top w:val="dotted" w:sz="4" w:space="0" w:color="auto"/>
              <w:bottom w:val="dotted" w:sz="4" w:space="0" w:color="auto"/>
            </w:tcBorders>
            <w:shd w:val="clear" w:color="auto" w:fill="auto"/>
            <w:vAlign w:val="center"/>
          </w:tcPr>
          <w:p w14:paraId="33513A0E" w14:textId="77777777" w:rsidR="00DB5B01" w:rsidRPr="00C507C2" w:rsidRDefault="00DB5B01" w:rsidP="000A5D84">
            <w:pPr>
              <w:jc w:val="both"/>
              <w:rPr>
                <w:rFonts w:ascii="Garamond" w:hAnsi="Garamond"/>
                <w:sz w:val="20"/>
                <w:szCs w:val="20"/>
              </w:rPr>
            </w:pPr>
          </w:p>
        </w:tc>
      </w:tr>
      <w:tr w:rsidR="00DB5B01" w:rsidRPr="00C507C2" w14:paraId="325DD482" w14:textId="77777777" w:rsidTr="00912D7B">
        <w:trPr>
          <w:cantSplit/>
          <w:trHeight w:val="20"/>
        </w:trPr>
        <w:tc>
          <w:tcPr>
            <w:tcW w:w="605" w:type="pct"/>
            <w:tcBorders>
              <w:top w:val="dotted" w:sz="4" w:space="0" w:color="auto"/>
            </w:tcBorders>
            <w:vAlign w:val="center"/>
          </w:tcPr>
          <w:p w14:paraId="2ED278E7"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vAlign w:val="center"/>
          </w:tcPr>
          <w:p w14:paraId="5B74FEBF" w14:textId="77777777" w:rsidR="00DB5B01" w:rsidRPr="00C507C2" w:rsidRDefault="00DB5B01" w:rsidP="00945092">
            <w:pPr>
              <w:rPr>
                <w:rFonts w:ascii="Garamond" w:hAnsi="Garamond"/>
                <w:b/>
                <w:bCs/>
                <w:i/>
                <w:iCs/>
                <w:sz w:val="20"/>
                <w:szCs w:val="20"/>
              </w:rPr>
            </w:pPr>
            <w:r w:rsidRPr="00C507C2">
              <w:rPr>
                <w:rFonts w:ascii="Garamond" w:hAnsi="Garamond"/>
                <w:b/>
                <w:bCs/>
                <w:i/>
                <w:iCs/>
                <w:sz w:val="20"/>
                <w:szCs w:val="20"/>
              </w:rPr>
              <w:t>Shfuqizohet</w:t>
            </w:r>
          </w:p>
        </w:tc>
      </w:tr>
      <w:tr w:rsidR="00DB5B01" w:rsidRPr="00C507C2" w14:paraId="457CAFD8" w14:textId="77777777" w:rsidTr="00912D7B">
        <w:trPr>
          <w:cantSplit/>
          <w:trHeight w:val="20"/>
        </w:trPr>
        <w:tc>
          <w:tcPr>
            <w:tcW w:w="605" w:type="pct"/>
            <w:tcBorders>
              <w:bottom w:val="dotted" w:sz="4" w:space="0" w:color="auto"/>
            </w:tcBorders>
            <w:vAlign w:val="center"/>
          </w:tcPr>
          <w:p w14:paraId="54AE4103"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3C00FC5D" w14:textId="3A868013" w:rsidR="00DB5B01" w:rsidRPr="00C507C2" w:rsidRDefault="00DB5B01" w:rsidP="00945092">
            <w:pPr>
              <w:rPr>
                <w:rFonts w:ascii="Garamond" w:hAnsi="Garamond"/>
                <w:b/>
                <w:bCs/>
                <w:sz w:val="20"/>
                <w:szCs w:val="20"/>
              </w:rPr>
            </w:pPr>
            <w:r w:rsidRPr="00C507C2">
              <w:rPr>
                <w:rFonts w:ascii="Garamond" w:hAnsi="Garamond"/>
                <w:b/>
                <w:bCs/>
                <w:sz w:val="20"/>
                <w:szCs w:val="20"/>
              </w:rPr>
              <w:t xml:space="preserve">Kufiri </w:t>
            </w:r>
            <w:r w:rsidR="000172E6" w:rsidRPr="00C507C2">
              <w:rPr>
                <w:rFonts w:ascii="Garamond" w:hAnsi="Garamond"/>
                <w:b/>
                <w:bCs/>
                <w:sz w:val="20"/>
                <w:szCs w:val="20"/>
              </w:rPr>
              <w:t xml:space="preserve">minimal i lejuar i çmimit </w:t>
            </w:r>
            <w:r w:rsidRPr="00C507C2">
              <w:rPr>
                <w:rFonts w:ascii="Garamond" w:hAnsi="Garamond"/>
                <w:b/>
                <w:bCs/>
                <w:sz w:val="20"/>
                <w:szCs w:val="20"/>
              </w:rPr>
              <w:t>të Tregut Ankandit</w:t>
            </w:r>
            <w:r w:rsidR="002B1A03">
              <w:rPr>
                <w:rFonts w:ascii="Garamond" w:hAnsi="Garamond"/>
                <w:b/>
                <w:bCs/>
                <w:sz w:val="20"/>
                <w:szCs w:val="20"/>
              </w:rPr>
              <w:t xml:space="preserve"> </w:t>
            </w:r>
            <w:r w:rsidRPr="00C507C2">
              <w:rPr>
                <w:rFonts w:ascii="Garamond" w:hAnsi="Garamond"/>
                <w:b/>
                <w:bCs/>
                <w:sz w:val="20"/>
                <w:szCs w:val="20"/>
              </w:rPr>
              <w:t>Brenda së Njëjtës Ditë</w:t>
            </w:r>
          </w:p>
        </w:tc>
        <w:tc>
          <w:tcPr>
            <w:tcW w:w="3277" w:type="pct"/>
            <w:tcBorders>
              <w:bottom w:val="dotted" w:sz="4" w:space="0" w:color="auto"/>
            </w:tcBorders>
            <w:shd w:val="clear" w:color="auto" w:fill="auto"/>
            <w:vAlign w:val="center"/>
          </w:tcPr>
          <w:p w14:paraId="0CDE4152" w14:textId="060721D1" w:rsidR="00DB5B01" w:rsidRPr="00C507C2" w:rsidRDefault="00DB5B01" w:rsidP="000A5D84">
            <w:pPr>
              <w:jc w:val="both"/>
              <w:rPr>
                <w:rFonts w:ascii="Garamond" w:hAnsi="Garamond"/>
                <w:sz w:val="20"/>
                <w:szCs w:val="20"/>
              </w:rPr>
            </w:pPr>
            <w:r w:rsidRPr="00C507C2">
              <w:rPr>
                <w:rFonts w:ascii="Garamond" w:hAnsi="Garamond"/>
                <w:sz w:val="20"/>
                <w:szCs w:val="20"/>
              </w:rPr>
              <w:t xml:space="preserve">Nënkupton </w:t>
            </w:r>
            <w:r w:rsidR="00B1251A" w:rsidRPr="00C507C2">
              <w:rPr>
                <w:rFonts w:ascii="Garamond" w:hAnsi="Garamond"/>
                <w:sz w:val="20"/>
                <w:szCs w:val="20"/>
              </w:rPr>
              <w:t>çmimi klerues minimal të pranuar në lidhje me ankandin brenda së njëjtës ditë.</w:t>
            </w:r>
            <w:r w:rsidR="002B1A03">
              <w:rPr>
                <w:rFonts w:ascii="Garamond" w:hAnsi="Garamond"/>
                <w:sz w:val="20"/>
                <w:szCs w:val="20"/>
              </w:rPr>
              <w:t xml:space="preserve"> </w:t>
            </w:r>
          </w:p>
        </w:tc>
      </w:tr>
      <w:tr w:rsidR="00DB5B01" w:rsidRPr="00C507C2" w14:paraId="3C91E67C" w14:textId="77777777" w:rsidTr="00912D7B">
        <w:trPr>
          <w:cantSplit/>
          <w:trHeight w:val="20"/>
        </w:trPr>
        <w:tc>
          <w:tcPr>
            <w:tcW w:w="605" w:type="pct"/>
            <w:tcBorders>
              <w:top w:val="dotted" w:sz="4" w:space="0" w:color="auto"/>
              <w:bottom w:val="dotted" w:sz="4" w:space="0" w:color="auto"/>
            </w:tcBorders>
            <w:vAlign w:val="center"/>
          </w:tcPr>
          <w:p w14:paraId="5B72CF21"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5E8100C6" w14:textId="77777777" w:rsidR="00DB5B01" w:rsidRPr="00C507C2" w:rsidRDefault="00DB5B01" w:rsidP="000A5D84">
            <w:pPr>
              <w:jc w:val="both"/>
              <w:rPr>
                <w:rFonts w:ascii="Garamond" w:hAnsi="Garamond"/>
                <w:b/>
                <w:bCs/>
                <w:sz w:val="20"/>
                <w:szCs w:val="20"/>
              </w:rPr>
            </w:pPr>
          </w:p>
        </w:tc>
        <w:tc>
          <w:tcPr>
            <w:tcW w:w="3277" w:type="pct"/>
            <w:tcBorders>
              <w:top w:val="dotted" w:sz="4" w:space="0" w:color="auto"/>
              <w:bottom w:val="dotted" w:sz="4" w:space="0" w:color="auto"/>
            </w:tcBorders>
            <w:shd w:val="clear" w:color="auto" w:fill="auto"/>
            <w:vAlign w:val="center"/>
          </w:tcPr>
          <w:p w14:paraId="16079954" w14:textId="77777777" w:rsidR="00DB5B01" w:rsidRPr="00C507C2" w:rsidRDefault="00DB5B01" w:rsidP="000A5D84">
            <w:pPr>
              <w:jc w:val="both"/>
              <w:rPr>
                <w:rFonts w:ascii="Garamond" w:hAnsi="Garamond"/>
                <w:sz w:val="20"/>
                <w:szCs w:val="20"/>
              </w:rPr>
            </w:pPr>
          </w:p>
        </w:tc>
      </w:tr>
      <w:tr w:rsidR="00DB5B01" w:rsidRPr="00C507C2" w14:paraId="78665AD6" w14:textId="77777777" w:rsidTr="00912D7B">
        <w:trPr>
          <w:cantSplit/>
          <w:trHeight w:val="20"/>
        </w:trPr>
        <w:tc>
          <w:tcPr>
            <w:tcW w:w="605" w:type="pct"/>
            <w:tcBorders>
              <w:top w:val="dotted" w:sz="4" w:space="0" w:color="auto"/>
            </w:tcBorders>
            <w:vAlign w:val="center"/>
          </w:tcPr>
          <w:p w14:paraId="4443FB03"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vAlign w:val="center"/>
          </w:tcPr>
          <w:p w14:paraId="7F01855E" w14:textId="77777777" w:rsidR="00DB5B01" w:rsidRPr="00C507C2" w:rsidRDefault="00DB5B01" w:rsidP="000A5D84">
            <w:pPr>
              <w:jc w:val="both"/>
              <w:rPr>
                <w:rFonts w:ascii="Garamond" w:hAnsi="Garamond"/>
                <w:i/>
                <w:iCs/>
                <w:sz w:val="20"/>
                <w:szCs w:val="20"/>
              </w:rPr>
            </w:pPr>
            <w:r w:rsidRPr="00C507C2">
              <w:rPr>
                <w:rFonts w:ascii="Garamond" w:hAnsi="Garamond"/>
                <w:b/>
                <w:bCs/>
                <w:i/>
                <w:iCs/>
                <w:sz w:val="20"/>
                <w:szCs w:val="20"/>
              </w:rPr>
              <w:t>Shfuqizohet</w:t>
            </w:r>
          </w:p>
        </w:tc>
      </w:tr>
    </w:tbl>
    <w:p w14:paraId="74DC1FFE" w14:textId="3BC4526D" w:rsidR="00DB5B01" w:rsidRPr="00C507C2" w:rsidRDefault="00DB5B01" w:rsidP="000A5D84">
      <w:pPr>
        <w:tabs>
          <w:tab w:val="left" w:pos="1735"/>
        </w:tabs>
        <w:jc w:val="both"/>
        <w:rPr>
          <w:rFonts w:ascii="Garamond" w:hAnsi="Garamond"/>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096"/>
        <w:gridCol w:w="2026"/>
        <w:gridCol w:w="5939"/>
      </w:tblGrid>
      <w:tr w:rsidR="00DB5B01" w:rsidRPr="00C507C2" w14:paraId="55442202" w14:textId="77777777" w:rsidTr="00912D7B">
        <w:trPr>
          <w:cantSplit/>
          <w:trHeight w:val="20"/>
        </w:trPr>
        <w:tc>
          <w:tcPr>
            <w:tcW w:w="605" w:type="pct"/>
            <w:tcBorders>
              <w:bottom w:val="dotted" w:sz="4" w:space="0" w:color="auto"/>
            </w:tcBorders>
            <w:vAlign w:val="center"/>
          </w:tcPr>
          <w:p w14:paraId="73DDB0DF"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1AD75466" w14:textId="7E983658" w:rsidR="00DB5B01" w:rsidRPr="00C507C2" w:rsidRDefault="00DB5B01" w:rsidP="00945092">
            <w:pPr>
              <w:rPr>
                <w:rFonts w:ascii="Garamond" w:hAnsi="Garamond"/>
                <w:b/>
                <w:bCs/>
                <w:sz w:val="20"/>
                <w:szCs w:val="20"/>
              </w:rPr>
            </w:pPr>
            <w:r w:rsidRPr="00C507C2">
              <w:rPr>
                <w:rFonts w:ascii="Garamond" w:hAnsi="Garamond"/>
                <w:b/>
                <w:bCs/>
                <w:sz w:val="20"/>
                <w:szCs w:val="20"/>
              </w:rPr>
              <w:t xml:space="preserve">Kufiri </w:t>
            </w:r>
            <w:r w:rsidR="009A2278" w:rsidRPr="00C507C2">
              <w:rPr>
                <w:rFonts w:ascii="Garamond" w:hAnsi="Garamond"/>
                <w:b/>
                <w:bCs/>
                <w:sz w:val="20"/>
                <w:szCs w:val="20"/>
              </w:rPr>
              <w:t xml:space="preserve">minimal i lejuar i çmimit </w:t>
            </w:r>
            <w:r w:rsidRPr="00C507C2">
              <w:rPr>
                <w:rFonts w:ascii="Garamond" w:hAnsi="Garamond"/>
                <w:b/>
                <w:bCs/>
                <w:sz w:val="20"/>
                <w:szCs w:val="20"/>
              </w:rPr>
              <w:t>Tregut të Vazhdueshëm Brenda së Njëjtës Ditë</w:t>
            </w:r>
          </w:p>
        </w:tc>
        <w:tc>
          <w:tcPr>
            <w:tcW w:w="3277" w:type="pct"/>
            <w:tcBorders>
              <w:bottom w:val="dotted" w:sz="4" w:space="0" w:color="auto"/>
            </w:tcBorders>
            <w:shd w:val="clear" w:color="auto" w:fill="auto"/>
            <w:vAlign w:val="center"/>
          </w:tcPr>
          <w:p w14:paraId="51CD8A6C" w14:textId="49851177" w:rsidR="00DB5B01" w:rsidRPr="00C507C2" w:rsidRDefault="00DB5B01" w:rsidP="000A5D84">
            <w:pPr>
              <w:jc w:val="both"/>
              <w:rPr>
                <w:rFonts w:ascii="Garamond" w:hAnsi="Garamond"/>
                <w:sz w:val="20"/>
                <w:szCs w:val="20"/>
              </w:rPr>
            </w:pPr>
            <w:r w:rsidRPr="00C507C2">
              <w:rPr>
                <w:rFonts w:ascii="Garamond" w:hAnsi="Garamond"/>
                <w:sz w:val="20"/>
                <w:szCs w:val="20"/>
              </w:rPr>
              <w:t xml:space="preserve">Nënkupton </w:t>
            </w:r>
            <w:r w:rsidR="00B1251A" w:rsidRPr="00C507C2">
              <w:rPr>
                <w:rFonts w:ascii="Garamond" w:hAnsi="Garamond"/>
                <w:sz w:val="20"/>
                <w:szCs w:val="20"/>
              </w:rPr>
              <w:t>çmimi i përputhur minimal i pranuar për tregun e vazhdueshëm brenda së njëjtës ditë</w:t>
            </w:r>
            <w:r w:rsidR="00B1251A">
              <w:rPr>
                <w:rFonts w:ascii="Garamond" w:hAnsi="Garamond"/>
                <w:sz w:val="20"/>
                <w:szCs w:val="20"/>
              </w:rPr>
              <w:t>.</w:t>
            </w:r>
          </w:p>
        </w:tc>
      </w:tr>
      <w:tr w:rsidR="00DB5B01" w:rsidRPr="00C507C2" w14:paraId="3C2A52A3" w14:textId="77777777" w:rsidTr="00912D7B">
        <w:trPr>
          <w:cantSplit/>
          <w:trHeight w:val="20"/>
        </w:trPr>
        <w:tc>
          <w:tcPr>
            <w:tcW w:w="605" w:type="pct"/>
            <w:tcBorders>
              <w:top w:val="dotted" w:sz="4" w:space="0" w:color="auto"/>
              <w:bottom w:val="dotted" w:sz="4" w:space="0" w:color="auto"/>
            </w:tcBorders>
            <w:vAlign w:val="center"/>
          </w:tcPr>
          <w:p w14:paraId="31D97939"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7F0C5905" w14:textId="77777777" w:rsidR="00DB5B01" w:rsidRPr="00C507C2" w:rsidRDefault="00DB5B01" w:rsidP="000A5D84">
            <w:pPr>
              <w:jc w:val="both"/>
              <w:rPr>
                <w:rFonts w:ascii="Garamond" w:hAnsi="Garamond"/>
                <w:b/>
                <w:bCs/>
                <w:sz w:val="20"/>
                <w:szCs w:val="20"/>
              </w:rPr>
            </w:pPr>
          </w:p>
        </w:tc>
        <w:tc>
          <w:tcPr>
            <w:tcW w:w="3277" w:type="pct"/>
            <w:tcBorders>
              <w:top w:val="dotted" w:sz="4" w:space="0" w:color="auto"/>
              <w:bottom w:val="dotted" w:sz="4" w:space="0" w:color="auto"/>
            </w:tcBorders>
            <w:shd w:val="clear" w:color="auto" w:fill="auto"/>
            <w:vAlign w:val="center"/>
          </w:tcPr>
          <w:p w14:paraId="17C00270" w14:textId="77777777" w:rsidR="00DB5B01" w:rsidRPr="00C507C2" w:rsidRDefault="00DB5B01" w:rsidP="000A5D84">
            <w:pPr>
              <w:jc w:val="both"/>
              <w:rPr>
                <w:rFonts w:ascii="Garamond" w:hAnsi="Garamond"/>
                <w:sz w:val="20"/>
                <w:szCs w:val="20"/>
              </w:rPr>
            </w:pPr>
          </w:p>
        </w:tc>
      </w:tr>
      <w:tr w:rsidR="00DB5B01" w:rsidRPr="00C507C2" w14:paraId="7F362778" w14:textId="77777777" w:rsidTr="00912D7B">
        <w:trPr>
          <w:cantSplit/>
          <w:trHeight w:val="20"/>
        </w:trPr>
        <w:tc>
          <w:tcPr>
            <w:tcW w:w="605" w:type="pct"/>
            <w:tcBorders>
              <w:top w:val="dotted" w:sz="4" w:space="0" w:color="auto"/>
            </w:tcBorders>
            <w:vAlign w:val="center"/>
          </w:tcPr>
          <w:p w14:paraId="3EB109C9"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vAlign w:val="center"/>
          </w:tcPr>
          <w:p w14:paraId="28D1444E" w14:textId="77777777" w:rsidR="00DB5B01" w:rsidRPr="00C507C2" w:rsidRDefault="00DB5B01" w:rsidP="000A5D84">
            <w:pPr>
              <w:jc w:val="both"/>
              <w:rPr>
                <w:rFonts w:ascii="Garamond" w:hAnsi="Garamond"/>
                <w:i/>
                <w:iCs/>
                <w:sz w:val="20"/>
                <w:szCs w:val="20"/>
              </w:rPr>
            </w:pPr>
            <w:r w:rsidRPr="00C507C2">
              <w:rPr>
                <w:rFonts w:ascii="Garamond" w:hAnsi="Garamond"/>
                <w:b/>
                <w:bCs/>
                <w:i/>
                <w:iCs/>
                <w:sz w:val="20"/>
                <w:szCs w:val="20"/>
              </w:rPr>
              <w:t>Shfuqizohet</w:t>
            </w:r>
          </w:p>
        </w:tc>
      </w:tr>
      <w:tr w:rsidR="00DB5B01" w:rsidRPr="00C507C2" w14:paraId="78A8AD85" w14:textId="77777777" w:rsidTr="00912D7B">
        <w:trPr>
          <w:cantSplit/>
          <w:trHeight w:val="20"/>
        </w:trPr>
        <w:tc>
          <w:tcPr>
            <w:tcW w:w="605" w:type="pct"/>
            <w:tcBorders>
              <w:bottom w:val="dotted" w:sz="4" w:space="0" w:color="auto"/>
            </w:tcBorders>
            <w:vAlign w:val="center"/>
          </w:tcPr>
          <w:p w14:paraId="5B951D34"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vMerge w:val="restart"/>
            <w:tcBorders>
              <w:bottom w:val="dotted" w:sz="4" w:space="0" w:color="auto"/>
            </w:tcBorders>
            <w:shd w:val="clear" w:color="auto" w:fill="auto"/>
            <w:vAlign w:val="center"/>
          </w:tcPr>
          <w:p w14:paraId="028E426A" w14:textId="38410A57" w:rsidR="00DB5B01" w:rsidRPr="00C507C2" w:rsidRDefault="00DB5B01" w:rsidP="00F6276F">
            <w:pPr>
              <w:rPr>
                <w:rFonts w:ascii="Garamond" w:hAnsi="Garamond"/>
                <w:b/>
                <w:bCs/>
                <w:sz w:val="20"/>
                <w:szCs w:val="20"/>
              </w:rPr>
            </w:pPr>
            <w:r w:rsidRPr="00C507C2">
              <w:rPr>
                <w:rFonts w:ascii="Garamond" w:hAnsi="Garamond"/>
                <w:b/>
                <w:bCs/>
                <w:sz w:val="20"/>
                <w:szCs w:val="20"/>
              </w:rPr>
              <w:t xml:space="preserve">Kufizimi i </w:t>
            </w:r>
            <w:r w:rsidR="00945092">
              <w:rPr>
                <w:rFonts w:ascii="Garamond" w:hAnsi="Garamond"/>
                <w:b/>
                <w:bCs/>
                <w:sz w:val="20"/>
                <w:szCs w:val="20"/>
              </w:rPr>
              <w:t>a</w:t>
            </w:r>
            <w:r w:rsidRPr="00C507C2">
              <w:rPr>
                <w:rFonts w:ascii="Garamond" w:hAnsi="Garamond"/>
                <w:b/>
                <w:bCs/>
                <w:sz w:val="20"/>
                <w:szCs w:val="20"/>
              </w:rPr>
              <w:t>nkandit</w:t>
            </w:r>
          </w:p>
        </w:tc>
        <w:tc>
          <w:tcPr>
            <w:tcW w:w="3277" w:type="pct"/>
            <w:tcBorders>
              <w:bottom w:val="dotted" w:sz="4" w:space="0" w:color="auto"/>
            </w:tcBorders>
            <w:shd w:val="clear" w:color="auto" w:fill="auto"/>
            <w:vAlign w:val="center"/>
          </w:tcPr>
          <w:p w14:paraId="26968CEA" w14:textId="228E66EB" w:rsidR="00DB5B01" w:rsidRPr="00C507C2" w:rsidRDefault="00DB5B01" w:rsidP="000A5D84">
            <w:pPr>
              <w:jc w:val="both"/>
              <w:rPr>
                <w:rFonts w:ascii="Garamond" w:hAnsi="Garamond"/>
                <w:sz w:val="20"/>
                <w:szCs w:val="20"/>
              </w:rPr>
            </w:pPr>
            <w:r w:rsidRPr="00C507C2">
              <w:rPr>
                <w:rFonts w:ascii="Garamond" w:hAnsi="Garamond"/>
                <w:sz w:val="20"/>
                <w:szCs w:val="20"/>
              </w:rPr>
              <w:t xml:space="preserve">Për ankandet </w:t>
            </w:r>
            <w:r w:rsidR="00B1251A" w:rsidRPr="00C507C2">
              <w:rPr>
                <w:rFonts w:ascii="Garamond" w:hAnsi="Garamond"/>
                <w:sz w:val="20"/>
                <w:szCs w:val="20"/>
              </w:rPr>
              <w:t xml:space="preserve">e ditës në avancë dhe brenda së njëjtës ditë, </w:t>
            </w:r>
            <w:r w:rsidRPr="00C507C2">
              <w:rPr>
                <w:rFonts w:ascii="Garamond" w:hAnsi="Garamond"/>
                <w:sz w:val="20"/>
                <w:szCs w:val="20"/>
              </w:rPr>
              <w:t xml:space="preserve">nënkupton një situatë </w:t>
            </w:r>
            <w:r w:rsidR="001A1D3D" w:rsidRPr="00C507C2">
              <w:rPr>
                <w:rFonts w:ascii="Garamond" w:hAnsi="Garamond"/>
                <w:sz w:val="20"/>
                <w:szCs w:val="20"/>
              </w:rPr>
              <w:t xml:space="preserve">ku kurba e grupuar e urdhërporosi blerjeje dhe kurba e grupuar e urdhërporosi shitjeje në ankand nuk </w:t>
            </w:r>
            <w:r w:rsidRPr="00C507C2">
              <w:rPr>
                <w:rFonts w:ascii="Garamond" w:hAnsi="Garamond"/>
                <w:sz w:val="20"/>
                <w:szCs w:val="20"/>
              </w:rPr>
              <w:t>do të priten brenda</w:t>
            </w:r>
            <w:r w:rsidR="002B1A03">
              <w:rPr>
                <w:rFonts w:ascii="Garamond" w:hAnsi="Garamond"/>
                <w:sz w:val="20"/>
                <w:szCs w:val="20"/>
              </w:rPr>
              <w:t xml:space="preserve"> </w:t>
            </w:r>
            <w:r w:rsidR="00B1251A" w:rsidRPr="00C507C2">
              <w:rPr>
                <w:rFonts w:ascii="Garamond" w:hAnsi="Garamond"/>
                <w:sz w:val="20"/>
                <w:szCs w:val="20"/>
              </w:rPr>
              <w:t>kufirit të lejuar të çmimit maksimal dhe minimal</w:t>
            </w:r>
            <w:r w:rsidR="00B1251A">
              <w:rPr>
                <w:rFonts w:ascii="Garamond" w:hAnsi="Garamond"/>
                <w:sz w:val="20"/>
                <w:szCs w:val="20"/>
              </w:rPr>
              <w:t>.</w:t>
            </w:r>
          </w:p>
        </w:tc>
      </w:tr>
      <w:tr w:rsidR="00DB5B01" w:rsidRPr="00C507C2" w14:paraId="4C311226" w14:textId="77777777" w:rsidTr="00912D7B">
        <w:trPr>
          <w:cantSplit/>
          <w:trHeight w:val="20"/>
        </w:trPr>
        <w:tc>
          <w:tcPr>
            <w:tcW w:w="605" w:type="pct"/>
            <w:tcBorders>
              <w:top w:val="dotted" w:sz="4" w:space="0" w:color="auto"/>
              <w:bottom w:val="dotted" w:sz="4" w:space="0" w:color="auto"/>
            </w:tcBorders>
            <w:vAlign w:val="center"/>
          </w:tcPr>
          <w:p w14:paraId="7A15C737"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vMerge/>
            <w:tcBorders>
              <w:top w:val="dotted" w:sz="4" w:space="0" w:color="auto"/>
              <w:bottom w:val="dotted" w:sz="4" w:space="0" w:color="auto"/>
            </w:tcBorders>
            <w:shd w:val="clear" w:color="auto" w:fill="auto"/>
            <w:vAlign w:val="center"/>
          </w:tcPr>
          <w:p w14:paraId="30888B95" w14:textId="77777777" w:rsidR="00DB5B01" w:rsidRPr="00C507C2" w:rsidRDefault="00DB5B01" w:rsidP="00F6276F">
            <w:pPr>
              <w:rPr>
                <w:rFonts w:ascii="Garamond" w:hAnsi="Garamond"/>
                <w:b/>
                <w:bCs/>
                <w:sz w:val="20"/>
                <w:szCs w:val="20"/>
              </w:rPr>
            </w:pPr>
          </w:p>
        </w:tc>
        <w:tc>
          <w:tcPr>
            <w:tcW w:w="3277" w:type="pct"/>
            <w:tcBorders>
              <w:top w:val="dotted" w:sz="4" w:space="0" w:color="auto"/>
              <w:bottom w:val="dotted" w:sz="4" w:space="0" w:color="auto"/>
            </w:tcBorders>
            <w:shd w:val="clear" w:color="auto" w:fill="auto"/>
            <w:vAlign w:val="center"/>
          </w:tcPr>
          <w:p w14:paraId="015F9DB0" w14:textId="76C09F3E" w:rsidR="00DB5B01" w:rsidRPr="00C507C2" w:rsidRDefault="00DB5B01" w:rsidP="000A5D84">
            <w:pPr>
              <w:jc w:val="both"/>
              <w:rPr>
                <w:rFonts w:ascii="Garamond" w:hAnsi="Garamond"/>
                <w:sz w:val="20"/>
                <w:szCs w:val="20"/>
              </w:rPr>
            </w:pPr>
            <w:r w:rsidRPr="00C507C2">
              <w:rPr>
                <w:rFonts w:ascii="Garamond" w:hAnsi="Garamond"/>
                <w:sz w:val="20"/>
                <w:szCs w:val="20"/>
              </w:rPr>
              <w:t xml:space="preserve">Për ankandet e </w:t>
            </w:r>
            <w:r w:rsidR="009A2278" w:rsidRPr="00C507C2">
              <w:rPr>
                <w:rFonts w:ascii="Garamond" w:hAnsi="Garamond"/>
                <w:sz w:val="20"/>
                <w:szCs w:val="20"/>
              </w:rPr>
              <w:t>ditës në avancë dhe brenda së njëjtës ditë</w:t>
            </w:r>
            <w:r w:rsidRPr="00C507C2">
              <w:rPr>
                <w:rFonts w:ascii="Garamond" w:hAnsi="Garamond"/>
                <w:sz w:val="20"/>
                <w:szCs w:val="20"/>
              </w:rPr>
              <w:t xml:space="preserve">, nënkupton një situatë ku </w:t>
            </w:r>
            <w:r w:rsidR="001A1D3D" w:rsidRPr="00C507C2">
              <w:rPr>
                <w:rFonts w:ascii="Garamond" w:hAnsi="Garamond"/>
                <w:sz w:val="20"/>
                <w:szCs w:val="20"/>
              </w:rPr>
              <w:t>kurba e grupuar e urdhërporosi blerjeje dhe kurba e grupuar e urdhërporosi shitjeje në ankand nuk do të priten brenda</w:t>
            </w:r>
            <w:r w:rsidR="002B1A03">
              <w:rPr>
                <w:rFonts w:ascii="Garamond" w:hAnsi="Garamond"/>
                <w:sz w:val="20"/>
                <w:szCs w:val="20"/>
              </w:rPr>
              <w:t xml:space="preserve"> </w:t>
            </w:r>
            <w:r w:rsidR="001A1D3D" w:rsidRPr="00C507C2">
              <w:rPr>
                <w:rFonts w:ascii="Garamond" w:hAnsi="Garamond"/>
                <w:sz w:val="20"/>
                <w:szCs w:val="20"/>
              </w:rPr>
              <w:t>çmimit maksimal dhe minimal të urdhërporosive</w:t>
            </w:r>
            <w:r w:rsidR="001D434C">
              <w:rPr>
                <w:rFonts w:ascii="Garamond" w:hAnsi="Garamond"/>
                <w:sz w:val="20"/>
                <w:szCs w:val="20"/>
              </w:rPr>
              <w:t>.</w:t>
            </w:r>
          </w:p>
        </w:tc>
      </w:tr>
      <w:tr w:rsidR="00DB5B01" w:rsidRPr="00C507C2" w14:paraId="251D2EF5" w14:textId="77777777" w:rsidTr="00912D7B">
        <w:trPr>
          <w:cantSplit/>
          <w:trHeight w:val="20"/>
        </w:trPr>
        <w:tc>
          <w:tcPr>
            <w:tcW w:w="605" w:type="pct"/>
            <w:tcBorders>
              <w:bottom w:val="dotted" w:sz="4" w:space="0" w:color="auto"/>
            </w:tcBorders>
            <w:vAlign w:val="center"/>
          </w:tcPr>
          <w:p w14:paraId="119211E7"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vMerge w:val="restart"/>
            <w:shd w:val="clear" w:color="auto" w:fill="auto"/>
            <w:vAlign w:val="center"/>
          </w:tcPr>
          <w:p w14:paraId="2BC57E8C" w14:textId="50F8F21F" w:rsidR="00DB5B01" w:rsidRPr="00C507C2" w:rsidRDefault="00DB5B01" w:rsidP="00F6276F">
            <w:pPr>
              <w:rPr>
                <w:rFonts w:ascii="Garamond" w:hAnsi="Garamond"/>
                <w:b/>
                <w:bCs/>
                <w:sz w:val="20"/>
                <w:szCs w:val="20"/>
              </w:rPr>
            </w:pPr>
            <w:r w:rsidRPr="00C507C2">
              <w:rPr>
                <w:rFonts w:ascii="Garamond" w:hAnsi="Garamond"/>
                <w:b/>
                <w:bCs/>
                <w:sz w:val="20"/>
                <w:szCs w:val="20"/>
              </w:rPr>
              <w:t xml:space="preserve">Libri e </w:t>
            </w:r>
            <w:r w:rsidR="00F6276F">
              <w:rPr>
                <w:rFonts w:ascii="Garamond" w:hAnsi="Garamond"/>
                <w:b/>
                <w:bCs/>
                <w:sz w:val="20"/>
                <w:szCs w:val="20"/>
              </w:rPr>
              <w:t>u</w:t>
            </w:r>
            <w:r w:rsidRPr="00C507C2">
              <w:rPr>
                <w:rFonts w:ascii="Garamond" w:hAnsi="Garamond"/>
                <w:b/>
                <w:bCs/>
                <w:sz w:val="20"/>
                <w:szCs w:val="20"/>
              </w:rPr>
              <w:t>rdhërporosive</w:t>
            </w:r>
          </w:p>
        </w:tc>
        <w:tc>
          <w:tcPr>
            <w:tcW w:w="3277" w:type="pct"/>
            <w:tcBorders>
              <w:bottom w:val="dotted" w:sz="4" w:space="0" w:color="auto"/>
            </w:tcBorders>
            <w:shd w:val="clear" w:color="auto" w:fill="auto"/>
          </w:tcPr>
          <w:p w14:paraId="52947A1B" w14:textId="0DA2AE03" w:rsidR="00DB5B01" w:rsidRPr="00C507C2" w:rsidRDefault="00DB5B01" w:rsidP="000A5D84">
            <w:pPr>
              <w:jc w:val="both"/>
              <w:rPr>
                <w:rFonts w:ascii="Garamond" w:hAnsi="Garamond"/>
                <w:sz w:val="20"/>
                <w:szCs w:val="20"/>
              </w:rPr>
            </w:pPr>
            <w:r w:rsidRPr="00C507C2">
              <w:rPr>
                <w:rFonts w:ascii="Garamond" w:hAnsi="Garamond"/>
                <w:sz w:val="20"/>
                <w:szCs w:val="20"/>
              </w:rPr>
              <w:t xml:space="preserve">Nënkupton përmbledhjen ku </w:t>
            </w:r>
            <w:r w:rsidR="00330DA2">
              <w:rPr>
                <w:rFonts w:ascii="Garamond" w:hAnsi="Garamond"/>
                <w:sz w:val="20"/>
                <w:szCs w:val="20"/>
              </w:rPr>
              <w:t>u</w:t>
            </w:r>
            <w:r w:rsidRPr="00C507C2">
              <w:rPr>
                <w:rFonts w:ascii="Garamond" w:hAnsi="Garamond"/>
                <w:sz w:val="20"/>
                <w:szCs w:val="20"/>
              </w:rPr>
              <w:t xml:space="preserve">rdhërporositë futen në ETSS nga </w:t>
            </w:r>
            <w:r w:rsidR="00330DA2">
              <w:rPr>
                <w:rFonts w:ascii="Garamond" w:hAnsi="Garamond"/>
                <w:sz w:val="20"/>
                <w:szCs w:val="20"/>
              </w:rPr>
              <w:t>a</w:t>
            </w:r>
            <w:r w:rsidRPr="00C507C2">
              <w:rPr>
                <w:rFonts w:ascii="Garamond" w:hAnsi="Garamond"/>
                <w:sz w:val="20"/>
                <w:szCs w:val="20"/>
              </w:rPr>
              <w:t xml:space="preserve">nëtarët e Bursës për tregtimin në </w:t>
            </w:r>
            <w:r w:rsidR="001A1D3D" w:rsidRPr="00C507C2">
              <w:rPr>
                <w:rFonts w:ascii="Garamond" w:hAnsi="Garamond"/>
                <w:sz w:val="20"/>
                <w:szCs w:val="20"/>
              </w:rPr>
              <w:t>tregun me shumicë të energjisë elektrike ku produktet janë renditur</w:t>
            </w:r>
            <w:r w:rsidR="001A1D3D">
              <w:rPr>
                <w:rFonts w:ascii="Garamond" w:hAnsi="Garamond"/>
                <w:sz w:val="20"/>
                <w:szCs w:val="20"/>
              </w:rPr>
              <w:t>.</w:t>
            </w:r>
          </w:p>
        </w:tc>
      </w:tr>
      <w:tr w:rsidR="00DB5B01" w:rsidRPr="00C507C2" w14:paraId="0573D04B" w14:textId="77777777" w:rsidTr="00912D7B">
        <w:trPr>
          <w:cantSplit/>
          <w:trHeight w:val="20"/>
        </w:trPr>
        <w:tc>
          <w:tcPr>
            <w:tcW w:w="605" w:type="pct"/>
            <w:tcBorders>
              <w:top w:val="dotted" w:sz="4" w:space="0" w:color="auto"/>
              <w:bottom w:val="dotted" w:sz="4" w:space="0" w:color="auto"/>
            </w:tcBorders>
            <w:vAlign w:val="center"/>
          </w:tcPr>
          <w:p w14:paraId="6B9F3BFA"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vMerge/>
            <w:tcBorders>
              <w:bottom w:val="dotted" w:sz="4" w:space="0" w:color="auto"/>
            </w:tcBorders>
            <w:shd w:val="clear" w:color="auto" w:fill="auto"/>
            <w:vAlign w:val="center"/>
          </w:tcPr>
          <w:p w14:paraId="56CCD0E4" w14:textId="77777777" w:rsidR="00DB5B01" w:rsidRPr="00C507C2" w:rsidRDefault="00DB5B01" w:rsidP="000A5D84">
            <w:pPr>
              <w:jc w:val="both"/>
              <w:rPr>
                <w:rFonts w:ascii="Garamond" w:hAnsi="Garamond"/>
                <w:b/>
                <w:bCs/>
                <w:sz w:val="20"/>
                <w:szCs w:val="20"/>
              </w:rPr>
            </w:pPr>
          </w:p>
        </w:tc>
        <w:tc>
          <w:tcPr>
            <w:tcW w:w="3277" w:type="pct"/>
            <w:tcBorders>
              <w:top w:val="dotted" w:sz="4" w:space="0" w:color="auto"/>
              <w:bottom w:val="dotted" w:sz="4" w:space="0" w:color="auto"/>
            </w:tcBorders>
            <w:shd w:val="clear" w:color="auto" w:fill="auto"/>
            <w:vAlign w:val="center"/>
          </w:tcPr>
          <w:p w14:paraId="0A76AA66" w14:textId="2665316B" w:rsidR="00DB5B01" w:rsidRPr="00C507C2" w:rsidRDefault="00DB5B01" w:rsidP="000A5D84">
            <w:pPr>
              <w:jc w:val="both"/>
              <w:rPr>
                <w:rFonts w:ascii="Garamond" w:hAnsi="Garamond"/>
                <w:sz w:val="20"/>
                <w:szCs w:val="20"/>
              </w:rPr>
            </w:pPr>
            <w:r w:rsidRPr="00C507C2">
              <w:rPr>
                <w:rFonts w:ascii="Garamond" w:hAnsi="Garamond"/>
                <w:sz w:val="20"/>
                <w:szCs w:val="20"/>
              </w:rPr>
              <w:t xml:space="preserve">Ka kuptimin e dhënë në seksionin F.2.5 të Rregullave të Tregut të Energjisë Elektrike-Kushtet e </w:t>
            </w:r>
            <w:r w:rsidR="001D434C">
              <w:rPr>
                <w:rFonts w:ascii="Garamond" w:hAnsi="Garamond"/>
                <w:sz w:val="20"/>
                <w:szCs w:val="20"/>
              </w:rPr>
              <w:t>p</w:t>
            </w:r>
            <w:r w:rsidRPr="00C507C2">
              <w:rPr>
                <w:rFonts w:ascii="Garamond" w:hAnsi="Garamond"/>
                <w:sz w:val="20"/>
                <w:szCs w:val="20"/>
              </w:rPr>
              <w:t>ërgjithshme</w:t>
            </w:r>
            <w:r w:rsidR="001D434C">
              <w:rPr>
                <w:rFonts w:ascii="Garamond" w:hAnsi="Garamond"/>
                <w:sz w:val="20"/>
                <w:szCs w:val="20"/>
              </w:rPr>
              <w:t>.</w:t>
            </w:r>
          </w:p>
        </w:tc>
      </w:tr>
      <w:tr w:rsidR="00DB5B01" w:rsidRPr="00C507C2" w14:paraId="1D62F642" w14:textId="77777777" w:rsidTr="00912D7B">
        <w:trPr>
          <w:cantSplit/>
          <w:trHeight w:val="20"/>
        </w:trPr>
        <w:tc>
          <w:tcPr>
            <w:tcW w:w="605" w:type="pct"/>
            <w:tcBorders>
              <w:bottom w:val="dotted" w:sz="4" w:space="0" w:color="auto"/>
            </w:tcBorders>
            <w:vAlign w:val="center"/>
          </w:tcPr>
          <w:p w14:paraId="470A7A6E"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780795BD" w14:textId="77777777" w:rsidR="00DB5B01" w:rsidRPr="00C507C2" w:rsidRDefault="00DB5B01" w:rsidP="000A5D84">
            <w:pPr>
              <w:jc w:val="both"/>
              <w:rPr>
                <w:rFonts w:ascii="Garamond" w:hAnsi="Garamond"/>
                <w:b/>
                <w:bCs/>
                <w:sz w:val="20"/>
                <w:szCs w:val="20"/>
              </w:rPr>
            </w:pPr>
            <w:r w:rsidRPr="00C507C2">
              <w:rPr>
                <w:rFonts w:ascii="Garamond" w:hAnsi="Garamond"/>
                <w:b/>
                <w:bCs/>
                <w:sz w:val="20"/>
                <w:szCs w:val="20"/>
              </w:rPr>
              <w:t>LIDA – 1</w:t>
            </w:r>
          </w:p>
        </w:tc>
        <w:tc>
          <w:tcPr>
            <w:tcW w:w="3277" w:type="pct"/>
            <w:tcBorders>
              <w:bottom w:val="dotted" w:sz="4" w:space="0" w:color="auto"/>
            </w:tcBorders>
            <w:shd w:val="clear" w:color="auto" w:fill="auto"/>
          </w:tcPr>
          <w:p w14:paraId="56087450" w14:textId="4FDEF2C0" w:rsidR="00DB5B01" w:rsidRPr="00C507C2" w:rsidRDefault="00DB5B01" w:rsidP="000A5D84">
            <w:pPr>
              <w:jc w:val="both"/>
              <w:rPr>
                <w:rFonts w:ascii="Garamond" w:hAnsi="Garamond"/>
                <w:sz w:val="20"/>
                <w:szCs w:val="20"/>
              </w:rPr>
            </w:pPr>
            <w:r w:rsidRPr="00C507C2">
              <w:rPr>
                <w:rFonts w:ascii="Garamond" w:hAnsi="Garamond"/>
                <w:sz w:val="20"/>
                <w:szCs w:val="20"/>
              </w:rPr>
              <w:t xml:space="preserve">Nënkupton </w:t>
            </w:r>
            <w:r w:rsidR="009D6AFC" w:rsidRPr="00C507C2">
              <w:rPr>
                <w:rFonts w:ascii="Garamond" w:hAnsi="Garamond"/>
                <w:sz w:val="20"/>
                <w:szCs w:val="20"/>
              </w:rPr>
              <w:t>ankandin e parë lokal të tregut brenda së njëjtës ditë</w:t>
            </w:r>
            <w:r w:rsidR="002B1A03">
              <w:rPr>
                <w:rFonts w:ascii="Garamond" w:hAnsi="Garamond"/>
                <w:sz w:val="20"/>
                <w:szCs w:val="20"/>
              </w:rPr>
              <w:t xml:space="preserve"> </w:t>
            </w:r>
            <w:r w:rsidR="009D6AFC" w:rsidRPr="00C507C2">
              <w:rPr>
                <w:rFonts w:ascii="Garamond" w:hAnsi="Garamond"/>
                <w:sz w:val="20"/>
                <w:szCs w:val="20"/>
              </w:rPr>
              <w:t>duke i konsideruar zonat e ofertimi</w:t>
            </w:r>
            <w:r w:rsidRPr="00C507C2">
              <w:rPr>
                <w:rFonts w:ascii="Garamond" w:hAnsi="Garamond"/>
                <w:sz w:val="20"/>
                <w:szCs w:val="20"/>
              </w:rPr>
              <w:t>t</w:t>
            </w:r>
            <w:r w:rsidR="002B1A03">
              <w:rPr>
                <w:rFonts w:ascii="Garamond" w:hAnsi="Garamond"/>
                <w:sz w:val="20"/>
                <w:szCs w:val="20"/>
              </w:rPr>
              <w:t xml:space="preserve"> </w:t>
            </w:r>
            <w:r w:rsidRPr="00C507C2">
              <w:rPr>
                <w:rFonts w:ascii="Garamond" w:hAnsi="Garamond"/>
                <w:sz w:val="20"/>
                <w:szCs w:val="20"/>
              </w:rPr>
              <w:t xml:space="preserve">AL dhe KS dhe/ose </w:t>
            </w:r>
            <w:r w:rsidR="009D6AFC" w:rsidRPr="00C507C2">
              <w:rPr>
                <w:rFonts w:ascii="Garamond" w:hAnsi="Garamond"/>
                <w:sz w:val="20"/>
                <w:szCs w:val="20"/>
              </w:rPr>
              <w:t xml:space="preserve">zona të tjera ofertimi të ndara, e kryer për një ditë livrimi duke mbuluar njësinë kohore të tregut në ditën e përcaktuar të livrimit </w:t>
            </w:r>
            <w:r w:rsidRPr="00C507C2">
              <w:rPr>
                <w:rFonts w:ascii="Garamond" w:hAnsi="Garamond"/>
                <w:sz w:val="20"/>
                <w:szCs w:val="20"/>
              </w:rPr>
              <w:t xml:space="preserve">siç përshkruhet në tabelën e paragrafit A.2.4.6 të </w:t>
            </w:r>
            <w:r w:rsidR="009D6AFC" w:rsidRPr="00C507C2">
              <w:rPr>
                <w:rFonts w:ascii="Garamond" w:hAnsi="Garamond"/>
                <w:sz w:val="20"/>
                <w:szCs w:val="20"/>
              </w:rPr>
              <w:t xml:space="preserve">procedurës </w:t>
            </w:r>
            <w:r w:rsidRPr="00C507C2">
              <w:rPr>
                <w:rFonts w:ascii="Garamond" w:hAnsi="Garamond"/>
                <w:sz w:val="20"/>
                <w:szCs w:val="20"/>
              </w:rPr>
              <w:t xml:space="preserve">së </w:t>
            </w:r>
            <w:r w:rsidR="009D6AFC" w:rsidRPr="00C507C2">
              <w:rPr>
                <w:rFonts w:ascii="Garamond" w:hAnsi="Garamond"/>
                <w:sz w:val="20"/>
                <w:szCs w:val="20"/>
              </w:rPr>
              <w:t>tregtimit</w:t>
            </w:r>
            <w:r w:rsidR="009D6AFC">
              <w:rPr>
                <w:rFonts w:ascii="Garamond" w:hAnsi="Garamond"/>
                <w:sz w:val="20"/>
                <w:szCs w:val="20"/>
              </w:rPr>
              <w:t>.</w:t>
            </w:r>
          </w:p>
        </w:tc>
      </w:tr>
      <w:tr w:rsidR="00DB5B01" w:rsidRPr="00C507C2" w14:paraId="4E84CD5B" w14:textId="77777777" w:rsidTr="00912D7B">
        <w:trPr>
          <w:cantSplit/>
          <w:trHeight w:val="20"/>
        </w:trPr>
        <w:tc>
          <w:tcPr>
            <w:tcW w:w="605" w:type="pct"/>
            <w:tcBorders>
              <w:top w:val="dotted" w:sz="4" w:space="0" w:color="auto"/>
              <w:bottom w:val="dotted" w:sz="4" w:space="0" w:color="auto"/>
            </w:tcBorders>
            <w:vAlign w:val="center"/>
          </w:tcPr>
          <w:p w14:paraId="788E099B"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7C137205" w14:textId="77777777" w:rsidR="00DB5B01" w:rsidRPr="00C507C2" w:rsidRDefault="00DB5B01" w:rsidP="000A5D84">
            <w:pPr>
              <w:jc w:val="both"/>
              <w:rPr>
                <w:rFonts w:ascii="Garamond" w:hAnsi="Garamond"/>
                <w:b/>
                <w:bCs/>
                <w:sz w:val="20"/>
                <w:szCs w:val="20"/>
              </w:rPr>
            </w:pPr>
          </w:p>
        </w:tc>
        <w:tc>
          <w:tcPr>
            <w:tcW w:w="3277" w:type="pct"/>
            <w:tcBorders>
              <w:top w:val="dotted" w:sz="4" w:space="0" w:color="auto"/>
              <w:bottom w:val="dotted" w:sz="4" w:space="0" w:color="auto"/>
            </w:tcBorders>
            <w:shd w:val="clear" w:color="auto" w:fill="auto"/>
            <w:vAlign w:val="center"/>
          </w:tcPr>
          <w:p w14:paraId="110A2D9E" w14:textId="77777777" w:rsidR="00DB5B01" w:rsidRPr="00C507C2" w:rsidRDefault="00DB5B01" w:rsidP="000A5D84">
            <w:pPr>
              <w:jc w:val="both"/>
              <w:rPr>
                <w:rFonts w:ascii="Garamond" w:hAnsi="Garamond"/>
                <w:sz w:val="20"/>
                <w:szCs w:val="20"/>
              </w:rPr>
            </w:pPr>
          </w:p>
        </w:tc>
      </w:tr>
      <w:tr w:rsidR="00DB5B01" w:rsidRPr="00C507C2" w14:paraId="1D1D51B2" w14:textId="77777777" w:rsidTr="00912D7B">
        <w:trPr>
          <w:cantSplit/>
          <w:trHeight w:val="20"/>
        </w:trPr>
        <w:tc>
          <w:tcPr>
            <w:tcW w:w="605" w:type="pct"/>
            <w:tcBorders>
              <w:top w:val="dotted" w:sz="4" w:space="0" w:color="auto"/>
            </w:tcBorders>
            <w:vAlign w:val="center"/>
          </w:tcPr>
          <w:p w14:paraId="57C6F66C"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vAlign w:val="center"/>
          </w:tcPr>
          <w:p w14:paraId="06E86953" w14:textId="77777777" w:rsidR="00DB5B01" w:rsidRPr="00C507C2" w:rsidRDefault="00DB5B01" w:rsidP="000A5D84">
            <w:pPr>
              <w:jc w:val="both"/>
              <w:rPr>
                <w:rFonts w:ascii="Garamond" w:hAnsi="Garamond"/>
                <w:i/>
                <w:iCs/>
                <w:sz w:val="20"/>
                <w:szCs w:val="20"/>
              </w:rPr>
            </w:pPr>
            <w:r w:rsidRPr="00C507C2">
              <w:rPr>
                <w:rFonts w:ascii="Garamond" w:hAnsi="Garamond"/>
                <w:b/>
                <w:bCs/>
                <w:i/>
                <w:iCs/>
                <w:sz w:val="20"/>
                <w:szCs w:val="20"/>
              </w:rPr>
              <w:t>Shfuqizohet</w:t>
            </w:r>
          </w:p>
        </w:tc>
      </w:tr>
      <w:tr w:rsidR="00DB5B01" w:rsidRPr="00C507C2" w14:paraId="4C1B2CCA" w14:textId="77777777" w:rsidTr="00912D7B">
        <w:trPr>
          <w:cantSplit/>
          <w:trHeight w:val="20"/>
        </w:trPr>
        <w:tc>
          <w:tcPr>
            <w:tcW w:w="605" w:type="pct"/>
            <w:tcBorders>
              <w:bottom w:val="dotted" w:sz="4" w:space="0" w:color="auto"/>
            </w:tcBorders>
            <w:vAlign w:val="center"/>
          </w:tcPr>
          <w:p w14:paraId="08D3EA84"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44D87D0E" w14:textId="77777777" w:rsidR="00DB5B01" w:rsidRPr="00C507C2" w:rsidRDefault="00DB5B01" w:rsidP="000A5D84">
            <w:pPr>
              <w:jc w:val="both"/>
              <w:rPr>
                <w:rFonts w:ascii="Garamond" w:hAnsi="Garamond"/>
                <w:b/>
                <w:bCs/>
                <w:sz w:val="20"/>
                <w:szCs w:val="20"/>
              </w:rPr>
            </w:pPr>
            <w:r w:rsidRPr="00C507C2">
              <w:rPr>
                <w:rFonts w:ascii="Garamond" w:hAnsi="Garamond"/>
                <w:b/>
                <w:bCs/>
                <w:sz w:val="20"/>
                <w:szCs w:val="20"/>
              </w:rPr>
              <w:t>LIDA-2</w:t>
            </w:r>
          </w:p>
        </w:tc>
        <w:tc>
          <w:tcPr>
            <w:tcW w:w="3277" w:type="pct"/>
            <w:tcBorders>
              <w:bottom w:val="dotted" w:sz="4" w:space="0" w:color="auto"/>
            </w:tcBorders>
            <w:shd w:val="clear" w:color="auto" w:fill="auto"/>
          </w:tcPr>
          <w:p w14:paraId="40425748" w14:textId="5CA6AEE3" w:rsidR="00DB5B01" w:rsidRPr="00C507C2" w:rsidRDefault="00DB5B01" w:rsidP="000A5D84">
            <w:pPr>
              <w:jc w:val="both"/>
              <w:rPr>
                <w:rFonts w:ascii="Garamond" w:hAnsi="Garamond"/>
                <w:sz w:val="20"/>
                <w:szCs w:val="20"/>
              </w:rPr>
            </w:pPr>
            <w:r w:rsidRPr="00C507C2">
              <w:rPr>
                <w:rFonts w:ascii="Garamond" w:hAnsi="Garamond"/>
                <w:sz w:val="20"/>
                <w:szCs w:val="20"/>
              </w:rPr>
              <w:t xml:space="preserve">Nënkupton </w:t>
            </w:r>
            <w:r w:rsidR="00330DA2" w:rsidRPr="00C507C2">
              <w:rPr>
                <w:rFonts w:ascii="Garamond" w:hAnsi="Garamond"/>
                <w:sz w:val="20"/>
                <w:szCs w:val="20"/>
              </w:rPr>
              <w:t xml:space="preserve">ankandin e dytë lokal </w:t>
            </w:r>
            <w:r w:rsidR="001A1D3D" w:rsidRPr="00C507C2">
              <w:rPr>
                <w:rFonts w:ascii="Garamond" w:hAnsi="Garamond"/>
                <w:sz w:val="20"/>
                <w:szCs w:val="20"/>
              </w:rPr>
              <w:t>të tregut brenda së njëjtës ditë</w:t>
            </w:r>
            <w:r w:rsidR="002B1A03">
              <w:rPr>
                <w:rFonts w:ascii="Garamond" w:hAnsi="Garamond"/>
                <w:sz w:val="20"/>
                <w:szCs w:val="20"/>
              </w:rPr>
              <w:t xml:space="preserve"> </w:t>
            </w:r>
            <w:r w:rsidR="001A1D3D" w:rsidRPr="00C507C2">
              <w:rPr>
                <w:rFonts w:ascii="Garamond" w:hAnsi="Garamond"/>
                <w:sz w:val="20"/>
                <w:szCs w:val="20"/>
              </w:rPr>
              <w:t>duke i konsideruar zonat e ofertimit</w:t>
            </w:r>
            <w:r w:rsidR="002B1A03">
              <w:rPr>
                <w:rFonts w:ascii="Garamond" w:hAnsi="Garamond"/>
                <w:sz w:val="20"/>
                <w:szCs w:val="20"/>
              </w:rPr>
              <w:t xml:space="preserve"> </w:t>
            </w:r>
            <w:r w:rsidRPr="00C507C2">
              <w:rPr>
                <w:rFonts w:ascii="Garamond" w:hAnsi="Garamond"/>
                <w:sz w:val="20"/>
                <w:szCs w:val="20"/>
              </w:rPr>
              <w:t xml:space="preserve">AL dhe KS dhe/ose </w:t>
            </w:r>
            <w:r w:rsidR="00330DA2" w:rsidRPr="00C507C2">
              <w:rPr>
                <w:rFonts w:ascii="Garamond" w:hAnsi="Garamond"/>
                <w:sz w:val="20"/>
                <w:szCs w:val="20"/>
              </w:rPr>
              <w:t>zona të tjera ofertimi të ndara, e kryer për një ditë livrimi duke mbuluar njësinë kohore të tregut në ditën e përcaktuar të livrimi</w:t>
            </w:r>
            <w:r w:rsidRPr="00C507C2">
              <w:rPr>
                <w:rFonts w:ascii="Garamond" w:hAnsi="Garamond"/>
                <w:sz w:val="20"/>
                <w:szCs w:val="20"/>
              </w:rPr>
              <w:t xml:space="preserve">t siç përshkruhet në tabelën e paragrafit A.2.4.6 të </w:t>
            </w:r>
            <w:r w:rsidR="00330DA2" w:rsidRPr="00C507C2">
              <w:rPr>
                <w:rFonts w:ascii="Garamond" w:hAnsi="Garamond"/>
                <w:sz w:val="20"/>
                <w:szCs w:val="20"/>
              </w:rPr>
              <w:t>procedurës së tregtimit</w:t>
            </w:r>
            <w:r w:rsidR="00330DA2">
              <w:rPr>
                <w:rFonts w:ascii="Garamond" w:hAnsi="Garamond"/>
                <w:sz w:val="20"/>
                <w:szCs w:val="20"/>
              </w:rPr>
              <w:t>.</w:t>
            </w:r>
          </w:p>
        </w:tc>
      </w:tr>
      <w:tr w:rsidR="00DB5B01" w:rsidRPr="00C507C2" w14:paraId="359EE738" w14:textId="77777777" w:rsidTr="00912D7B">
        <w:trPr>
          <w:cantSplit/>
          <w:trHeight w:val="20"/>
        </w:trPr>
        <w:tc>
          <w:tcPr>
            <w:tcW w:w="605" w:type="pct"/>
            <w:tcBorders>
              <w:top w:val="dotted" w:sz="4" w:space="0" w:color="auto"/>
              <w:bottom w:val="dotted" w:sz="4" w:space="0" w:color="auto"/>
            </w:tcBorders>
            <w:vAlign w:val="center"/>
          </w:tcPr>
          <w:p w14:paraId="49920DBC"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0325C2A9" w14:textId="77777777" w:rsidR="00DB5B01" w:rsidRPr="00C507C2" w:rsidRDefault="00DB5B01" w:rsidP="000A5D84">
            <w:pPr>
              <w:jc w:val="both"/>
              <w:rPr>
                <w:rFonts w:ascii="Garamond" w:hAnsi="Garamond"/>
                <w:b/>
                <w:bCs/>
                <w:sz w:val="20"/>
                <w:szCs w:val="20"/>
              </w:rPr>
            </w:pPr>
          </w:p>
        </w:tc>
        <w:tc>
          <w:tcPr>
            <w:tcW w:w="3277" w:type="pct"/>
            <w:tcBorders>
              <w:top w:val="dotted" w:sz="4" w:space="0" w:color="auto"/>
              <w:bottom w:val="dotted" w:sz="4" w:space="0" w:color="auto"/>
            </w:tcBorders>
            <w:shd w:val="clear" w:color="auto" w:fill="auto"/>
            <w:vAlign w:val="center"/>
          </w:tcPr>
          <w:p w14:paraId="5AA98D4F" w14:textId="77777777" w:rsidR="00DB5B01" w:rsidRPr="00C507C2" w:rsidRDefault="00DB5B01" w:rsidP="000A5D84">
            <w:pPr>
              <w:jc w:val="both"/>
              <w:rPr>
                <w:rFonts w:ascii="Garamond" w:hAnsi="Garamond"/>
                <w:sz w:val="20"/>
                <w:szCs w:val="20"/>
              </w:rPr>
            </w:pPr>
          </w:p>
        </w:tc>
      </w:tr>
      <w:tr w:rsidR="00DB5B01" w:rsidRPr="00C507C2" w14:paraId="55ACE171" w14:textId="77777777" w:rsidTr="00912D7B">
        <w:trPr>
          <w:cantSplit/>
          <w:trHeight w:val="20"/>
        </w:trPr>
        <w:tc>
          <w:tcPr>
            <w:tcW w:w="605" w:type="pct"/>
            <w:tcBorders>
              <w:top w:val="dotted" w:sz="4" w:space="0" w:color="auto"/>
            </w:tcBorders>
            <w:vAlign w:val="center"/>
          </w:tcPr>
          <w:p w14:paraId="2C191FD1"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vAlign w:val="center"/>
          </w:tcPr>
          <w:p w14:paraId="5AE671E9" w14:textId="77777777" w:rsidR="00DB5B01" w:rsidRPr="00C507C2" w:rsidRDefault="00DB5B01" w:rsidP="000A5D84">
            <w:pPr>
              <w:jc w:val="both"/>
              <w:rPr>
                <w:rFonts w:ascii="Garamond" w:hAnsi="Garamond"/>
                <w:i/>
                <w:iCs/>
                <w:sz w:val="20"/>
                <w:szCs w:val="20"/>
              </w:rPr>
            </w:pPr>
            <w:r w:rsidRPr="00C507C2">
              <w:rPr>
                <w:rFonts w:ascii="Garamond" w:hAnsi="Garamond"/>
                <w:b/>
                <w:bCs/>
                <w:i/>
                <w:iCs/>
                <w:sz w:val="20"/>
                <w:szCs w:val="20"/>
              </w:rPr>
              <w:t>Shfuqizohet</w:t>
            </w:r>
          </w:p>
        </w:tc>
      </w:tr>
      <w:tr w:rsidR="00DB5B01" w:rsidRPr="00C507C2" w14:paraId="2C076A88" w14:textId="77777777" w:rsidTr="00912D7B">
        <w:trPr>
          <w:cantSplit/>
          <w:trHeight w:val="20"/>
        </w:trPr>
        <w:tc>
          <w:tcPr>
            <w:tcW w:w="605" w:type="pct"/>
            <w:tcBorders>
              <w:bottom w:val="dotted" w:sz="4" w:space="0" w:color="auto"/>
            </w:tcBorders>
            <w:vAlign w:val="center"/>
          </w:tcPr>
          <w:p w14:paraId="6451982C"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2947ADF2" w14:textId="77777777" w:rsidR="00DB5B01" w:rsidRPr="00C507C2" w:rsidRDefault="00DB5B01" w:rsidP="000A5D84">
            <w:pPr>
              <w:jc w:val="both"/>
              <w:rPr>
                <w:rFonts w:ascii="Garamond" w:hAnsi="Garamond"/>
                <w:b/>
                <w:bCs/>
                <w:sz w:val="20"/>
                <w:szCs w:val="20"/>
              </w:rPr>
            </w:pPr>
            <w:r w:rsidRPr="00C507C2">
              <w:rPr>
                <w:rFonts w:ascii="Garamond" w:hAnsi="Garamond"/>
                <w:b/>
                <w:bCs/>
                <w:sz w:val="20"/>
                <w:szCs w:val="20"/>
              </w:rPr>
              <w:t>LIDA-3</w:t>
            </w:r>
          </w:p>
        </w:tc>
        <w:tc>
          <w:tcPr>
            <w:tcW w:w="3277" w:type="pct"/>
            <w:tcBorders>
              <w:bottom w:val="dotted" w:sz="4" w:space="0" w:color="auto"/>
            </w:tcBorders>
            <w:shd w:val="clear" w:color="auto" w:fill="auto"/>
          </w:tcPr>
          <w:p w14:paraId="3DE8EE36" w14:textId="169BC051" w:rsidR="00DB5B01" w:rsidRPr="00C507C2" w:rsidRDefault="00DB5B01" w:rsidP="000A5D84">
            <w:pPr>
              <w:jc w:val="both"/>
              <w:rPr>
                <w:rFonts w:ascii="Garamond" w:hAnsi="Garamond"/>
                <w:sz w:val="20"/>
                <w:szCs w:val="20"/>
              </w:rPr>
            </w:pPr>
            <w:r w:rsidRPr="00C507C2">
              <w:rPr>
                <w:rFonts w:ascii="Garamond" w:hAnsi="Garamond"/>
                <w:sz w:val="20"/>
                <w:szCs w:val="20"/>
              </w:rPr>
              <w:t xml:space="preserve">Nënkupton </w:t>
            </w:r>
            <w:r w:rsidR="00330DA2" w:rsidRPr="00C507C2">
              <w:rPr>
                <w:rFonts w:ascii="Garamond" w:hAnsi="Garamond"/>
                <w:sz w:val="20"/>
                <w:szCs w:val="20"/>
              </w:rPr>
              <w:t xml:space="preserve">ankandin e tretë lokal të </w:t>
            </w:r>
            <w:r w:rsidR="001A1D3D" w:rsidRPr="00C507C2">
              <w:rPr>
                <w:rFonts w:ascii="Garamond" w:hAnsi="Garamond"/>
                <w:sz w:val="20"/>
                <w:szCs w:val="20"/>
              </w:rPr>
              <w:t>tregut brenda së njëjtës ditë</w:t>
            </w:r>
            <w:r w:rsidR="002B1A03">
              <w:rPr>
                <w:rFonts w:ascii="Garamond" w:hAnsi="Garamond"/>
                <w:sz w:val="20"/>
                <w:szCs w:val="20"/>
              </w:rPr>
              <w:t xml:space="preserve"> </w:t>
            </w:r>
            <w:r w:rsidR="001A1D3D" w:rsidRPr="00C507C2">
              <w:rPr>
                <w:rFonts w:ascii="Garamond" w:hAnsi="Garamond"/>
                <w:sz w:val="20"/>
                <w:szCs w:val="20"/>
              </w:rPr>
              <w:t>duke i konsideruar zonat e ofertimit</w:t>
            </w:r>
            <w:r w:rsidR="002B1A03">
              <w:rPr>
                <w:rFonts w:ascii="Garamond" w:hAnsi="Garamond"/>
                <w:sz w:val="20"/>
                <w:szCs w:val="20"/>
              </w:rPr>
              <w:t xml:space="preserve"> </w:t>
            </w:r>
            <w:r w:rsidRPr="00C507C2">
              <w:rPr>
                <w:rFonts w:ascii="Garamond" w:hAnsi="Garamond"/>
                <w:sz w:val="20"/>
                <w:szCs w:val="20"/>
              </w:rPr>
              <w:t xml:space="preserve">AL dhe KS dhe/ose </w:t>
            </w:r>
            <w:r w:rsidR="00330DA2" w:rsidRPr="00C507C2">
              <w:rPr>
                <w:rFonts w:ascii="Garamond" w:hAnsi="Garamond"/>
                <w:sz w:val="20"/>
                <w:szCs w:val="20"/>
              </w:rPr>
              <w:t xml:space="preserve">zona të tjera ofertimi të ndara, e kryer për një ditë livrimi duke mbuluar njësinë kohore të tregut në ditën e përcaktuar të livrimit siç përshkruhet </w:t>
            </w:r>
            <w:r w:rsidRPr="00C507C2">
              <w:rPr>
                <w:rFonts w:ascii="Garamond" w:hAnsi="Garamond"/>
                <w:sz w:val="20"/>
                <w:szCs w:val="20"/>
              </w:rPr>
              <w:t xml:space="preserve">në tabelën e paragrafit A.2.4.6 të </w:t>
            </w:r>
            <w:r w:rsidR="00330DA2" w:rsidRPr="00C507C2">
              <w:rPr>
                <w:rFonts w:ascii="Garamond" w:hAnsi="Garamond"/>
                <w:sz w:val="20"/>
                <w:szCs w:val="20"/>
              </w:rPr>
              <w:t>procedurës së tregtimit</w:t>
            </w:r>
            <w:r w:rsidR="00330DA2">
              <w:rPr>
                <w:rFonts w:ascii="Garamond" w:hAnsi="Garamond"/>
                <w:sz w:val="20"/>
                <w:szCs w:val="20"/>
              </w:rPr>
              <w:t>.</w:t>
            </w:r>
          </w:p>
        </w:tc>
      </w:tr>
      <w:tr w:rsidR="00DB5B01" w:rsidRPr="00C507C2" w14:paraId="3DE25659" w14:textId="77777777" w:rsidTr="00912D7B">
        <w:trPr>
          <w:cantSplit/>
          <w:trHeight w:val="20"/>
        </w:trPr>
        <w:tc>
          <w:tcPr>
            <w:tcW w:w="605" w:type="pct"/>
            <w:tcBorders>
              <w:top w:val="dotted" w:sz="4" w:space="0" w:color="auto"/>
              <w:bottom w:val="dotted" w:sz="4" w:space="0" w:color="auto"/>
            </w:tcBorders>
            <w:vAlign w:val="center"/>
          </w:tcPr>
          <w:p w14:paraId="338E9FE0"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01981E42" w14:textId="77777777" w:rsidR="00DB5B01" w:rsidRPr="00C507C2" w:rsidRDefault="00DB5B01" w:rsidP="000A5D84">
            <w:pPr>
              <w:jc w:val="both"/>
              <w:rPr>
                <w:rFonts w:ascii="Garamond" w:hAnsi="Garamond"/>
                <w:b/>
                <w:bCs/>
                <w:sz w:val="20"/>
                <w:szCs w:val="20"/>
              </w:rPr>
            </w:pPr>
          </w:p>
        </w:tc>
        <w:tc>
          <w:tcPr>
            <w:tcW w:w="3277" w:type="pct"/>
            <w:tcBorders>
              <w:top w:val="dotted" w:sz="4" w:space="0" w:color="auto"/>
              <w:bottom w:val="dotted" w:sz="4" w:space="0" w:color="auto"/>
            </w:tcBorders>
            <w:shd w:val="clear" w:color="auto" w:fill="auto"/>
            <w:vAlign w:val="center"/>
          </w:tcPr>
          <w:p w14:paraId="43CD8133" w14:textId="77777777" w:rsidR="00DB5B01" w:rsidRPr="00C507C2" w:rsidRDefault="00DB5B01" w:rsidP="000A5D84">
            <w:pPr>
              <w:jc w:val="both"/>
              <w:rPr>
                <w:rFonts w:ascii="Garamond" w:hAnsi="Garamond"/>
                <w:sz w:val="20"/>
                <w:szCs w:val="20"/>
              </w:rPr>
            </w:pPr>
          </w:p>
        </w:tc>
      </w:tr>
      <w:tr w:rsidR="00DB5B01" w:rsidRPr="00C507C2" w14:paraId="2490C020" w14:textId="77777777" w:rsidTr="00912D7B">
        <w:trPr>
          <w:cantSplit/>
          <w:trHeight w:val="20"/>
        </w:trPr>
        <w:tc>
          <w:tcPr>
            <w:tcW w:w="605" w:type="pct"/>
            <w:tcBorders>
              <w:top w:val="dotted" w:sz="4" w:space="0" w:color="auto"/>
            </w:tcBorders>
            <w:vAlign w:val="center"/>
          </w:tcPr>
          <w:p w14:paraId="2F176AF3"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vAlign w:val="center"/>
          </w:tcPr>
          <w:p w14:paraId="306EC538" w14:textId="77777777" w:rsidR="00DB5B01" w:rsidRPr="00C507C2" w:rsidRDefault="00DB5B01" w:rsidP="000A5D84">
            <w:pPr>
              <w:jc w:val="both"/>
              <w:rPr>
                <w:rFonts w:ascii="Garamond" w:hAnsi="Garamond"/>
                <w:i/>
                <w:iCs/>
                <w:sz w:val="20"/>
                <w:szCs w:val="20"/>
              </w:rPr>
            </w:pPr>
            <w:r w:rsidRPr="00C507C2">
              <w:rPr>
                <w:rFonts w:ascii="Garamond" w:hAnsi="Garamond"/>
                <w:b/>
                <w:bCs/>
                <w:i/>
                <w:iCs/>
                <w:sz w:val="20"/>
                <w:szCs w:val="20"/>
              </w:rPr>
              <w:t>Shfuqizohet</w:t>
            </w:r>
          </w:p>
        </w:tc>
      </w:tr>
      <w:tr w:rsidR="00DB5B01" w:rsidRPr="00C507C2" w14:paraId="6F0043E6" w14:textId="77777777" w:rsidTr="00912D7B">
        <w:trPr>
          <w:cantSplit/>
          <w:trHeight w:val="20"/>
        </w:trPr>
        <w:tc>
          <w:tcPr>
            <w:tcW w:w="605" w:type="pct"/>
            <w:tcBorders>
              <w:bottom w:val="dotted" w:sz="4" w:space="0" w:color="auto"/>
            </w:tcBorders>
            <w:vAlign w:val="center"/>
          </w:tcPr>
          <w:p w14:paraId="602749BD"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5E44C7C0" w14:textId="77777777" w:rsidR="00DB5B01" w:rsidRPr="00C507C2" w:rsidRDefault="00DB5B01" w:rsidP="000A5D84">
            <w:pPr>
              <w:jc w:val="both"/>
              <w:rPr>
                <w:rFonts w:ascii="Garamond" w:hAnsi="Garamond"/>
                <w:b/>
                <w:bCs/>
                <w:sz w:val="20"/>
                <w:szCs w:val="20"/>
              </w:rPr>
            </w:pPr>
          </w:p>
        </w:tc>
        <w:tc>
          <w:tcPr>
            <w:tcW w:w="3277" w:type="pct"/>
            <w:tcBorders>
              <w:bottom w:val="dotted" w:sz="4" w:space="0" w:color="auto"/>
            </w:tcBorders>
            <w:shd w:val="clear" w:color="auto" w:fill="auto"/>
            <w:vAlign w:val="center"/>
          </w:tcPr>
          <w:p w14:paraId="0FB006C4" w14:textId="77777777" w:rsidR="00DB5B01" w:rsidRPr="00C507C2" w:rsidRDefault="00DB5B01" w:rsidP="000A5D84">
            <w:pPr>
              <w:jc w:val="both"/>
              <w:rPr>
                <w:rFonts w:ascii="Garamond" w:hAnsi="Garamond"/>
                <w:sz w:val="20"/>
                <w:szCs w:val="20"/>
              </w:rPr>
            </w:pPr>
          </w:p>
        </w:tc>
      </w:tr>
    </w:tbl>
    <w:p w14:paraId="1F5C32C6" w14:textId="2F14A97A" w:rsidR="00DB5B01" w:rsidRPr="00C507C2" w:rsidRDefault="00DB5B01" w:rsidP="000A5D84">
      <w:pPr>
        <w:tabs>
          <w:tab w:val="left" w:pos="1735"/>
        </w:tabs>
        <w:jc w:val="both"/>
        <w:rPr>
          <w:rFonts w:ascii="Garamond" w:hAnsi="Garamond"/>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096"/>
        <w:gridCol w:w="2026"/>
        <w:gridCol w:w="5939"/>
      </w:tblGrid>
      <w:tr w:rsidR="00DB5B01" w:rsidRPr="00C507C2" w14:paraId="6F473F70" w14:textId="77777777" w:rsidTr="00912D7B">
        <w:trPr>
          <w:cantSplit/>
          <w:trHeight w:val="20"/>
        </w:trPr>
        <w:tc>
          <w:tcPr>
            <w:tcW w:w="605" w:type="pct"/>
            <w:tcBorders>
              <w:top w:val="dotted" w:sz="4" w:space="0" w:color="auto"/>
              <w:bottom w:val="dotted" w:sz="4" w:space="0" w:color="auto"/>
            </w:tcBorders>
            <w:vAlign w:val="center"/>
          </w:tcPr>
          <w:p w14:paraId="1219912C"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79E3112F" w14:textId="77777777" w:rsidR="00DB5B01" w:rsidRPr="00C507C2" w:rsidRDefault="00DB5B01" w:rsidP="00945092">
            <w:pPr>
              <w:rPr>
                <w:rFonts w:ascii="Garamond" w:hAnsi="Garamond"/>
                <w:b/>
                <w:bCs/>
                <w:sz w:val="20"/>
                <w:szCs w:val="20"/>
              </w:rPr>
            </w:pPr>
            <w:r w:rsidRPr="00C507C2">
              <w:rPr>
                <w:rFonts w:ascii="Garamond" w:hAnsi="Garamond"/>
                <w:b/>
                <w:bCs/>
                <w:sz w:val="20"/>
                <w:szCs w:val="20"/>
              </w:rPr>
              <w:t>Marrëveshjes Operacionale të Bashkimit të Tregjeve të Ditës në Avancë dhe/ose Tregjeve të Ankandeve Brenda së Njëjtës Ditë</w:t>
            </w:r>
          </w:p>
        </w:tc>
        <w:tc>
          <w:tcPr>
            <w:tcW w:w="3277" w:type="pct"/>
            <w:tcBorders>
              <w:top w:val="dotted" w:sz="4" w:space="0" w:color="auto"/>
              <w:bottom w:val="dotted" w:sz="4" w:space="0" w:color="auto"/>
            </w:tcBorders>
            <w:shd w:val="clear" w:color="auto" w:fill="auto"/>
            <w:vAlign w:val="center"/>
          </w:tcPr>
          <w:p w14:paraId="17172DDD" w14:textId="1C0030AA" w:rsidR="00DB5B01" w:rsidRPr="00C507C2" w:rsidRDefault="00DB5B01" w:rsidP="000A5D84">
            <w:pPr>
              <w:jc w:val="both"/>
              <w:rPr>
                <w:rFonts w:ascii="Garamond" w:hAnsi="Garamond"/>
                <w:sz w:val="20"/>
                <w:szCs w:val="20"/>
              </w:rPr>
            </w:pPr>
            <w:r w:rsidRPr="00C507C2">
              <w:rPr>
                <w:rFonts w:ascii="Garamond" w:hAnsi="Garamond"/>
                <w:sz w:val="20"/>
                <w:szCs w:val="20"/>
              </w:rPr>
              <w:t xml:space="preserve">Nënkupton marrëveshjen ndërmjet NEMO-ve dhe OST-ve sipas së cilës parashikohet kundër i përmbledhur i bashkëpunimit midis palëve për organizmin e Bashkimit të Tregjeve të Ditës në Avancë dhe/ose </w:t>
            </w:r>
            <w:r w:rsidR="002B1A03" w:rsidRPr="00C507C2">
              <w:rPr>
                <w:rFonts w:ascii="Garamond" w:hAnsi="Garamond"/>
                <w:sz w:val="20"/>
                <w:szCs w:val="20"/>
              </w:rPr>
              <w:t>tregjeve të ankandeve brenda së njëjtës ditë</w:t>
            </w:r>
            <w:r w:rsidR="002B1A03">
              <w:rPr>
                <w:rFonts w:ascii="Garamond" w:hAnsi="Garamond"/>
                <w:sz w:val="20"/>
                <w:szCs w:val="20"/>
              </w:rPr>
              <w:t>.</w:t>
            </w:r>
          </w:p>
        </w:tc>
      </w:tr>
      <w:tr w:rsidR="00DB5B01" w:rsidRPr="00C507C2" w14:paraId="0CFEA11E" w14:textId="77777777" w:rsidTr="00912D7B">
        <w:trPr>
          <w:cantSplit/>
          <w:trHeight w:val="20"/>
        </w:trPr>
        <w:tc>
          <w:tcPr>
            <w:tcW w:w="605" w:type="pct"/>
            <w:tcBorders>
              <w:top w:val="dotted" w:sz="4" w:space="0" w:color="auto"/>
            </w:tcBorders>
            <w:vAlign w:val="center"/>
          </w:tcPr>
          <w:p w14:paraId="1B59A8D2"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vAlign w:val="center"/>
          </w:tcPr>
          <w:p w14:paraId="59AE40F3" w14:textId="77777777" w:rsidR="00DB5B01" w:rsidRPr="00C507C2" w:rsidRDefault="00DB5B01" w:rsidP="00945092">
            <w:pPr>
              <w:rPr>
                <w:rFonts w:ascii="Garamond" w:hAnsi="Garamond"/>
                <w:b/>
                <w:bCs/>
                <w:i/>
                <w:iCs/>
                <w:sz w:val="20"/>
                <w:szCs w:val="20"/>
              </w:rPr>
            </w:pPr>
            <w:r w:rsidRPr="00C507C2">
              <w:rPr>
                <w:rFonts w:ascii="Garamond" w:hAnsi="Garamond"/>
                <w:b/>
                <w:bCs/>
                <w:i/>
                <w:iCs/>
                <w:sz w:val="20"/>
                <w:szCs w:val="20"/>
              </w:rPr>
              <w:t>Shtohet</w:t>
            </w:r>
          </w:p>
        </w:tc>
      </w:tr>
      <w:tr w:rsidR="00DB5B01" w:rsidRPr="00C507C2" w14:paraId="0B2BD0FF" w14:textId="77777777" w:rsidTr="00912D7B">
        <w:trPr>
          <w:cantSplit/>
          <w:trHeight w:val="20"/>
        </w:trPr>
        <w:tc>
          <w:tcPr>
            <w:tcW w:w="605" w:type="pct"/>
            <w:tcBorders>
              <w:bottom w:val="dotted" w:sz="4" w:space="0" w:color="auto"/>
            </w:tcBorders>
            <w:vAlign w:val="center"/>
          </w:tcPr>
          <w:p w14:paraId="1F77B286"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4E08821D" w14:textId="1D33FFB7" w:rsidR="00DB5B01" w:rsidRPr="00C507C2" w:rsidRDefault="00DB5B01" w:rsidP="00945092">
            <w:pPr>
              <w:rPr>
                <w:rFonts w:ascii="Garamond" w:hAnsi="Garamond"/>
                <w:b/>
                <w:bCs/>
                <w:sz w:val="20"/>
                <w:szCs w:val="20"/>
              </w:rPr>
            </w:pPr>
            <w:r w:rsidRPr="00C507C2">
              <w:rPr>
                <w:rFonts w:ascii="Garamond" w:hAnsi="Garamond"/>
                <w:b/>
                <w:bCs/>
                <w:sz w:val="20"/>
                <w:szCs w:val="20"/>
              </w:rPr>
              <w:t xml:space="preserve">Rezultatet </w:t>
            </w:r>
            <w:r w:rsidR="00DD620D" w:rsidRPr="00C507C2">
              <w:rPr>
                <w:rFonts w:ascii="Garamond" w:hAnsi="Garamond"/>
                <w:b/>
                <w:bCs/>
                <w:sz w:val="20"/>
                <w:szCs w:val="20"/>
              </w:rPr>
              <w:t xml:space="preserve">paraprake </w:t>
            </w:r>
            <w:r w:rsidRPr="00C507C2">
              <w:rPr>
                <w:rFonts w:ascii="Garamond" w:hAnsi="Garamond"/>
                <w:b/>
                <w:bCs/>
                <w:sz w:val="20"/>
                <w:szCs w:val="20"/>
              </w:rPr>
              <w:t>të Tregut të Bashkuar</w:t>
            </w:r>
          </w:p>
        </w:tc>
        <w:tc>
          <w:tcPr>
            <w:tcW w:w="3277" w:type="pct"/>
            <w:tcBorders>
              <w:bottom w:val="dotted" w:sz="4" w:space="0" w:color="auto"/>
            </w:tcBorders>
            <w:shd w:val="clear" w:color="auto" w:fill="auto"/>
            <w:vAlign w:val="center"/>
          </w:tcPr>
          <w:p w14:paraId="37747EA8" w14:textId="0AF286FA" w:rsidR="00DB5B01" w:rsidRPr="00C507C2" w:rsidRDefault="00DB5B01" w:rsidP="000A5D84">
            <w:pPr>
              <w:jc w:val="both"/>
              <w:rPr>
                <w:rFonts w:ascii="Garamond" w:hAnsi="Garamond"/>
                <w:sz w:val="20"/>
                <w:szCs w:val="20"/>
              </w:rPr>
            </w:pPr>
            <w:r w:rsidRPr="00C507C2">
              <w:rPr>
                <w:rFonts w:ascii="Garamond" w:hAnsi="Garamond"/>
                <w:sz w:val="20"/>
                <w:szCs w:val="20"/>
              </w:rPr>
              <w:t>Rezultatet e Bashkimit të Tregjeve të cilat dërgohen nga Ofruesi i Shërbimit të Bashkimit të Tregjeve te NEMO-t me qëllim të vlerësimi</w:t>
            </w:r>
            <w:r w:rsidR="00330DA2">
              <w:rPr>
                <w:rFonts w:ascii="Garamond" w:hAnsi="Garamond"/>
                <w:sz w:val="20"/>
                <w:szCs w:val="20"/>
              </w:rPr>
              <w:t>.</w:t>
            </w:r>
          </w:p>
        </w:tc>
      </w:tr>
      <w:tr w:rsidR="00DB5B01" w:rsidRPr="00C507C2" w14:paraId="3E728F0D" w14:textId="77777777" w:rsidTr="00912D7B">
        <w:trPr>
          <w:cantSplit/>
          <w:trHeight w:val="20"/>
        </w:trPr>
        <w:tc>
          <w:tcPr>
            <w:tcW w:w="605" w:type="pct"/>
            <w:tcBorders>
              <w:top w:val="dotted" w:sz="4" w:space="0" w:color="auto"/>
              <w:bottom w:val="dotted" w:sz="4" w:space="0" w:color="auto"/>
            </w:tcBorders>
            <w:vAlign w:val="center"/>
          </w:tcPr>
          <w:p w14:paraId="2AFD7192"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57FACAF3" w14:textId="15510034" w:rsidR="00DB5B01" w:rsidRPr="00C507C2" w:rsidRDefault="00DB5B01" w:rsidP="00945092">
            <w:pPr>
              <w:rPr>
                <w:rFonts w:ascii="Garamond" w:hAnsi="Garamond"/>
                <w:b/>
                <w:bCs/>
                <w:sz w:val="20"/>
                <w:szCs w:val="20"/>
              </w:rPr>
            </w:pPr>
            <w:r w:rsidRPr="00C507C2">
              <w:rPr>
                <w:rFonts w:ascii="Garamond" w:hAnsi="Garamond"/>
                <w:b/>
                <w:bCs/>
                <w:sz w:val="20"/>
                <w:szCs w:val="20"/>
              </w:rPr>
              <w:t xml:space="preserve">Rezultatet </w:t>
            </w:r>
            <w:r w:rsidR="00DD620D" w:rsidRPr="00C507C2">
              <w:rPr>
                <w:rFonts w:ascii="Garamond" w:hAnsi="Garamond"/>
                <w:b/>
                <w:bCs/>
                <w:sz w:val="20"/>
                <w:szCs w:val="20"/>
              </w:rPr>
              <w:t xml:space="preserve">paraprake </w:t>
            </w:r>
            <w:r w:rsidRPr="00C507C2">
              <w:rPr>
                <w:rFonts w:ascii="Garamond" w:hAnsi="Garamond"/>
                <w:b/>
                <w:bCs/>
                <w:sz w:val="20"/>
                <w:szCs w:val="20"/>
              </w:rPr>
              <w:t xml:space="preserve">nga Bashkimi i Tregjeve </w:t>
            </w:r>
          </w:p>
        </w:tc>
        <w:tc>
          <w:tcPr>
            <w:tcW w:w="3277" w:type="pct"/>
            <w:tcBorders>
              <w:top w:val="dotted" w:sz="4" w:space="0" w:color="auto"/>
              <w:bottom w:val="dotted" w:sz="4" w:space="0" w:color="auto"/>
            </w:tcBorders>
            <w:shd w:val="clear" w:color="auto" w:fill="auto"/>
            <w:vAlign w:val="center"/>
          </w:tcPr>
          <w:p w14:paraId="4B48AF1B" w14:textId="77F6DF0F" w:rsidR="00DB5B01" w:rsidRPr="00C507C2" w:rsidRDefault="00DB5B01" w:rsidP="000A5D84">
            <w:pPr>
              <w:jc w:val="both"/>
              <w:rPr>
                <w:rFonts w:ascii="Garamond" w:hAnsi="Garamond"/>
                <w:sz w:val="20"/>
                <w:szCs w:val="20"/>
              </w:rPr>
            </w:pPr>
            <w:r w:rsidRPr="00C507C2">
              <w:rPr>
                <w:rFonts w:ascii="Garamond" w:hAnsi="Garamond"/>
                <w:sz w:val="20"/>
                <w:szCs w:val="20"/>
              </w:rPr>
              <w:t xml:space="preserve">Rezultatet e Bashkimit të Tregjeve të cilat dërgohen nga Ofruesi i Shërbimit të Bashkimit të Tregjeve tek NEMO-t me qëllim të vlerësimit dhe që publikohen tek </w:t>
            </w:r>
            <w:r w:rsidR="001A1D3D" w:rsidRPr="00C507C2">
              <w:rPr>
                <w:rFonts w:ascii="Garamond" w:hAnsi="Garamond"/>
                <w:sz w:val="20"/>
                <w:szCs w:val="20"/>
              </w:rPr>
              <w:t xml:space="preserve">anëtarët </w:t>
            </w:r>
            <w:r w:rsidRPr="00C507C2">
              <w:rPr>
                <w:rFonts w:ascii="Garamond" w:hAnsi="Garamond"/>
                <w:sz w:val="20"/>
                <w:szCs w:val="20"/>
              </w:rPr>
              <w:t>e Bursës dhe TSO</w:t>
            </w:r>
            <w:r w:rsidR="00330DA2">
              <w:rPr>
                <w:rFonts w:ascii="Garamond" w:hAnsi="Garamond"/>
                <w:sz w:val="20"/>
                <w:szCs w:val="20"/>
              </w:rPr>
              <w:t>.</w:t>
            </w:r>
          </w:p>
        </w:tc>
      </w:tr>
      <w:tr w:rsidR="00DB5B01" w:rsidRPr="00C507C2" w14:paraId="5FEF23A0" w14:textId="77777777" w:rsidTr="00912D7B">
        <w:trPr>
          <w:cantSplit/>
          <w:trHeight w:val="20"/>
        </w:trPr>
        <w:tc>
          <w:tcPr>
            <w:tcW w:w="605" w:type="pct"/>
            <w:tcBorders>
              <w:bottom w:val="dotted" w:sz="4" w:space="0" w:color="auto"/>
            </w:tcBorders>
            <w:vAlign w:val="center"/>
          </w:tcPr>
          <w:p w14:paraId="4BE6C34F"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6EDF8284" w14:textId="77777777" w:rsidR="00DB5B01" w:rsidRPr="00C507C2" w:rsidRDefault="00DB5B01" w:rsidP="00945092">
            <w:pPr>
              <w:rPr>
                <w:rFonts w:ascii="Garamond" w:hAnsi="Garamond"/>
                <w:b/>
                <w:bCs/>
                <w:sz w:val="20"/>
                <w:szCs w:val="20"/>
              </w:rPr>
            </w:pPr>
          </w:p>
        </w:tc>
        <w:tc>
          <w:tcPr>
            <w:tcW w:w="3277" w:type="pct"/>
            <w:tcBorders>
              <w:bottom w:val="dotted" w:sz="4" w:space="0" w:color="auto"/>
            </w:tcBorders>
            <w:shd w:val="clear" w:color="auto" w:fill="auto"/>
            <w:vAlign w:val="center"/>
          </w:tcPr>
          <w:p w14:paraId="0F9EF379" w14:textId="77777777" w:rsidR="00DB5B01" w:rsidRPr="00C507C2" w:rsidRDefault="00DB5B01" w:rsidP="000A5D84">
            <w:pPr>
              <w:jc w:val="both"/>
              <w:rPr>
                <w:rFonts w:ascii="Garamond" w:hAnsi="Garamond"/>
                <w:sz w:val="20"/>
                <w:szCs w:val="20"/>
              </w:rPr>
            </w:pPr>
          </w:p>
        </w:tc>
      </w:tr>
      <w:tr w:rsidR="00DB5B01" w:rsidRPr="00C507C2" w14:paraId="5DAF2C8B" w14:textId="77777777" w:rsidTr="00912D7B">
        <w:trPr>
          <w:cantSplit/>
          <w:trHeight w:val="20"/>
        </w:trPr>
        <w:tc>
          <w:tcPr>
            <w:tcW w:w="605" w:type="pct"/>
            <w:tcBorders>
              <w:top w:val="dotted" w:sz="4" w:space="0" w:color="auto"/>
              <w:bottom w:val="dotted" w:sz="4" w:space="0" w:color="auto"/>
            </w:tcBorders>
            <w:vAlign w:val="center"/>
          </w:tcPr>
          <w:p w14:paraId="74369394"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6CC88887" w14:textId="04C76D79" w:rsidR="00DB5B01" w:rsidRPr="00C507C2" w:rsidRDefault="00DB5B01" w:rsidP="00945092">
            <w:pPr>
              <w:rPr>
                <w:rFonts w:ascii="Garamond" w:hAnsi="Garamond"/>
                <w:b/>
                <w:bCs/>
                <w:sz w:val="20"/>
                <w:szCs w:val="20"/>
              </w:rPr>
            </w:pPr>
            <w:r w:rsidRPr="00C507C2">
              <w:rPr>
                <w:rFonts w:ascii="Garamond" w:hAnsi="Garamond"/>
                <w:b/>
                <w:bCs/>
                <w:sz w:val="20"/>
                <w:szCs w:val="20"/>
              </w:rPr>
              <w:t xml:space="preserve">Rezultatet </w:t>
            </w:r>
            <w:r w:rsidR="00DD620D" w:rsidRPr="00C507C2">
              <w:rPr>
                <w:rFonts w:ascii="Garamond" w:hAnsi="Garamond"/>
                <w:b/>
                <w:bCs/>
                <w:sz w:val="20"/>
                <w:szCs w:val="20"/>
              </w:rPr>
              <w:t>përfundimtare globale</w:t>
            </w:r>
          </w:p>
        </w:tc>
        <w:tc>
          <w:tcPr>
            <w:tcW w:w="3277" w:type="pct"/>
            <w:tcBorders>
              <w:top w:val="dotted" w:sz="4" w:space="0" w:color="auto"/>
              <w:bottom w:val="dotted" w:sz="4" w:space="0" w:color="auto"/>
            </w:tcBorders>
            <w:shd w:val="clear" w:color="auto" w:fill="auto"/>
            <w:vAlign w:val="center"/>
          </w:tcPr>
          <w:p w14:paraId="642A954F" w14:textId="4E57984A" w:rsidR="00DB5B01" w:rsidRPr="00C507C2" w:rsidRDefault="00DB5B01" w:rsidP="000A5D84">
            <w:pPr>
              <w:jc w:val="both"/>
              <w:rPr>
                <w:rFonts w:ascii="Garamond" w:hAnsi="Garamond"/>
                <w:sz w:val="20"/>
                <w:szCs w:val="20"/>
              </w:rPr>
            </w:pPr>
            <w:r w:rsidRPr="00C507C2">
              <w:rPr>
                <w:rFonts w:ascii="Garamond" w:hAnsi="Garamond"/>
                <w:sz w:val="20"/>
                <w:szCs w:val="20"/>
              </w:rPr>
              <w:t xml:space="preserve">Rezultatet e Bashkimit të Tregjeve që janë konfirmuar nga NEMO and OST-të (OST-të në respekt të </w:t>
            </w:r>
            <w:r w:rsidR="001A1D3D" w:rsidRPr="00C507C2">
              <w:rPr>
                <w:rFonts w:ascii="Garamond" w:hAnsi="Garamond"/>
                <w:sz w:val="20"/>
                <w:szCs w:val="20"/>
              </w:rPr>
              <w:t>me kapaci</w:t>
            </w:r>
            <w:r w:rsidR="001A1D3D">
              <w:rPr>
                <w:rFonts w:ascii="Garamond" w:hAnsi="Garamond"/>
                <w:sz w:val="20"/>
                <w:szCs w:val="20"/>
              </w:rPr>
              <w:t>t</w:t>
            </w:r>
            <w:r w:rsidR="001A1D3D" w:rsidRPr="00C507C2">
              <w:rPr>
                <w:rFonts w:ascii="Garamond" w:hAnsi="Garamond"/>
                <w:sz w:val="20"/>
                <w:szCs w:val="20"/>
              </w:rPr>
              <w:t>etin ndërkufitar dhe kufizimeve të alokimit)</w:t>
            </w:r>
            <w:r w:rsidR="001A1D3D">
              <w:rPr>
                <w:rFonts w:ascii="Garamond" w:hAnsi="Garamond"/>
                <w:sz w:val="20"/>
                <w:szCs w:val="20"/>
              </w:rPr>
              <w:t>.</w:t>
            </w:r>
          </w:p>
          <w:p w14:paraId="50AED1B0" w14:textId="117A2102" w:rsidR="00DB5B01" w:rsidRPr="00C507C2" w:rsidRDefault="00DB5B01" w:rsidP="000A5D84">
            <w:pPr>
              <w:jc w:val="both"/>
              <w:rPr>
                <w:rFonts w:ascii="Garamond" w:hAnsi="Garamond"/>
                <w:sz w:val="20"/>
                <w:szCs w:val="20"/>
              </w:rPr>
            </w:pPr>
            <w:r w:rsidRPr="00C507C2">
              <w:rPr>
                <w:rFonts w:ascii="Garamond" w:hAnsi="Garamond"/>
                <w:sz w:val="20"/>
                <w:szCs w:val="20"/>
              </w:rPr>
              <w:t xml:space="preserve">Skedari </w:t>
            </w:r>
            <w:r w:rsidR="001A1D3D" w:rsidRPr="00C507C2">
              <w:rPr>
                <w:rFonts w:ascii="Garamond" w:hAnsi="Garamond"/>
                <w:sz w:val="20"/>
                <w:szCs w:val="20"/>
              </w:rPr>
              <w:t xml:space="preserve">i rezultateve përfundimtare globale gjenerohet nga sistemi </w:t>
            </w:r>
            <w:r w:rsidRPr="00C507C2">
              <w:rPr>
                <w:rFonts w:ascii="Garamond" w:hAnsi="Garamond"/>
                <w:sz w:val="20"/>
                <w:szCs w:val="20"/>
              </w:rPr>
              <w:t xml:space="preserve">TI i </w:t>
            </w:r>
            <w:r w:rsidR="001A1D3D" w:rsidRPr="00C507C2">
              <w:rPr>
                <w:rFonts w:ascii="Garamond" w:hAnsi="Garamond"/>
                <w:sz w:val="20"/>
                <w:szCs w:val="20"/>
              </w:rPr>
              <w:t>ofruesit të shërbimit t</w:t>
            </w:r>
            <w:r w:rsidRPr="00C507C2">
              <w:rPr>
                <w:rFonts w:ascii="Garamond" w:hAnsi="Garamond"/>
                <w:sz w:val="20"/>
                <w:szCs w:val="20"/>
              </w:rPr>
              <w:t xml:space="preserve">ë Bashkimit të Tregjeve dhe konfirmon </w:t>
            </w:r>
            <w:r w:rsidR="001A1D3D" w:rsidRPr="00C507C2">
              <w:rPr>
                <w:rFonts w:ascii="Garamond" w:hAnsi="Garamond"/>
                <w:sz w:val="20"/>
                <w:szCs w:val="20"/>
              </w:rPr>
              <w:t>r</w:t>
            </w:r>
            <w:r w:rsidRPr="00C507C2">
              <w:rPr>
                <w:rFonts w:ascii="Garamond" w:hAnsi="Garamond"/>
                <w:sz w:val="20"/>
                <w:szCs w:val="20"/>
              </w:rPr>
              <w:t>ezultatet e Bashkimit të Tregjeve.</w:t>
            </w:r>
          </w:p>
        </w:tc>
      </w:tr>
      <w:tr w:rsidR="00DB5B01" w:rsidRPr="00C507C2" w14:paraId="48DD951A" w14:textId="77777777" w:rsidTr="00912D7B">
        <w:trPr>
          <w:cantSplit/>
          <w:trHeight w:val="20"/>
        </w:trPr>
        <w:tc>
          <w:tcPr>
            <w:tcW w:w="605" w:type="pct"/>
            <w:tcBorders>
              <w:top w:val="dotted" w:sz="4" w:space="0" w:color="auto"/>
            </w:tcBorders>
            <w:vAlign w:val="center"/>
          </w:tcPr>
          <w:p w14:paraId="244CC802"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vAlign w:val="center"/>
          </w:tcPr>
          <w:p w14:paraId="30A1C3B4" w14:textId="77777777" w:rsidR="00DB5B01" w:rsidRPr="00C507C2" w:rsidRDefault="00DB5B01" w:rsidP="00945092">
            <w:pPr>
              <w:rPr>
                <w:rFonts w:ascii="Garamond" w:hAnsi="Garamond"/>
                <w:b/>
                <w:bCs/>
                <w:i/>
                <w:iCs/>
                <w:sz w:val="20"/>
                <w:szCs w:val="20"/>
              </w:rPr>
            </w:pPr>
            <w:r w:rsidRPr="00C507C2">
              <w:rPr>
                <w:rFonts w:ascii="Garamond" w:hAnsi="Garamond"/>
                <w:b/>
                <w:bCs/>
                <w:i/>
                <w:iCs/>
                <w:sz w:val="20"/>
                <w:szCs w:val="20"/>
              </w:rPr>
              <w:t>Shtohet</w:t>
            </w:r>
          </w:p>
        </w:tc>
      </w:tr>
      <w:tr w:rsidR="00DB5B01" w:rsidRPr="00C507C2" w14:paraId="6C7FA7AD" w14:textId="77777777" w:rsidTr="00912D7B">
        <w:trPr>
          <w:cantSplit/>
          <w:trHeight w:val="404"/>
        </w:trPr>
        <w:tc>
          <w:tcPr>
            <w:tcW w:w="605" w:type="pct"/>
            <w:tcBorders>
              <w:bottom w:val="dotted" w:sz="4" w:space="0" w:color="auto"/>
            </w:tcBorders>
            <w:vAlign w:val="center"/>
          </w:tcPr>
          <w:p w14:paraId="77ADCF92"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vMerge w:val="restart"/>
            <w:shd w:val="clear" w:color="auto" w:fill="auto"/>
            <w:vAlign w:val="center"/>
          </w:tcPr>
          <w:p w14:paraId="62011F07" w14:textId="4FDB6FA9" w:rsidR="00DB5B01" w:rsidRPr="00C507C2" w:rsidRDefault="00DB5B01" w:rsidP="00945092">
            <w:pPr>
              <w:rPr>
                <w:rFonts w:ascii="Garamond" w:hAnsi="Garamond"/>
                <w:b/>
                <w:bCs/>
                <w:sz w:val="20"/>
                <w:szCs w:val="20"/>
              </w:rPr>
            </w:pPr>
            <w:r w:rsidRPr="00C507C2">
              <w:rPr>
                <w:rFonts w:ascii="Garamond" w:hAnsi="Garamond"/>
                <w:b/>
                <w:bCs/>
                <w:sz w:val="20"/>
                <w:szCs w:val="20"/>
              </w:rPr>
              <w:t xml:space="preserve">Risku </w:t>
            </w:r>
            <w:r w:rsidR="00DD620D" w:rsidRPr="00C507C2">
              <w:rPr>
                <w:rFonts w:ascii="Garamond" w:hAnsi="Garamond"/>
                <w:b/>
                <w:bCs/>
                <w:sz w:val="20"/>
                <w:szCs w:val="20"/>
              </w:rPr>
              <w:t xml:space="preserve">brenda </w:t>
            </w:r>
            <w:r w:rsidRPr="00C507C2">
              <w:rPr>
                <w:rFonts w:ascii="Garamond" w:hAnsi="Garamond"/>
                <w:b/>
                <w:bCs/>
                <w:sz w:val="20"/>
                <w:szCs w:val="20"/>
              </w:rPr>
              <w:t xml:space="preserve">së </w:t>
            </w:r>
            <w:r w:rsidR="00DD620D" w:rsidRPr="00C507C2">
              <w:rPr>
                <w:rFonts w:ascii="Garamond" w:hAnsi="Garamond"/>
                <w:b/>
                <w:bCs/>
                <w:sz w:val="20"/>
                <w:szCs w:val="20"/>
              </w:rPr>
              <w:t>njëjtës ditë</w:t>
            </w:r>
          </w:p>
        </w:tc>
        <w:tc>
          <w:tcPr>
            <w:tcW w:w="3277" w:type="pct"/>
            <w:tcBorders>
              <w:bottom w:val="dotted" w:sz="4" w:space="0" w:color="auto"/>
            </w:tcBorders>
            <w:shd w:val="clear" w:color="auto" w:fill="auto"/>
            <w:vAlign w:val="center"/>
          </w:tcPr>
          <w:p w14:paraId="60104DA5" w14:textId="3EF56484" w:rsidR="00DB5B01" w:rsidRPr="00C507C2" w:rsidRDefault="00DB5B01" w:rsidP="000A5D84">
            <w:pPr>
              <w:jc w:val="both"/>
              <w:rPr>
                <w:rFonts w:ascii="Garamond" w:hAnsi="Garamond"/>
                <w:sz w:val="20"/>
                <w:szCs w:val="20"/>
              </w:rPr>
            </w:pPr>
            <w:r w:rsidRPr="00C507C2">
              <w:rPr>
                <w:rFonts w:ascii="Garamond" w:hAnsi="Garamond"/>
                <w:sz w:val="20"/>
                <w:szCs w:val="20"/>
              </w:rPr>
              <w:t>Ka kuptimin e dhënë në seksionin G.5.2</w:t>
            </w:r>
            <w:r w:rsidR="00330DA2">
              <w:rPr>
                <w:rFonts w:ascii="Garamond" w:hAnsi="Garamond"/>
                <w:sz w:val="20"/>
                <w:szCs w:val="20"/>
              </w:rPr>
              <w:t>.</w:t>
            </w:r>
            <w:r w:rsidRPr="00C507C2">
              <w:rPr>
                <w:rFonts w:ascii="Garamond" w:hAnsi="Garamond"/>
                <w:sz w:val="20"/>
                <w:szCs w:val="20"/>
              </w:rPr>
              <w:t xml:space="preserve"> </w:t>
            </w:r>
          </w:p>
        </w:tc>
      </w:tr>
      <w:tr w:rsidR="00DB5B01" w:rsidRPr="00C507C2" w14:paraId="7CF20535" w14:textId="77777777" w:rsidTr="00912D7B">
        <w:trPr>
          <w:cantSplit/>
          <w:trHeight w:val="20"/>
        </w:trPr>
        <w:tc>
          <w:tcPr>
            <w:tcW w:w="605" w:type="pct"/>
            <w:tcBorders>
              <w:top w:val="dotted" w:sz="4" w:space="0" w:color="auto"/>
              <w:bottom w:val="dotted" w:sz="4" w:space="0" w:color="auto"/>
            </w:tcBorders>
            <w:vAlign w:val="center"/>
          </w:tcPr>
          <w:p w14:paraId="785097E6"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vMerge/>
            <w:tcBorders>
              <w:bottom w:val="dotted" w:sz="4" w:space="0" w:color="auto"/>
            </w:tcBorders>
            <w:shd w:val="clear" w:color="auto" w:fill="auto"/>
            <w:vAlign w:val="center"/>
          </w:tcPr>
          <w:p w14:paraId="46E03CBA" w14:textId="77777777" w:rsidR="00DB5B01" w:rsidRPr="00C507C2" w:rsidRDefault="00DB5B01" w:rsidP="00945092">
            <w:pPr>
              <w:rPr>
                <w:rFonts w:ascii="Garamond" w:hAnsi="Garamond"/>
                <w:b/>
                <w:bCs/>
                <w:sz w:val="20"/>
                <w:szCs w:val="20"/>
              </w:rPr>
            </w:pPr>
          </w:p>
        </w:tc>
        <w:tc>
          <w:tcPr>
            <w:tcW w:w="3277" w:type="pct"/>
            <w:tcBorders>
              <w:top w:val="dotted" w:sz="4" w:space="0" w:color="auto"/>
              <w:bottom w:val="dotted" w:sz="4" w:space="0" w:color="auto"/>
            </w:tcBorders>
            <w:shd w:val="clear" w:color="auto" w:fill="auto"/>
            <w:vAlign w:val="center"/>
          </w:tcPr>
          <w:p w14:paraId="2386943F" w14:textId="671DDEF0" w:rsidR="00DB5B01" w:rsidRPr="00C507C2" w:rsidRDefault="00DB5B01" w:rsidP="000A5D84">
            <w:pPr>
              <w:jc w:val="both"/>
              <w:rPr>
                <w:rFonts w:ascii="Garamond" w:hAnsi="Garamond"/>
                <w:sz w:val="20"/>
                <w:szCs w:val="20"/>
              </w:rPr>
            </w:pPr>
            <w:r w:rsidRPr="00C507C2">
              <w:rPr>
                <w:rFonts w:ascii="Garamond" w:hAnsi="Garamond"/>
                <w:sz w:val="20"/>
                <w:szCs w:val="20"/>
              </w:rPr>
              <w:t xml:space="preserve">Ka kuptimin e dhënë në seksionin G.5.2 në </w:t>
            </w:r>
            <w:r w:rsidR="00DD620D" w:rsidRPr="00C507C2">
              <w:rPr>
                <w:rFonts w:ascii="Garamond" w:hAnsi="Garamond"/>
                <w:sz w:val="20"/>
                <w:szCs w:val="20"/>
              </w:rPr>
              <w:t>procedurën e klerimit dhe shlyerjes</w:t>
            </w:r>
            <w:r w:rsidR="00330DA2">
              <w:rPr>
                <w:rFonts w:ascii="Garamond" w:hAnsi="Garamond"/>
                <w:sz w:val="20"/>
                <w:szCs w:val="20"/>
              </w:rPr>
              <w:t>.</w:t>
            </w:r>
          </w:p>
        </w:tc>
      </w:tr>
      <w:tr w:rsidR="00DB5B01" w:rsidRPr="00C507C2" w14:paraId="1ADDEB6E" w14:textId="77777777" w:rsidTr="00912D7B">
        <w:trPr>
          <w:cantSplit/>
          <w:trHeight w:val="20"/>
        </w:trPr>
        <w:tc>
          <w:tcPr>
            <w:tcW w:w="605" w:type="pct"/>
            <w:tcBorders>
              <w:top w:val="dotted" w:sz="4" w:space="0" w:color="auto"/>
            </w:tcBorders>
            <w:vAlign w:val="center"/>
          </w:tcPr>
          <w:p w14:paraId="6BBEB7AA"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vAlign w:val="center"/>
          </w:tcPr>
          <w:p w14:paraId="0E98E6E0" w14:textId="77777777" w:rsidR="00DB5B01" w:rsidRPr="00C507C2" w:rsidRDefault="00DB5B01" w:rsidP="00945092">
            <w:pPr>
              <w:rPr>
                <w:rFonts w:ascii="Garamond" w:hAnsi="Garamond"/>
                <w:i/>
                <w:iCs/>
                <w:sz w:val="20"/>
                <w:szCs w:val="20"/>
              </w:rPr>
            </w:pPr>
            <w:r w:rsidRPr="00C507C2">
              <w:rPr>
                <w:rFonts w:ascii="Garamond" w:hAnsi="Garamond"/>
                <w:b/>
                <w:bCs/>
                <w:i/>
                <w:iCs/>
                <w:sz w:val="20"/>
                <w:szCs w:val="20"/>
              </w:rPr>
              <w:t>Shtohet</w:t>
            </w:r>
          </w:p>
        </w:tc>
      </w:tr>
      <w:tr w:rsidR="00DB5B01" w:rsidRPr="00C507C2" w14:paraId="059719B5" w14:textId="77777777" w:rsidTr="00912D7B">
        <w:trPr>
          <w:cantSplit/>
          <w:trHeight w:val="20"/>
        </w:trPr>
        <w:tc>
          <w:tcPr>
            <w:tcW w:w="605" w:type="pct"/>
            <w:tcBorders>
              <w:bottom w:val="dotted" w:sz="4" w:space="0" w:color="auto"/>
            </w:tcBorders>
            <w:vAlign w:val="center"/>
          </w:tcPr>
          <w:p w14:paraId="4E9D9C73"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tcPr>
          <w:p w14:paraId="0F87B82E" w14:textId="77777777" w:rsidR="00DB5B01" w:rsidRPr="00C507C2" w:rsidRDefault="00DB5B01" w:rsidP="00945092">
            <w:pPr>
              <w:rPr>
                <w:rFonts w:ascii="Garamond" w:hAnsi="Garamond"/>
                <w:b/>
                <w:bCs/>
                <w:sz w:val="20"/>
                <w:szCs w:val="20"/>
              </w:rPr>
            </w:pPr>
            <w:r w:rsidRPr="00C507C2">
              <w:rPr>
                <w:rFonts w:ascii="Garamond" w:hAnsi="Garamond"/>
                <w:b/>
                <w:bCs/>
                <w:sz w:val="20"/>
                <w:szCs w:val="20"/>
              </w:rPr>
              <w:t xml:space="preserve">SDAC </w:t>
            </w:r>
          </w:p>
        </w:tc>
        <w:tc>
          <w:tcPr>
            <w:tcW w:w="3277" w:type="pct"/>
            <w:tcBorders>
              <w:bottom w:val="dotted" w:sz="4" w:space="0" w:color="auto"/>
            </w:tcBorders>
            <w:shd w:val="clear" w:color="auto" w:fill="auto"/>
          </w:tcPr>
          <w:p w14:paraId="64B16C5D" w14:textId="6E2F12B8" w:rsidR="00DB5B01" w:rsidRPr="00C507C2" w:rsidRDefault="00DB5B01" w:rsidP="000A5D84">
            <w:pPr>
              <w:jc w:val="both"/>
              <w:rPr>
                <w:rFonts w:ascii="Garamond" w:hAnsi="Garamond"/>
                <w:sz w:val="20"/>
                <w:szCs w:val="20"/>
              </w:rPr>
            </w:pPr>
            <w:r w:rsidRPr="00C507C2">
              <w:rPr>
                <w:rFonts w:ascii="Garamond" w:hAnsi="Garamond"/>
                <w:sz w:val="20"/>
                <w:szCs w:val="20"/>
              </w:rPr>
              <w:t xml:space="preserve">Bashkimi i </w:t>
            </w:r>
            <w:r w:rsidR="00330DA2" w:rsidRPr="00C507C2">
              <w:rPr>
                <w:rFonts w:ascii="Garamond" w:hAnsi="Garamond"/>
                <w:sz w:val="20"/>
                <w:szCs w:val="20"/>
              </w:rPr>
              <w:t>ditës në avancë në një të vetëm</w:t>
            </w:r>
            <w:r w:rsidR="00330DA2">
              <w:rPr>
                <w:rFonts w:ascii="Garamond" w:hAnsi="Garamond"/>
                <w:sz w:val="20"/>
                <w:szCs w:val="20"/>
              </w:rPr>
              <w:t>.</w:t>
            </w:r>
          </w:p>
        </w:tc>
      </w:tr>
      <w:tr w:rsidR="00DB5B01" w:rsidRPr="00C507C2" w14:paraId="6844BD36" w14:textId="77777777" w:rsidTr="00912D7B">
        <w:trPr>
          <w:cantSplit/>
          <w:trHeight w:val="20"/>
        </w:trPr>
        <w:tc>
          <w:tcPr>
            <w:tcW w:w="605" w:type="pct"/>
            <w:tcBorders>
              <w:top w:val="dotted" w:sz="4" w:space="0" w:color="auto"/>
              <w:bottom w:val="dotted" w:sz="4" w:space="0" w:color="auto"/>
            </w:tcBorders>
            <w:vAlign w:val="center"/>
          </w:tcPr>
          <w:p w14:paraId="10C1FA24"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tcPr>
          <w:p w14:paraId="7CA5F231" w14:textId="6EE5D3BD" w:rsidR="00DB5B01" w:rsidRPr="00C507C2" w:rsidRDefault="00DB5B01" w:rsidP="00945092">
            <w:pPr>
              <w:rPr>
                <w:rFonts w:ascii="Garamond" w:hAnsi="Garamond"/>
                <w:b/>
                <w:bCs/>
                <w:sz w:val="20"/>
                <w:szCs w:val="20"/>
              </w:rPr>
            </w:pPr>
            <w:r w:rsidRPr="00C507C2">
              <w:rPr>
                <w:rFonts w:ascii="Garamond" w:hAnsi="Garamond"/>
                <w:b/>
                <w:bCs/>
                <w:sz w:val="20"/>
                <w:szCs w:val="20"/>
              </w:rPr>
              <w:t>SDAC (Bashkimi i Vetëm i Tregjeve të Ditës në Avancë)</w:t>
            </w:r>
          </w:p>
        </w:tc>
        <w:tc>
          <w:tcPr>
            <w:tcW w:w="3277" w:type="pct"/>
            <w:tcBorders>
              <w:top w:val="dotted" w:sz="4" w:space="0" w:color="auto"/>
              <w:bottom w:val="dotted" w:sz="4" w:space="0" w:color="auto"/>
            </w:tcBorders>
            <w:shd w:val="clear" w:color="auto" w:fill="auto"/>
            <w:vAlign w:val="center"/>
          </w:tcPr>
          <w:p w14:paraId="05494E12" w14:textId="6838C9B3" w:rsidR="00DB5B01" w:rsidRPr="00C507C2" w:rsidRDefault="00DB5B01" w:rsidP="000A5D84">
            <w:pPr>
              <w:jc w:val="both"/>
              <w:rPr>
                <w:rFonts w:ascii="Garamond" w:hAnsi="Garamond"/>
                <w:sz w:val="20"/>
                <w:szCs w:val="20"/>
              </w:rPr>
            </w:pPr>
            <w:r w:rsidRPr="00C507C2">
              <w:rPr>
                <w:rFonts w:ascii="Garamond" w:hAnsi="Garamond"/>
                <w:sz w:val="20"/>
                <w:szCs w:val="20"/>
              </w:rPr>
              <w:t xml:space="preserve">Nënkupton procesin e vazhdueshëm ku </w:t>
            </w:r>
            <w:r w:rsidR="00945092" w:rsidRPr="00C507C2">
              <w:rPr>
                <w:rFonts w:ascii="Garamond" w:hAnsi="Garamond"/>
                <w:sz w:val="20"/>
                <w:szCs w:val="20"/>
              </w:rPr>
              <w:t xml:space="preserve">urdhërporositë </w:t>
            </w:r>
            <w:r w:rsidRPr="00C507C2">
              <w:rPr>
                <w:rFonts w:ascii="Garamond" w:hAnsi="Garamond"/>
                <w:sz w:val="20"/>
                <w:szCs w:val="20"/>
              </w:rPr>
              <w:t xml:space="preserve">e grupuara përputhen dhe </w:t>
            </w:r>
            <w:r w:rsidR="00945092" w:rsidRPr="00C507C2">
              <w:rPr>
                <w:rFonts w:ascii="Garamond" w:hAnsi="Garamond"/>
                <w:sz w:val="20"/>
                <w:szCs w:val="20"/>
              </w:rPr>
              <w:t xml:space="preserve">kapaciteti ndërkufitar alokohet </w:t>
            </w:r>
            <w:r w:rsidRPr="00C507C2">
              <w:rPr>
                <w:rFonts w:ascii="Garamond" w:hAnsi="Garamond"/>
                <w:sz w:val="20"/>
                <w:szCs w:val="20"/>
              </w:rPr>
              <w:t xml:space="preserve">njëkohësisht për </w:t>
            </w:r>
            <w:r w:rsidR="00330DA2">
              <w:rPr>
                <w:rFonts w:ascii="Garamond" w:hAnsi="Garamond"/>
                <w:sz w:val="20"/>
                <w:szCs w:val="20"/>
              </w:rPr>
              <w:t>z</w:t>
            </w:r>
            <w:r w:rsidRPr="00C507C2">
              <w:rPr>
                <w:rFonts w:ascii="Garamond" w:hAnsi="Garamond"/>
                <w:sz w:val="20"/>
                <w:szCs w:val="20"/>
              </w:rPr>
              <w:t xml:space="preserve">ona të ndryshme </w:t>
            </w:r>
            <w:r w:rsidR="00945092">
              <w:rPr>
                <w:rFonts w:ascii="Garamond" w:hAnsi="Garamond"/>
                <w:sz w:val="20"/>
                <w:szCs w:val="20"/>
              </w:rPr>
              <w:t>o</w:t>
            </w:r>
            <w:r w:rsidRPr="00C507C2">
              <w:rPr>
                <w:rFonts w:ascii="Garamond" w:hAnsi="Garamond"/>
                <w:sz w:val="20"/>
                <w:szCs w:val="20"/>
              </w:rPr>
              <w:t>fertimi në Tregun e Ditës në Avancë</w:t>
            </w:r>
            <w:r w:rsidR="00330DA2">
              <w:rPr>
                <w:rFonts w:ascii="Garamond" w:hAnsi="Garamond"/>
                <w:sz w:val="20"/>
                <w:szCs w:val="20"/>
              </w:rPr>
              <w:t>.</w:t>
            </w:r>
            <w:r w:rsidRPr="00C507C2">
              <w:rPr>
                <w:rFonts w:ascii="Garamond" w:hAnsi="Garamond"/>
                <w:sz w:val="20"/>
                <w:szCs w:val="20"/>
              </w:rPr>
              <w:t xml:space="preserve"> </w:t>
            </w:r>
          </w:p>
        </w:tc>
      </w:tr>
      <w:tr w:rsidR="00DB5B01" w:rsidRPr="00C507C2" w14:paraId="34A4DFDE" w14:textId="77777777" w:rsidTr="00912D7B">
        <w:trPr>
          <w:cantSplit/>
          <w:trHeight w:val="20"/>
        </w:trPr>
        <w:tc>
          <w:tcPr>
            <w:tcW w:w="605" w:type="pct"/>
            <w:tcBorders>
              <w:bottom w:val="dotted" w:sz="4" w:space="0" w:color="auto"/>
            </w:tcBorders>
            <w:vAlign w:val="center"/>
          </w:tcPr>
          <w:p w14:paraId="301BB50F"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31FDBE44" w14:textId="77777777" w:rsidR="00DB5B01" w:rsidRPr="00C507C2" w:rsidRDefault="00DB5B01" w:rsidP="00945092">
            <w:pPr>
              <w:rPr>
                <w:rFonts w:ascii="Garamond" w:hAnsi="Garamond"/>
                <w:b/>
                <w:bCs/>
                <w:sz w:val="20"/>
                <w:szCs w:val="20"/>
              </w:rPr>
            </w:pPr>
          </w:p>
        </w:tc>
        <w:tc>
          <w:tcPr>
            <w:tcW w:w="3277" w:type="pct"/>
            <w:tcBorders>
              <w:bottom w:val="dotted" w:sz="4" w:space="0" w:color="auto"/>
            </w:tcBorders>
            <w:shd w:val="clear" w:color="auto" w:fill="auto"/>
            <w:vAlign w:val="center"/>
          </w:tcPr>
          <w:p w14:paraId="6E790AEC" w14:textId="77777777" w:rsidR="00DB5B01" w:rsidRPr="00C507C2" w:rsidRDefault="00DB5B01" w:rsidP="000A5D84">
            <w:pPr>
              <w:jc w:val="both"/>
              <w:rPr>
                <w:rFonts w:ascii="Garamond" w:hAnsi="Garamond"/>
                <w:sz w:val="20"/>
                <w:szCs w:val="20"/>
              </w:rPr>
            </w:pPr>
          </w:p>
        </w:tc>
      </w:tr>
      <w:tr w:rsidR="00DB5B01" w:rsidRPr="00C507C2" w14:paraId="62670FE8" w14:textId="77777777" w:rsidTr="00912D7B">
        <w:trPr>
          <w:cantSplit/>
          <w:trHeight w:val="20"/>
        </w:trPr>
        <w:tc>
          <w:tcPr>
            <w:tcW w:w="605" w:type="pct"/>
            <w:tcBorders>
              <w:top w:val="dotted" w:sz="4" w:space="0" w:color="auto"/>
              <w:bottom w:val="dotted" w:sz="4" w:space="0" w:color="auto"/>
            </w:tcBorders>
            <w:vAlign w:val="center"/>
          </w:tcPr>
          <w:p w14:paraId="342D2349"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42AF86FA" w14:textId="77777777" w:rsidR="00DB5B01" w:rsidRPr="00C507C2" w:rsidRDefault="00DB5B01" w:rsidP="00945092">
            <w:pPr>
              <w:rPr>
                <w:rFonts w:ascii="Garamond" w:hAnsi="Garamond"/>
                <w:b/>
                <w:bCs/>
                <w:sz w:val="20"/>
                <w:szCs w:val="20"/>
              </w:rPr>
            </w:pPr>
            <w:r w:rsidRPr="00C507C2">
              <w:rPr>
                <w:rFonts w:ascii="Garamond" w:hAnsi="Garamond"/>
                <w:b/>
                <w:bCs/>
                <w:sz w:val="20"/>
                <w:szCs w:val="20"/>
              </w:rPr>
              <w:t>SIDC (Bashkimi i Vetëm i Tregjeve të Ankandeve Brenda së Njëjtës Ditë)</w:t>
            </w:r>
          </w:p>
        </w:tc>
        <w:tc>
          <w:tcPr>
            <w:tcW w:w="3277" w:type="pct"/>
            <w:tcBorders>
              <w:top w:val="dotted" w:sz="4" w:space="0" w:color="auto"/>
              <w:bottom w:val="dotted" w:sz="4" w:space="0" w:color="auto"/>
            </w:tcBorders>
            <w:shd w:val="clear" w:color="auto" w:fill="auto"/>
            <w:vAlign w:val="center"/>
          </w:tcPr>
          <w:p w14:paraId="62DA0E64" w14:textId="659ECA4B" w:rsidR="00DB5B01" w:rsidRPr="00C507C2" w:rsidRDefault="00DB5B01" w:rsidP="000A5D84">
            <w:pPr>
              <w:jc w:val="both"/>
              <w:rPr>
                <w:rFonts w:ascii="Garamond" w:hAnsi="Garamond"/>
                <w:sz w:val="20"/>
                <w:szCs w:val="20"/>
              </w:rPr>
            </w:pPr>
            <w:r w:rsidRPr="00C507C2">
              <w:rPr>
                <w:rFonts w:ascii="Garamond" w:hAnsi="Garamond"/>
                <w:sz w:val="20"/>
                <w:szCs w:val="20"/>
              </w:rPr>
              <w:t xml:space="preserve">Nënkupton procesin e vazhdueshëm ku </w:t>
            </w:r>
            <w:r w:rsidR="00945092" w:rsidRPr="00C507C2">
              <w:rPr>
                <w:rFonts w:ascii="Garamond" w:hAnsi="Garamond"/>
                <w:sz w:val="20"/>
                <w:szCs w:val="20"/>
              </w:rPr>
              <w:t xml:space="preserve">urdhërporositë </w:t>
            </w:r>
            <w:r w:rsidRPr="00C507C2">
              <w:rPr>
                <w:rFonts w:ascii="Garamond" w:hAnsi="Garamond"/>
                <w:sz w:val="20"/>
                <w:szCs w:val="20"/>
              </w:rPr>
              <w:t xml:space="preserve">e grupuara përputhen dhe </w:t>
            </w:r>
            <w:r w:rsidR="00945092" w:rsidRPr="00C507C2">
              <w:rPr>
                <w:rFonts w:ascii="Garamond" w:hAnsi="Garamond"/>
                <w:sz w:val="20"/>
                <w:szCs w:val="20"/>
              </w:rPr>
              <w:t xml:space="preserve">kapaciteti ndërkufitar </w:t>
            </w:r>
            <w:r w:rsidRPr="00C507C2">
              <w:rPr>
                <w:rFonts w:ascii="Garamond" w:hAnsi="Garamond"/>
                <w:sz w:val="20"/>
                <w:szCs w:val="20"/>
              </w:rPr>
              <w:t xml:space="preserve">alokohet njëkohësisht për Zona të ndryshme </w:t>
            </w:r>
            <w:r w:rsidR="00945092">
              <w:rPr>
                <w:rFonts w:ascii="Garamond" w:hAnsi="Garamond"/>
                <w:sz w:val="20"/>
                <w:szCs w:val="20"/>
              </w:rPr>
              <w:t>o</w:t>
            </w:r>
            <w:r w:rsidRPr="00C507C2">
              <w:rPr>
                <w:rFonts w:ascii="Garamond" w:hAnsi="Garamond"/>
                <w:sz w:val="20"/>
                <w:szCs w:val="20"/>
              </w:rPr>
              <w:t>fertimi në Tregun e Ankandeve Brenda së Njëjtës Ditë</w:t>
            </w:r>
            <w:r w:rsidR="00330DA2">
              <w:rPr>
                <w:rFonts w:ascii="Garamond" w:hAnsi="Garamond"/>
                <w:sz w:val="20"/>
                <w:szCs w:val="20"/>
              </w:rPr>
              <w:t>.</w:t>
            </w:r>
          </w:p>
        </w:tc>
      </w:tr>
      <w:tr w:rsidR="00DB5B01" w:rsidRPr="00C507C2" w14:paraId="7B53E128" w14:textId="77777777" w:rsidTr="00912D7B">
        <w:trPr>
          <w:cantSplit/>
          <w:trHeight w:val="20"/>
        </w:trPr>
        <w:tc>
          <w:tcPr>
            <w:tcW w:w="605" w:type="pct"/>
            <w:tcBorders>
              <w:top w:val="dotted" w:sz="4" w:space="0" w:color="auto"/>
            </w:tcBorders>
            <w:vAlign w:val="center"/>
          </w:tcPr>
          <w:p w14:paraId="26DA219B"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vAlign w:val="center"/>
          </w:tcPr>
          <w:p w14:paraId="1948077C" w14:textId="77777777" w:rsidR="00DB5B01" w:rsidRPr="00C507C2" w:rsidRDefault="00DB5B01" w:rsidP="000A5D84">
            <w:pPr>
              <w:jc w:val="both"/>
              <w:rPr>
                <w:rFonts w:ascii="Garamond" w:hAnsi="Garamond"/>
                <w:i/>
                <w:iCs/>
                <w:sz w:val="20"/>
                <w:szCs w:val="20"/>
              </w:rPr>
            </w:pPr>
            <w:r w:rsidRPr="00C507C2">
              <w:rPr>
                <w:rFonts w:ascii="Garamond" w:hAnsi="Garamond"/>
                <w:b/>
                <w:bCs/>
                <w:i/>
                <w:iCs/>
                <w:sz w:val="20"/>
                <w:szCs w:val="20"/>
              </w:rPr>
              <w:t>Shtohet</w:t>
            </w:r>
          </w:p>
        </w:tc>
      </w:tr>
      <w:tr w:rsidR="00DB5B01" w:rsidRPr="00C507C2" w14:paraId="03F80642" w14:textId="77777777" w:rsidTr="00912D7B">
        <w:trPr>
          <w:cantSplit/>
          <w:trHeight w:val="20"/>
        </w:trPr>
        <w:tc>
          <w:tcPr>
            <w:tcW w:w="605" w:type="pct"/>
            <w:tcBorders>
              <w:bottom w:val="dotted" w:sz="4" w:space="0" w:color="auto"/>
            </w:tcBorders>
            <w:vAlign w:val="center"/>
          </w:tcPr>
          <w:p w14:paraId="5BF1B5D0"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vMerge w:val="restart"/>
            <w:tcBorders>
              <w:bottom w:val="dotted" w:sz="4" w:space="0" w:color="auto"/>
            </w:tcBorders>
            <w:shd w:val="clear" w:color="auto" w:fill="auto"/>
            <w:vAlign w:val="center"/>
          </w:tcPr>
          <w:p w14:paraId="62D8D72F" w14:textId="3C6A57F6" w:rsidR="00DB5B01" w:rsidRPr="00C507C2" w:rsidRDefault="00DB5B01" w:rsidP="00945092">
            <w:pPr>
              <w:rPr>
                <w:rFonts w:ascii="Garamond" w:hAnsi="Garamond"/>
                <w:b/>
                <w:bCs/>
                <w:sz w:val="20"/>
                <w:szCs w:val="20"/>
              </w:rPr>
            </w:pPr>
            <w:r w:rsidRPr="00C507C2">
              <w:rPr>
                <w:rFonts w:ascii="Garamond" w:hAnsi="Garamond"/>
                <w:b/>
                <w:bCs/>
                <w:sz w:val="20"/>
                <w:szCs w:val="20"/>
              </w:rPr>
              <w:t xml:space="preserve">Shlyerja e </w:t>
            </w:r>
            <w:r w:rsidR="00945092">
              <w:rPr>
                <w:rFonts w:ascii="Garamond" w:hAnsi="Garamond"/>
                <w:b/>
                <w:bCs/>
                <w:sz w:val="20"/>
                <w:szCs w:val="20"/>
              </w:rPr>
              <w:t>t</w:t>
            </w:r>
            <w:r w:rsidRPr="00C507C2">
              <w:rPr>
                <w:rFonts w:ascii="Garamond" w:hAnsi="Garamond"/>
                <w:b/>
                <w:bCs/>
                <w:sz w:val="20"/>
                <w:szCs w:val="20"/>
              </w:rPr>
              <w:t>ransaksioneve</w:t>
            </w:r>
          </w:p>
        </w:tc>
        <w:tc>
          <w:tcPr>
            <w:tcW w:w="3277" w:type="pct"/>
            <w:tcBorders>
              <w:bottom w:val="dotted" w:sz="4" w:space="0" w:color="auto"/>
            </w:tcBorders>
            <w:shd w:val="clear" w:color="auto" w:fill="auto"/>
            <w:vAlign w:val="center"/>
          </w:tcPr>
          <w:p w14:paraId="33C4121F" w14:textId="5F818063" w:rsidR="00DB5B01" w:rsidRPr="00C507C2" w:rsidRDefault="00DB5B01" w:rsidP="000A5D84">
            <w:pPr>
              <w:jc w:val="both"/>
              <w:rPr>
                <w:rFonts w:ascii="Garamond" w:hAnsi="Garamond"/>
                <w:sz w:val="20"/>
                <w:szCs w:val="20"/>
              </w:rPr>
            </w:pPr>
            <w:r w:rsidRPr="00C507C2">
              <w:rPr>
                <w:rFonts w:ascii="Garamond" w:hAnsi="Garamond"/>
                <w:sz w:val="20"/>
                <w:szCs w:val="20"/>
              </w:rPr>
              <w:t>Nënkupton procesin e lëvizjes së mjeteve monetare ndërmjet llogarive bankare të palëve që marrin pjesë në shlyerjen e transaksioneve, ka kuptimin e dhënë në seksionin G.3.4</w:t>
            </w:r>
            <w:r w:rsidR="00330DA2">
              <w:rPr>
                <w:rFonts w:ascii="Garamond" w:hAnsi="Garamond"/>
                <w:sz w:val="20"/>
                <w:szCs w:val="20"/>
              </w:rPr>
              <w:t>.</w:t>
            </w:r>
            <w:r w:rsidRPr="00C507C2">
              <w:rPr>
                <w:rFonts w:ascii="Garamond" w:hAnsi="Garamond"/>
                <w:sz w:val="20"/>
                <w:szCs w:val="20"/>
              </w:rPr>
              <w:t xml:space="preserve"> </w:t>
            </w:r>
          </w:p>
        </w:tc>
      </w:tr>
      <w:tr w:rsidR="00DB5B01" w:rsidRPr="00C507C2" w14:paraId="4DDD3AE7" w14:textId="77777777" w:rsidTr="00912D7B">
        <w:trPr>
          <w:cantSplit/>
          <w:trHeight w:val="20"/>
        </w:trPr>
        <w:tc>
          <w:tcPr>
            <w:tcW w:w="605" w:type="pct"/>
            <w:tcBorders>
              <w:top w:val="dotted" w:sz="4" w:space="0" w:color="auto"/>
              <w:bottom w:val="dotted" w:sz="4" w:space="0" w:color="auto"/>
            </w:tcBorders>
            <w:vAlign w:val="center"/>
          </w:tcPr>
          <w:p w14:paraId="5D14C108"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vMerge/>
            <w:tcBorders>
              <w:top w:val="dotted" w:sz="4" w:space="0" w:color="auto"/>
              <w:bottom w:val="dotted" w:sz="4" w:space="0" w:color="auto"/>
            </w:tcBorders>
            <w:shd w:val="clear" w:color="auto" w:fill="auto"/>
            <w:vAlign w:val="center"/>
          </w:tcPr>
          <w:p w14:paraId="003E2C72" w14:textId="77777777" w:rsidR="00DB5B01" w:rsidRPr="00C507C2" w:rsidRDefault="00DB5B01" w:rsidP="000A5D84">
            <w:pPr>
              <w:jc w:val="both"/>
              <w:rPr>
                <w:rFonts w:ascii="Garamond" w:hAnsi="Garamond"/>
                <w:b/>
                <w:bCs/>
                <w:sz w:val="20"/>
                <w:szCs w:val="20"/>
              </w:rPr>
            </w:pPr>
          </w:p>
        </w:tc>
        <w:tc>
          <w:tcPr>
            <w:tcW w:w="3277" w:type="pct"/>
            <w:tcBorders>
              <w:top w:val="dotted" w:sz="4" w:space="0" w:color="auto"/>
              <w:bottom w:val="dotted" w:sz="4" w:space="0" w:color="auto"/>
            </w:tcBorders>
            <w:shd w:val="clear" w:color="auto" w:fill="auto"/>
            <w:vAlign w:val="center"/>
          </w:tcPr>
          <w:p w14:paraId="6C3BD167" w14:textId="06274A55" w:rsidR="00DB5B01" w:rsidRPr="00C507C2" w:rsidRDefault="00DB5B01" w:rsidP="000A5D84">
            <w:pPr>
              <w:jc w:val="both"/>
              <w:rPr>
                <w:rFonts w:ascii="Garamond" w:hAnsi="Garamond"/>
                <w:sz w:val="20"/>
                <w:szCs w:val="20"/>
              </w:rPr>
            </w:pPr>
            <w:r w:rsidRPr="00C507C2">
              <w:rPr>
                <w:rFonts w:ascii="Garamond" w:hAnsi="Garamond"/>
                <w:sz w:val="20"/>
                <w:szCs w:val="20"/>
              </w:rPr>
              <w:t xml:space="preserve">Nënkupton procesin e lëvizjes së mjeteve monetare ndërmjet llogarive bankare të palëve që marrin pjesë në shlyerjen e transaksioneve, ka kuptimin e dhënë në seksionin G.3.4 në </w:t>
            </w:r>
            <w:r w:rsidR="00945092" w:rsidRPr="00C507C2">
              <w:rPr>
                <w:rFonts w:ascii="Garamond" w:hAnsi="Garamond"/>
                <w:sz w:val="20"/>
                <w:szCs w:val="20"/>
              </w:rPr>
              <w:t>procedurën e klerimit dhe shlyerjes</w:t>
            </w:r>
          </w:p>
        </w:tc>
      </w:tr>
      <w:tr w:rsidR="00DB5B01" w:rsidRPr="00C507C2" w14:paraId="6DDA1C5B" w14:textId="77777777" w:rsidTr="00912D7B">
        <w:trPr>
          <w:cantSplit/>
          <w:trHeight w:val="20"/>
        </w:trPr>
        <w:tc>
          <w:tcPr>
            <w:tcW w:w="605" w:type="pct"/>
            <w:tcBorders>
              <w:top w:val="dotted" w:sz="4" w:space="0" w:color="auto"/>
            </w:tcBorders>
            <w:vAlign w:val="center"/>
          </w:tcPr>
          <w:p w14:paraId="3B299A18"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vAlign w:val="center"/>
          </w:tcPr>
          <w:p w14:paraId="46094CF5" w14:textId="77777777" w:rsidR="00DB5B01" w:rsidRPr="00C507C2" w:rsidRDefault="00DB5B01" w:rsidP="000A5D84">
            <w:pPr>
              <w:jc w:val="both"/>
              <w:rPr>
                <w:rFonts w:ascii="Garamond" w:hAnsi="Garamond"/>
                <w:i/>
                <w:iCs/>
                <w:sz w:val="20"/>
                <w:szCs w:val="20"/>
              </w:rPr>
            </w:pPr>
            <w:r w:rsidRPr="00C507C2">
              <w:rPr>
                <w:rFonts w:ascii="Garamond" w:hAnsi="Garamond"/>
                <w:b/>
                <w:bCs/>
                <w:i/>
                <w:iCs/>
                <w:sz w:val="20"/>
                <w:szCs w:val="20"/>
              </w:rPr>
              <w:t>Shtohet</w:t>
            </w:r>
          </w:p>
        </w:tc>
      </w:tr>
      <w:tr w:rsidR="00DB5B01" w:rsidRPr="00C507C2" w14:paraId="08D191A6" w14:textId="77777777" w:rsidTr="00912D7B">
        <w:trPr>
          <w:cantSplit/>
          <w:trHeight w:val="20"/>
        </w:trPr>
        <w:tc>
          <w:tcPr>
            <w:tcW w:w="605" w:type="pct"/>
            <w:tcBorders>
              <w:bottom w:val="dotted" w:sz="4" w:space="0" w:color="auto"/>
            </w:tcBorders>
            <w:vAlign w:val="center"/>
          </w:tcPr>
          <w:p w14:paraId="637EC897"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shd w:val="clear" w:color="auto" w:fill="auto"/>
            <w:vAlign w:val="center"/>
          </w:tcPr>
          <w:p w14:paraId="11E23AAD" w14:textId="072DF1B9" w:rsidR="00DB5B01" w:rsidRPr="00C507C2" w:rsidRDefault="00DB5B01" w:rsidP="00945092">
            <w:pPr>
              <w:rPr>
                <w:rFonts w:ascii="Garamond" w:hAnsi="Garamond"/>
                <w:b/>
                <w:bCs/>
                <w:sz w:val="20"/>
                <w:szCs w:val="20"/>
              </w:rPr>
            </w:pPr>
            <w:r w:rsidRPr="00C507C2">
              <w:rPr>
                <w:rFonts w:ascii="Garamond" w:hAnsi="Garamond"/>
                <w:b/>
                <w:bCs/>
                <w:sz w:val="20"/>
                <w:szCs w:val="20"/>
              </w:rPr>
              <w:t xml:space="preserve">Tarifa </w:t>
            </w:r>
            <w:r w:rsidR="00945092" w:rsidRPr="00C507C2">
              <w:rPr>
                <w:rFonts w:ascii="Garamond" w:hAnsi="Garamond"/>
                <w:b/>
                <w:bCs/>
                <w:sz w:val="20"/>
                <w:szCs w:val="20"/>
              </w:rPr>
              <w:t>fikse vjetore</w:t>
            </w:r>
          </w:p>
        </w:tc>
        <w:tc>
          <w:tcPr>
            <w:tcW w:w="3277" w:type="pct"/>
            <w:tcBorders>
              <w:bottom w:val="dotted" w:sz="4" w:space="0" w:color="auto"/>
            </w:tcBorders>
            <w:shd w:val="clear" w:color="auto" w:fill="auto"/>
          </w:tcPr>
          <w:p w14:paraId="2EF1AEF4" w14:textId="410BF289" w:rsidR="00DB5B01" w:rsidRPr="00C507C2" w:rsidRDefault="00DB5B01" w:rsidP="000A5D84">
            <w:pPr>
              <w:jc w:val="both"/>
              <w:rPr>
                <w:rFonts w:ascii="Garamond" w:hAnsi="Garamond"/>
                <w:sz w:val="20"/>
                <w:szCs w:val="20"/>
              </w:rPr>
            </w:pPr>
            <w:r w:rsidRPr="00C507C2">
              <w:rPr>
                <w:rFonts w:ascii="Garamond" w:hAnsi="Garamond"/>
                <w:sz w:val="20"/>
                <w:szCs w:val="20"/>
              </w:rPr>
              <w:t xml:space="preserve">Nënkupton një </w:t>
            </w:r>
            <w:r w:rsidR="004831CD" w:rsidRPr="00C507C2">
              <w:rPr>
                <w:rFonts w:ascii="Garamond" w:hAnsi="Garamond"/>
                <w:sz w:val="20"/>
                <w:szCs w:val="20"/>
              </w:rPr>
              <w:t xml:space="preserve">tarifë fikse </w:t>
            </w:r>
            <w:r w:rsidRPr="00C507C2">
              <w:rPr>
                <w:rFonts w:ascii="Garamond" w:hAnsi="Garamond"/>
                <w:sz w:val="20"/>
                <w:szCs w:val="20"/>
              </w:rPr>
              <w:t>për t</w:t>
            </w:r>
            <w:r w:rsidR="004831CD">
              <w:rPr>
                <w:rFonts w:ascii="Garamond" w:hAnsi="Garamond"/>
                <w:sz w:val="20"/>
                <w:szCs w:val="20"/>
              </w:rPr>
              <w:t>’</w:t>
            </w:r>
            <w:r w:rsidRPr="00C507C2">
              <w:rPr>
                <w:rFonts w:ascii="Garamond" w:hAnsi="Garamond"/>
                <w:sz w:val="20"/>
                <w:szCs w:val="20"/>
              </w:rPr>
              <w:t>u paguar tek ALPEX</w:t>
            </w:r>
            <w:r w:rsidR="004831CD">
              <w:rPr>
                <w:rFonts w:ascii="Garamond" w:hAnsi="Garamond"/>
                <w:sz w:val="20"/>
                <w:szCs w:val="20"/>
              </w:rPr>
              <w:t>-i</w:t>
            </w:r>
            <w:r w:rsidRPr="00C507C2">
              <w:rPr>
                <w:rFonts w:ascii="Garamond" w:hAnsi="Garamond"/>
                <w:sz w:val="20"/>
                <w:szCs w:val="20"/>
              </w:rPr>
              <w:t xml:space="preserve"> nga një </w:t>
            </w:r>
            <w:r w:rsidR="004831CD" w:rsidRPr="00C507C2">
              <w:rPr>
                <w:rFonts w:ascii="Garamond" w:hAnsi="Garamond"/>
                <w:sz w:val="20"/>
                <w:szCs w:val="20"/>
              </w:rPr>
              <w:t>entitet për vazhdimin e marrëdhënieve si anëta</w:t>
            </w:r>
            <w:r w:rsidRPr="00C507C2">
              <w:rPr>
                <w:rFonts w:ascii="Garamond" w:hAnsi="Garamond"/>
                <w:sz w:val="20"/>
                <w:szCs w:val="20"/>
              </w:rPr>
              <w:t xml:space="preserve">r i Bursës dhe/ose </w:t>
            </w:r>
            <w:r w:rsidR="004831CD" w:rsidRPr="00C507C2">
              <w:rPr>
                <w:rFonts w:ascii="Garamond" w:hAnsi="Garamond"/>
                <w:sz w:val="20"/>
                <w:szCs w:val="20"/>
              </w:rPr>
              <w:t xml:space="preserve">anëtar </w:t>
            </w:r>
            <w:r w:rsidRPr="00C507C2">
              <w:rPr>
                <w:rFonts w:ascii="Garamond" w:hAnsi="Garamond"/>
                <w:sz w:val="20"/>
                <w:szCs w:val="20"/>
              </w:rPr>
              <w:t xml:space="preserve">i </w:t>
            </w:r>
            <w:r w:rsidR="004831CD" w:rsidRPr="00C507C2">
              <w:rPr>
                <w:rFonts w:ascii="Garamond" w:hAnsi="Garamond"/>
                <w:sz w:val="20"/>
                <w:szCs w:val="20"/>
              </w:rPr>
              <w:t xml:space="preserve">klerimit </w:t>
            </w:r>
            <w:r w:rsidRPr="00C507C2">
              <w:rPr>
                <w:rFonts w:ascii="Garamond" w:hAnsi="Garamond"/>
                <w:sz w:val="20"/>
                <w:szCs w:val="20"/>
              </w:rPr>
              <w:t xml:space="preserve">siç parashikohet në </w:t>
            </w:r>
            <w:r w:rsidR="004831CD" w:rsidRPr="00C507C2">
              <w:rPr>
                <w:rFonts w:ascii="Garamond" w:hAnsi="Garamond"/>
                <w:sz w:val="20"/>
                <w:szCs w:val="20"/>
              </w:rPr>
              <w:t xml:space="preserve">lista e tarifave </w:t>
            </w:r>
            <w:r w:rsidRPr="00C507C2">
              <w:rPr>
                <w:rFonts w:ascii="Garamond" w:hAnsi="Garamond"/>
                <w:sz w:val="20"/>
                <w:szCs w:val="20"/>
              </w:rPr>
              <w:t>të ALPEX</w:t>
            </w:r>
            <w:r w:rsidR="004831CD">
              <w:rPr>
                <w:rFonts w:ascii="Garamond" w:hAnsi="Garamond"/>
                <w:sz w:val="20"/>
                <w:szCs w:val="20"/>
              </w:rPr>
              <w:t>-it</w:t>
            </w:r>
            <w:r w:rsidR="00330DA2">
              <w:rPr>
                <w:rFonts w:ascii="Garamond" w:hAnsi="Garamond"/>
                <w:sz w:val="20"/>
                <w:szCs w:val="20"/>
              </w:rPr>
              <w:t>.</w:t>
            </w:r>
          </w:p>
        </w:tc>
      </w:tr>
    </w:tbl>
    <w:p w14:paraId="0FD655E1" w14:textId="2CA96517" w:rsidR="00DB5B01" w:rsidRPr="00C507C2" w:rsidRDefault="00DB5B01" w:rsidP="000A5D84">
      <w:pPr>
        <w:tabs>
          <w:tab w:val="left" w:pos="1735"/>
        </w:tabs>
        <w:jc w:val="both"/>
        <w:rPr>
          <w:rFonts w:ascii="Garamond" w:hAnsi="Garamond"/>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096"/>
        <w:gridCol w:w="2026"/>
        <w:gridCol w:w="5939"/>
      </w:tblGrid>
      <w:tr w:rsidR="00DB5B01" w:rsidRPr="00C507C2" w14:paraId="26FC532C" w14:textId="77777777" w:rsidTr="00912D7B">
        <w:trPr>
          <w:cantSplit/>
          <w:trHeight w:val="20"/>
        </w:trPr>
        <w:tc>
          <w:tcPr>
            <w:tcW w:w="605" w:type="pct"/>
            <w:tcBorders>
              <w:top w:val="dotted" w:sz="4" w:space="0" w:color="auto"/>
              <w:bottom w:val="dotted" w:sz="4" w:space="0" w:color="auto"/>
            </w:tcBorders>
            <w:vAlign w:val="center"/>
          </w:tcPr>
          <w:p w14:paraId="1C0F37E8"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lastRenderedPageBreak/>
              <w:t>bëhet</w:t>
            </w:r>
          </w:p>
        </w:tc>
        <w:tc>
          <w:tcPr>
            <w:tcW w:w="1118" w:type="pct"/>
            <w:tcBorders>
              <w:bottom w:val="dotted" w:sz="4" w:space="0" w:color="auto"/>
            </w:tcBorders>
            <w:shd w:val="clear" w:color="auto" w:fill="auto"/>
            <w:vAlign w:val="center"/>
          </w:tcPr>
          <w:p w14:paraId="0EE08498" w14:textId="77777777" w:rsidR="00DB5B01" w:rsidRPr="00C507C2" w:rsidRDefault="00DB5B01" w:rsidP="000A5D84">
            <w:pPr>
              <w:jc w:val="both"/>
              <w:rPr>
                <w:rFonts w:ascii="Garamond" w:hAnsi="Garamond"/>
                <w:b/>
                <w:bCs/>
                <w:sz w:val="20"/>
                <w:szCs w:val="20"/>
              </w:rPr>
            </w:pPr>
          </w:p>
        </w:tc>
        <w:tc>
          <w:tcPr>
            <w:tcW w:w="3277" w:type="pct"/>
            <w:tcBorders>
              <w:top w:val="dotted" w:sz="4" w:space="0" w:color="auto"/>
              <w:bottom w:val="dotted" w:sz="4" w:space="0" w:color="auto"/>
            </w:tcBorders>
            <w:shd w:val="clear" w:color="auto" w:fill="auto"/>
          </w:tcPr>
          <w:p w14:paraId="564B6F5E" w14:textId="08F69917" w:rsidR="00DB5B01" w:rsidRPr="00C507C2" w:rsidRDefault="00DB5B01" w:rsidP="000A5D84">
            <w:pPr>
              <w:jc w:val="both"/>
              <w:rPr>
                <w:rFonts w:ascii="Garamond" w:hAnsi="Garamond"/>
                <w:sz w:val="20"/>
                <w:szCs w:val="20"/>
              </w:rPr>
            </w:pPr>
            <w:r w:rsidRPr="00C507C2">
              <w:rPr>
                <w:rFonts w:ascii="Garamond" w:hAnsi="Garamond"/>
                <w:sz w:val="20"/>
                <w:szCs w:val="20"/>
              </w:rPr>
              <w:t xml:space="preserve">Nënkupton </w:t>
            </w:r>
            <w:r w:rsidR="00B57D83" w:rsidRPr="00C507C2">
              <w:rPr>
                <w:rFonts w:ascii="Garamond" w:hAnsi="Garamond"/>
                <w:sz w:val="20"/>
                <w:szCs w:val="20"/>
              </w:rPr>
              <w:t>një tarifë fikse për t</w:t>
            </w:r>
            <w:r w:rsidR="00D340E1">
              <w:rPr>
                <w:rFonts w:ascii="Garamond" w:hAnsi="Garamond"/>
                <w:sz w:val="20"/>
                <w:szCs w:val="20"/>
              </w:rPr>
              <w:t>’</w:t>
            </w:r>
            <w:r w:rsidR="00B57D83" w:rsidRPr="00C507C2">
              <w:rPr>
                <w:rFonts w:ascii="Garamond" w:hAnsi="Garamond"/>
                <w:sz w:val="20"/>
                <w:szCs w:val="20"/>
              </w:rPr>
              <w:t xml:space="preserve">u </w:t>
            </w:r>
            <w:r w:rsidRPr="00C507C2">
              <w:rPr>
                <w:rFonts w:ascii="Garamond" w:hAnsi="Garamond"/>
                <w:sz w:val="20"/>
                <w:szCs w:val="20"/>
              </w:rPr>
              <w:t>paguar tek ALPEX</w:t>
            </w:r>
            <w:r w:rsidR="00B57D83">
              <w:rPr>
                <w:rFonts w:ascii="Garamond" w:hAnsi="Garamond"/>
                <w:sz w:val="20"/>
                <w:szCs w:val="20"/>
              </w:rPr>
              <w:t>-i</w:t>
            </w:r>
            <w:r w:rsidRPr="00C507C2">
              <w:rPr>
                <w:rFonts w:ascii="Garamond" w:hAnsi="Garamond"/>
                <w:sz w:val="20"/>
                <w:szCs w:val="20"/>
              </w:rPr>
              <w:t xml:space="preserve"> nga një </w:t>
            </w:r>
            <w:r w:rsidR="00B57D83" w:rsidRPr="00C507C2">
              <w:rPr>
                <w:rFonts w:ascii="Garamond" w:hAnsi="Garamond"/>
                <w:sz w:val="20"/>
                <w:szCs w:val="20"/>
              </w:rPr>
              <w:t xml:space="preserve">anëtarë burse </w:t>
            </w:r>
            <w:r w:rsidRPr="00C507C2">
              <w:rPr>
                <w:rFonts w:ascii="Garamond" w:hAnsi="Garamond"/>
                <w:sz w:val="20"/>
                <w:szCs w:val="20"/>
              </w:rPr>
              <w:t xml:space="preserve">për vazhdimin e marrëdhënieve </w:t>
            </w:r>
            <w:r w:rsidR="00B57D83" w:rsidRPr="00C507C2">
              <w:rPr>
                <w:rFonts w:ascii="Garamond" w:hAnsi="Garamond"/>
                <w:sz w:val="20"/>
                <w:szCs w:val="20"/>
              </w:rPr>
              <w:t xml:space="preserve">si anëtar i bursës dhe/ose anëtar </w:t>
            </w:r>
            <w:r w:rsidRPr="00C507C2">
              <w:rPr>
                <w:rFonts w:ascii="Garamond" w:hAnsi="Garamond"/>
                <w:sz w:val="20"/>
                <w:szCs w:val="20"/>
              </w:rPr>
              <w:t xml:space="preserve">i </w:t>
            </w:r>
            <w:r w:rsidR="00B57D83" w:rsidRPr="00C507C2">
              <w:rPr>
                <w:rFonts w:ascii="Garamond" w:hAnsi="Garamond"/>
                <w:sz w:val="20"/>
                <w:szCs w:val="20"/>
              </w:rPr>
              <w:t xml:space="preserve">klerimit </w:t>
            </w:r>
            <w:r w:rsidRPr="00C507C2">
              <w:rPr>
                <w:rFonts w:ascii="Garamond" w:hAnsi="Garamond"/>
                <w:sz w:val="20"/>
                <w:szCs w:val="20"/>
              </w:rPr>
              <w:t xml:space="preserve">siç parashikohet në </w:t>
            </w:r>
            <w:r w:rsidR="00B57D83" w:rsidRPr="00C507C2">
              <w:rPr>
                <w:rFonts w:ascii="Garamond" w:hAnsi="Garamond"/>
                <w:sz w:val="20"/>
                <w:szCs w:val="20"/>
              </w:rPr>
              <w:t xml:space="preserve">lista e tarifave </w:t>
            </w:r>
            <w:r w:rsidRPr="00C507C2">
              <w:rPr>
                <w:rFonts w:ascii="Garamond" w:hAnsi="Garamond"/>
                <w:sz w:val="20"/>
                <w:szCs w:val="20"/>
              </w:rPr>
              <w:t>të ALPEX</w:t>
            </w:r>
            <w:r w:rsidR="00B57D83">
              <w:rPr>
                <w:rFonts w:ascii="Garamond" w:hAnsi="Garamond"/>
                <w:sz w:val="20"/>
                <w:szCs w:val="20"/>
              </w:rPr>
              <w:t>-it</w:t>
            </w:r>
            <w:r w:rsidR="00330DA2">
              <w:rPr>
                <w:rFonts w:ascii="Garamond" w:hAnsi="Garamond"/>
                <w:sz w:val="20"/>
                <w:szCs w:val="20"/>
              </w:rPr>
              <w:t>.</w:t>
            </w:r>
          </w:p>
        </w:tc>
      </w:tr>
      <w:tr w:rsidR="00DB5B01" w:rsidRPr="00C507C2" w14:paraId="211081F4" w14:textId="77777777" w:rsidTr="00912D7B">
        <w:trPr>
          <w:cantSplit/>
          <w:trHeight w:val="20"/>
        </w:trPr>
        <w:tc>
          <w:tcPr>
            <w:tcW w:w="605" w:type="pct"/>
            <w:tcBorders>
              <w:bottom w:val="dotted" w:sz="4" w:space="0" w:color="auto"/>
            </w:tcBorders>
            <w:vAlign w:val="center"/>
          </w:tcPr>
          <w:p w14:paraId="390F99A6"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268646E7" w14:textId="77777777" w:rsidR="00DB5B01" w:rsidRPr="00C507C2" w:rsidRDefault="00DB5B01" w:rsidP="000A5D84">
            <w:pPr>
              <w:jc w:val="both"/>
              <w:rPr>
                <w:rFonts w:ascii="Garamond" w:hAnsi="Garamond"/>
                <w:b/>
                <w:bCs/>
                <w:sz w:val="20"/>
                <w:szCs w:val="20"/>
              </w:rPr>
            </w:pPr>
          </w:p>
        </w:tc>
        <w:tc>
          <w:tcPr>
            <w:tcW w:w="3277" w:type="pct"/>
            <w:tcBorders>
              <w:bottom w:val="dotted" w:sz="4" w:space="0" w:color="auto"/>
            </w:tcBorders>
            <w:shd w:val="clear" w:color="auto" w:fill="auto"/>
            <w:vAlign w:val="center"/>
          </w:tcPr>
          <w:p w14:paraId="085ADE58" w14:textId="77777777" w:rsidR="00DB5B01" w:rsidRPr="00C507C2" w:rsidRDefault="00DB5B01" w:rsidP="000A5D84">
            <w:pPr>
              <w:jc w:val="both"/>
              <w:rPr>
                <w:rFonts w:ascii="Garamond" w:hAnsi="Garamond"/>
                <w:sz w:val="20"/>
                <w:szCs w:val="20"/>
              </w:rPr>
            </w:pPr>
          </w:p>
        </w:tc>
      </w:tr>
      <w:tr w:rsidR="00DB5B01" w:rsidRPr="00C507C2" w14:paraId="3FC1A157" w14:textId="77777777" w:rsidTr="00912D7B">
        <w:trPr>
          <w:cantSplit/>
          <w:trHeight w:val="20"/>
        </w:trPr>
        <w:tc>
          <w:tcPr>
            <w:tcW w:w="605" w:type="pct"/>
            <w:tcBorders>
              <w:top w:val="dotted" w:sz="4" w:space="0" w:color="auto"/>
              <w:bottom w:val="dotted" w:sz="4" w:space="0" w:color="auto"/>
            </w:tcBorders>
            <w:vAlign w:val="center"/>
          </w:tcPr>
          <w:p w14:paraId="11563906"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33D64451" w14:textId="5CEE92E5" w:rsidR="00DB5B01" w:rsidRPr="00C507C2" w:rsidRDefault="00DB5B01" w:rsidP="00945092">
            <w:pPr>
              <w:rPr>
                <w:rFonts w:ascii="Garamond" w:hAnsi="Garamond"/>
                <w:b/>
                <w:bCs/>
                <w:sz w:val="20"/>
                <w:szCs w:val="20"/>
              </w:rPr>
            </w:pPr>
            <w:r w:rsidRPr="00C507C2">
              <w:rPr>
                <w:rFonts w:ascii="Garamond" w:hAnsi="Garamond"/>
                <w:b/>
                <w:bCs/>
                <w:sz w:val="20"/>
                <w:szCs w:val="20"/>
              </w:rPr>
              <w:t xml:space="preserve">Teprica </w:t>
            </w:r>
            <w:r w:rsidR="00945092" w:rsidRPr="00C507C2">
              <w:rPr>
                <w:rFonts w:ascii="Garamond" w:hAnsi="Garamond"/>
                <w:b/>
                <w:bCs/>
                <w:sz w:val="20"/>
                <w:szCs w:val="20"/>
              </w:rPr>
              <w:t xml:space="preserve">ekonomike </w:t>
            </w:r>
            <w:r w:rsidRPr="00C507C2">
              <w:rPr>
                <w:rFonts w:ascii="Garamond" w:hAnsi="Garamond"/>
                <w:b/>
                <w:bCs/>
                <w:sz w:val="20"/>
                <w:szCs w:val="20"/>
              </w:rPr>
              <w:t>për Bashkimin e vetëm të Tregut të Ditës në Avancë dhe Brenda së Njëjtës Ditë</w:t>
            </w:r>
          </w:p>
        </w:tc>
        <w:tc>
          <w:tcPr>
            <w:tcW w:w="3277" w:type="pct"/>
            <w:tcBorders>
              <w:top w:val="dotted" w:sz="4" w:space="0" w:color="auto"/>
              <w:bottom w:val="dotted" w:sz="4" w:space="0" w:color="auto"/>
            </w:tcBorders>
            <w:shd w:val="clear" w:color="auto" w:fill="auto"/>
            <w:vAlign w:val="center"/>
          </w:tcPr>
          <w:p w14:paraId="3E07A68D" w14:textId="5C06193B" w:rsidR="00DB5B01" w:rsidRPr="00C507C2" w:rsidRDefault="00DB5B01" w:rsidP="0011562A">
            <w:pPr>
              <w:ind w:firstLine="113"/>
              <w:jc w:val="both"/>
              <w:rPr>
                <w:rFonts w:ascii="Garamond" w:hAnsi="Garamond"/>
                <w:sz w:val="20"/>
                <w:szCs w:val="20"/>
              </w:rPr>
            </w:pPr>
            <w:r w:rsidRPr="00C507C2">
              <w:rPr>
                <w:rFonts w:ascii="Garamond" w:hAnsi="Garamond"/>
                <w:sz w:val="20"/>
                <w:szCs w:val="20"/>
              </w:rPr>
              <w:t>Nënkupton shumën nga</w:t>
            </w:r>
            <w:r w:rsidR="00330DA2">
              <w:rPr>
                <w:rFonts w:ascii="Garamond" w:hAnsi="Garamond"/>
                <w:sz w:val="20"/>
                <w:szCs w:val="20"/>
              </w:rPr>
              <w:t>:</w:t>
            </w:r>
            <w:r w:rsidRPr="00C507C2">
              <w:rPr>
                <w:rFonts w:ascii="Garamond" w:hAnsi="Garamond"/>
                <w:sz w:val="20"/>
                <w:szCs w:val="20"/>
              </w:rPr>
              <w:t xml:space="preserve"> </w:t>
            </w:r>
          </w:p>
          <w:p w14:paraId="468D41DE" w14:textId="15999049" w:rsidR="00DB5B01" w:rsidRPr="00C507C2" w:rsidRDefault="00DB5B01" w:rsidP="0011562A">
            <w:pPr>
              <w:pStyle w:val="ListParagraph"/>
              <w:numPr>
                <w:ilvl w:val="0"/>
                <w:numId w:val="36"/>
              </w:numPr>
              <w:ind w:left="0" w:firstLine="113"/>
              <w:contextualSpacing/>
              <w:jc w:val="both"/>
              <w:rPr>
                <w:rFonts w:ascii="Garamond" w:hAnsi="Garamond"/>
                <w:sz w:val="20"/>
                <w:szCs w:val="20"/>
              </w:rPr>
            </w:pPr>
            <w:r w:rsidRPr="00C507C2">
              <w:rPr>
                <w:rFonts w:ascii="Garamond" w:hAnsi="Garamond"/>
                <w:sz w:val="20"/>
                <w:szCs w:val="20"/>
              </w:rPr>
              <w:t>teprica e furnizuesve për Bashkimin e vetëm të Tregut të Ditës në Avancë dhe Brenda së Njëjtës Ditë për periudhën kohore përkatëse</w:t>
            </w:r>
            <w:r w:rsidR="00330DA2">
              <w:rPr>
                <w:rFonts w:ascii="Garamond" w:hAnsi="Garamond"/>
                <w:sz w:val="20"/>
                <w:szCs w:val="20"/>
              </w:rPr>
              <w:t>;</w:t>
            </w:r>
          </w:p>
          <w:p w14:paraId="3424C8E7" w14:textId="39DD4F4F" w:rsidR="00DB5B01" w:rsidRPr="00C507C2" w:rsidRDefault="00DB5B01" w:rsidP="0011562A">
            <w:pPr>
              <w:pStyle w:val="ListParagraph"/>
              <w:numPr>
                <w:ilvl w:val="0"/>
                <w:numId w:val="36"/>
              </w:numPr>
              <w:ind w:left="0" w:firstLine="113"/>
              <w:contextualSpacing/>
              <w:jc w:val="both"/>
              <w:rPr>
                <w:rFonts w:ascii="Garamond" w:hAnsi="Garamond"/>
                <w:sz w:val="20"/>
                <w:szCs w:val="20"/>
              </w:rPr>
            </w:pPr>
            <w:r w:rsidRPr="00C507C2">
              <w:rPr>
                <w:rFonts w:ascii="Garamond" w:hAnsi="Garamond"/>
                <w:sz w:val="20"/>
                <w:szCs w:val="20"/>
              </w:rPr>
              <w:t>teprica e konsumatorëve për Bashkimin e vetëm të Tregut të Ditës në Avancë dhe Brenda së Njëjtës Ditë</w:t>
            </w:r>
            <w:r w:rsidR="00330DA2">
              <w:rPr>
                <w:rFonts w:ascii="Garamond" w:hAnsi="Garamond"/>
                <w:sz w:val="20"/>
                <w:szCs w:val="20"/>
              </w:rPr>
              <w:t>;</w:t>
            </w:r>
          </w:p>
          <w:p w14:paraId="023C04F0" w14:textId="603E3794" w:rsidR="00DB5B01" w:rsidRPr="00C507C2" w:rsidRDefault="00DB5B01" w:rsidP="0011562A">
            <w:pPr>
              <w:pStyle w:val="ListParagraph"/>
              <w:numPr>
                <w:ilvl w:val="0"/>
                <w:numId w:val="36"/>
              </w:numPr>
              <w:ind w:left="0" w:firstLine="113"/>
              <w:contextualSpacing/>
              <w:jc w:val="both"/>
              <w:rPr>
                <w:rFonts w:ascii="Garamond" w:hAnsi="Garamond"/>
                <w:sz w:val="20"/>
                <w:szCs w:val="20"/>
              </w:rPr>
            </w:pPr>
            <w:r w:rsidRPr="00C507C2">
              <w:rPr>
                <w:rFonts w:ascii="Garamond" w:hAnsi="Garamond"/>
                <w:sz w:val="20"/>
                <w:szCs w:val="20"/>
              </w:rPr>
              <w:t>të ardhurat nga kongjestioni</w:t>
            </w:r>
            <w:r w:rsidR="00330DA2">
              <w:rPr>
                <w:rFonts w:ascii="Garamond" w:hAnsi="Garamond"/>
                <w:sz w:val="20"/>
                <w:szCs w:val="20"/>
              </w:rPr>
              <w:t>;</w:t>
            </w:r>
            <w:r w:rsidRPr="00C507C2">
              <w:rPr>
                <w:rFonts w:ascii="Garamond" w:hAnsi="Garamond"/>
                <w:sz w:val="20"/>
                <w:szCs w:val="20"/>
              </w:rPr>
              <w:t xml:space="preserve"> dhe</w:t>
            </w:r>
          </w:p>
          <w:p w14:paraId="53961572" w14:textId="4FAA0CB2" w:rsidR="00DB5B01" w:rsidRPr="00C507C2" w:rsidRDefault="00DB5B01" w:rsidP="0011562A">
            <w:pPr>
              <w:pStyle w:val="ListParagraph"/>
              <w:numPr>
                <w:ilvl w:val="0"/>
                <w:numId w:val="36"/>
              </w:numPr>
              <w:ind w:left="0" w:firstLine="113"/>
              <w:contextualSpacing/>
              <w:jc w:val="both"/>
              <w:rPr>
                <w:rFonts w:ascii="Garamond" w:hAnsi="Garamond"/>
                <w:sz w:val="20"/>
                <w:szCs w:val="20"/>
              </w:rPr>
            </w:pPr>
            <w:r w:rsidRPr="00C507C2">
              <w:rPr>
                <w:rFonts w:ascii="Garamond" w:hAnsi="Garamond"/>
                <w:sz w:val="20"/>
                <w:szCs w:val="20"/>
              </w:rPr>
              <w:t>kostot dhe përfitimet e tjera të cilat rrisin efic</w:t>
            </w:r>
            <w:r w:rsidR="00330DA2">
              <w:rPr>
                <w:rFonts w:ascii="Garamond" w:hAnsi="Garamond"/>
                <w:sz w:val="20"/>
                <w:szCs w:val="20"/>
              </w:rPr>
              <w:t>i</w:t>
            </w:r>
            <w:r w:rsidRPr="00C507C2">
              <w:rPr>
                <w:rFonts w:ascii="Garamond" w:hAnsi="Garamond"/>
                <w:sz w:val="20"/>
                <w:szCs w:val="20"/>
              </w:rPr>
              <w:t>encën ekonomike për periudhën kohore përkatëse, teprica e furnizuesve dhe konsumatorëve është diferenca midis urdhërporosive të pranuara dhe çmimit të klerimit për njësi energjie shumëzuar me volumin e energjisë të urdhërporosive.</w:t>
            </w:r>
          </w:p>
        </w:tc>
      </w:tr>
      <w:tr w:rsidR="00DB5B01" w:rsidRPr="00C507C2" w14:paraId="6DA33F89" w14:textId="77777777" w:rsidTr="00912D7B">
        <w:trPr>
          <w:cantSplit/>
          <w:trHeight w:val="20"/>
        </w:trPr>
        <w:tc>
          <w:tcPr>
            <w:tcW w:w="605" w:type="pct"/>
            <w:tcBorders>
              <w:top w:val="dotted" w:sz="4" w:space="0" w:color="auto"/>
            </w:tcBorders>
            <w:vAlign w:val="center"/>
          </w:tcPr>
          <w:p w14:paraId="025758CE"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vAlign w:val="center"/>
          </w:tcPr>
          <w:p w14:paraId="6BF69446" w14:textId="77777777" w:rsidR="00DB5B01" w:rsidRPr="00C507C2" w:rsidRDefault="00DB5B01" w:rsidP="000A5D84">
            <w:pPr>
              <w:jc w:val="both"/>
              <w:rPr>
                <w:rFonts w:ascii="Garamond" w:hAnsi="Garamond"/>
                <w:i/>
                <w:iCs/>
                <w:sz w:val="20"/>
                <w:szCs w:val="20"/>
              </w:rPr>
            </w:pPr>
            <w:r w:rsidRPr="00C507C2">
              <w:rPr>
                <w:rFonts w:ascii="Garamond" w:hAnsi="Garamond"/>
                <w:b/>
                <w:bCs/>
                <w:i/>
                <w:iCs/>
                <w:sz w:val="20"/>
                <w:szCs w:val="20"/>
              </w:rPr>
              <w:t>Shtohet</w:t>
            </w:r>
          </w:p>
        </w:tc>
      </w:tr>
      <w:tr w:rsidR="00DB5B01" w:rsidRPr="00C507C2" w14:paraId="30781BC4" w14:textId="77777777" w:rsidTr="00912D7B">
        <w:trPr>
          <w:cantSplit/>
          <w:trHeight w:val="20"/>
        </w:trPr>
        <w:tc>
          <w:tcPr>
            <w:tcW w:w="605" w:type="pct"/>
            <w:tcBorders>
              <w:bottom w:val="dotted" w:sz="4" w:space="0" w:color="auto"/>
            </w:tcBorders>
            <w:vAlign w:val="center"/>
          </w:tcPr>
          <w:p w14:paraId="2AC95026"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tcBorders>
              <w:bottom w:val="dotted" w:sz="4" w:space="0" w:color="auto"/>
            </w:tcBorders>
            <w:shd w:val="clear" w:color="auto" w:fill="auto"/>
            <w:vAlign w:val="center"/>
          </w:tcPr>
          <w:p w14:paraId="08149282" w14:textId="77777777" w:rsidR="00DB5B01" w:rsidRPr="00C507C2" w:rsidRDefault="00DB5B01" w:rsidP="00945092">
            <w:pPr>
              <w:rPr>
                <w:rFonts w:ascii="Garamond" w:hAnsi="Garamond"/>
                <w:b/>
                <w:bCs/>
                <w:sz w:val="20"/>
                <w:szCs w:val="20"/>
              </w:rPr>
            </w:pPr>
          </w:p>
        </w:tc>
        <w:tc>
          <w:tcPr>
            <w:tcW w:w="3277" w:type="pct"/>
            <w:tcBorders>
              <w:bottom w:val="dotted" w:sz="4" w:space="0" w:color="auto"/>
            </w:tcBorders>
            <w:shd w:val="clear" w:color="auto" w:fill="auto"/>
            <w:vAlign w:val="center"/>
          </w:tcPr>
          <w:p w14:paraId="18452A65" w14:textId="77777777" w:rsidR="00DB5B01" w:rsidRPr="00C507C2" w:rsidRDefault="00DB5B01" w:rsidP="000A5D84">
            <w:pPr>
              <w:jc w:val="both"/>
              <w:rPr>
                <w:rFonts w:ascii="Garamond" w:hAnsi="Garamond"/>
                <w:sz w:val="20"/>
                <w:szCs w:val="20"/>
              </w:rPr>
            </w:pPr>
          </w:p>
        </w:tc>
      </w:tr>
      <w:tr w:rsidR="00DB5B01" w:rsidRPr="00C507C2" w14:paraId="6521B883" w14:textId="77777777" w:rsidTr="00912D7B">
        <w:trPr>
          <w:cantSplit/>
          <w:trHeight w:val="20"/>
        </w:trPr>
        <w:tc>
          <w:tcPr>
            <w:tcW w:w="605" w:type="pct"/>
            <w:tcBorders>
              <w:top w:val="dotted" w:sz="4" w:space="0" w:color="auto"/>
              <w:bottom w:val="dotted" w:sz="4" w:space="0" w:color="auto"/>
            </w:tcBorders>
            <w:vAlign w:val="center"/>
          </w:tcPr>
          <w:p w14:paraId="0ACDF517"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tcBorders>
              <w:top w:val="dotted" w:sz="4" w:space="0" w:color="auto"/>
              <w:bottom w:val="dotted" w:sz="4" w:space="0" w:color="auto"/>
            </w:tcBorders>
            <w:shd w:val="clear" w:color="auto" w:fill="auto"/>
            <w:vAlign w:val="center"/>
          </w:tcPr>
          <w:p w14:paraId="1A402064" w14:textId="2D4541AF" w:rsidR="00DB5B01" w:rsidRPr="00C507C2" w:rsidRDefault="00DB5B01" w:rsidP="00945092">
            <w:pPr>
              <w:rPr>
                <w:rFonts w:ascii="Garamond" w:hAnsi="Garamond"/>
                <w:b/>
                <w:bCs/>
                <w:sz w:val="20"/>
                <w:szCs w:val="20"/>
              </w:rPr>
            </w:pPr>
            <w:r w:rsidRPr="00C507C2">
              <w:rPr>
                <w:rFonts w:ascii="Garamond" w:hAnsi="Garamond"/>
                <w:b/>
                <w:bCs/>
                <w:sz w:val="20"/>
                <w:szCs w:val="20"/>
              </w:rPr>
              <w:t xml:space="preserve">Të </w:t>
            </w:r>
            <w:r w:rsidR="00971A33" w:rsidRPr="00C507C2">
              <w:rPr>
                <w:rFonts w:ascii="Garamond" w:hAnsi="Garamond"/>
                <w:b/>
                <w:bCs/>
                <w:sz w:val="20"/>
                <w:szCs w:val="20"/>
              </w:rPr>
              <w:t>ardhurat nga kongjestioni</w:t>
            </w:r>
          </w:p>
        </w:tc>
        <w:tc>
          <w:tcPr>
            <w:tcW w:w="3277" w:type="pct"/>
            <w:tcBorders>
              <w:top w:val="dotted" w:sz="4" w:space="0" w:color="auto"/>
              <w:bottom w:val="dotted" w:sz="4" w:space="0" w:color="auto"/>
            </w:tcBorders>
            <w:shd w:val="clear" w:color="auto" w:fill="auto"/>
            <w:vAlign w:val="center"/>
          </w:tcPr>
          <w:p w14:paraId="2927562D" w14:textId="089EF651" w:rsidR="00DB5B01" w:rsidRPr="00C507C2" w:rsidRDefault="00DB5B01" w:rsidP="000A5D84">
            <w:pPr>
              <w:jc w:val="both"/>
              <w:rPr>
                <w:rFonts w:ascii="Garamond" w:hAnsi="Garamond"/>
                <w:sz w:val="20"/>
                <w:szCs w:val="20"/>
              </w:rPr>
            </w:pPr>
            <w:r w:rsidRPr="00C507C2">
              <w:rPr>
                <w:rFonts w:ascii="Garamond" w:hAnsi="Garamond"/>
                <w:sz w:val="20"/>
                <w:szCs w:val="20"/>
              </w:rPr>
              <w:t>Nënkupton t</w:t>
            </w:r>
            <w:r w:rsidR="00971A33">
              <w:rPr>
                <w:rFonts w:ascii="Garamond" w:hAnsi="Garamond"/>
                <w:sz w:val="20"/>
                <w:szCs w:val="20"/>
              </w:rPr>
              <w:t>ë</w:t>
            </w:r>
            <w:r w:rsidRPr="00C507C2">
              <w:rPr>
                <w:rFonts w:ascii="Garamond" w:hAnsi="Garamond"/>
                <w:sz w:val="20"/>
                <w:szCs w:val="20"/>
              </w:rPr>
              <w:t xml:space="preserve"> ardhurat t</w:t>
            </w:r>
            <w:r w:rsidR="00971A33">
              <w:rPr>
                <w:rFonts w:ascii="Garamond" w:hAnsi="Garamond"/>
                <w:sz w:val="20"/>
                <w:szCs w:val="20"/>
              </w:rPr>
              <w:t>ë</w:t>
            </w:r>
            <w:r w:rsidRPr="00C507C2">
              <w:rPr>
                <w:rFonts w:ascii="Garamond" w:hAnsi="Garamond"/>
                <w:sz w:val="20"/>
                <w:szCs w:val="20"/>
              </w:rPr>
              <w:t xml:space="preserve"> marra si rezultat i alokimit t</w:t>
            </w:r>
            <w:r w:rsidR="00971A33">
              <w:rPr>
                <w:rFonts w:ascii="Garamond" w:hAnsi="Garamond"/>
                <w:sz w:val="20"/>
                <w:szCs w:val="20"/>
              </w:rPr>
              <w:t>ë</w:t>
            </w:r>
            <w:r w:rsidRPr="00C507C2">
              <w:rPr>
                <w:rFonts w:ascii="Garamond" w:hAnsi="Garamond"/>
                <w:sz w:val="20"/>
                <w:szCs w:val="20"/>
              </w:rPr>
              <w:t xml:space="preserve"> kapaciteteve</w:t>
            </w:r>
            <w:r w:rsidR="00945092">
              <w:rPr>
                <w:rFonts w:ascii="Garamond" w:hAnsi="Garamond"/>
                <w:sz w:val="20"/>
                <w:szCs w:val="20"/>
              </w:rPr>
              <w:t>.</w:t>
            </w:r>
            <w:r w:rsidRPr="00C507C2">
              <w:rPr>
                <w:rFonts w:ascii="Garamond" w:hAnsi="Garamond"/>
                <w:sz w:val="20"/>
                <w:szCs w:val="20"/>
              </w:rPr>
              <w:t xml:space="preserve"> </w:t>
            </w:r>
          </w:p>
        </w:tc>
      </w:tr>
      <w:tr w:rsidR="00DB5B01" w:rsidRPr="00C507C2" w14:paraId="6EAFDA3D" w14:textId="77777777" w:rsidTr="00912D7B">
        <w:trPr>
          <w:cantSplit/>
          <w:trHeight w:val="20"/>
        </w:trPr>
        <w:tc>
          <w:tcPr>
            <w:tcW w:w="605" w:type="pct"/>
            <w:tcBorders>
              <w:top w:val="dotted" w:sz="4" w:space="0" w:color="auto"/>
            </w:tcBorders>
            <w:vAlign w:val="center"/>
          </w:tcPr>
          <w:p w14:paraId="59B07452" w14:textId="77777777" w:rsidR="00DB5B01" w:rsidRPr="00C507C2" w:rsidRDefault="00DB5B01" w:rsidP="000A5D84">
            <w:pPr>
              <w:jc w:val="both"/>
              <w:rPr>
                <w:rFonts w:ascii="Garamond" w:hAnsi="Garamond"/>
                <w:b/>
                <w:bCs/>
                <w:i/>
                <w:iCs/>
                <w:sz w:val="20"/>
                <w:szCs w:val="20"/>
              </w:rPr>
            </w:pPr>
          </w:p>
        </w:tc>
        <w:tc>
          <w:tcPr>
            <w:tcW w:w="4395" w:type="pct"/>
            <w:gridSpan w:val="2"/>
            <w:tcBorders>
              <w:top w:val="dotted" w:sz="4" w:space="0" w:color="auto"/>
            </w:tcBorders>
            <w:shd w:val="clear" w:color="auto" w:fill="auto"/>
            <w:vAlign w:val="center"/>
          </w:tcPr>
          <w:p w14:paraId="616B5BDB" w14:textId="77777777" w:rsidR="00DB5B01" w:rsidRPr="00C507C2" w:rsidRDefault="00DB5B01" w:rsidP="00945092">
            <w:pPr>
              <w:rPr>
                <w:rFonts w:ascii="Garamond" w:hAnsi="Garamond"/>
                <w:i/>
                <w:iCs/>
                <w:sz w:val="20"/>
                <w:szCs w:val="20"/>
              </w:rPr>
            </w:pPr>
            <w:r w:rsidRPr="00C507C2">
              <w:rPr>
                <w:rFonts w:ascii="Garamond" w:hAnsi="Garamond"/>
                <w:b/>
                <w:bCs/>
                <w:i/>
                <w:iCs/>
                <w:sz w:val="20"/>
                <w:szCs w:val="20"/>
              </w:rPr>
              <w:t>Shtohet</w:t>
            </w:r>
          </w:p>
        </w:tc>
      </w:tr>
      <w:tr w:rsidR="00DB5B01" w:rsidRPr="00C507C2" w14:paraId="30D95B8F" w14:textId="77777777" w:rsidTr="00912D7B">
        <w:trPr>
          <w:cantSplit/>
          <w:trHeight w:val="20"/>
        </w:trPr>
        <w:tc>
          <w:tcPr>
            <w:tcW w:w="605" w:type="pct"/>
            <w:tcBorders>
              <w:bottom w:val="dotted" w:sz="4" w:space="0" w:color="auto"/>
            </w:tcBorders>
            <w:vAlign w:val="center"/>
          </w:tcPr>
          <w:p w14:paraId="6B5455C3"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është</w:t>
            </w:r>
          </w:p>
        </w:tc>
        <w:tc>
          <w:tcPr>
            <w:tcW w:w="1118" w:type="pct"/>
            <w:vMerge w:val="restart"/>
            <w:shd w:val="clear" w:color="auto" w:fill="auto"/>
            <w:vAlign w:val="center"/>
          </w:tcPr>
          <w:p w14:paraId="1D6B0092" w14:textId="0E40FE1E" w:rsidR="00DB5B01" w:rsidRPr="00C507C2" w:rsidRDefault="00DB5B01" w:rsidP="00945092">
            <w:pPr>
              <w:rPr>
                <w:rFonts w:ascii="Garamond" w:hAnsi="Garamond"/>
                <w:b/>
                <w:bCs/>
                <w:sz w:val="20"/>
                <w:szCs w:val="20"/>
              </w:rPr>
            </w:pPr>
            <w:r w:rsidRPr="00C507C2">
              <w:rPr>
                <w:rFonts w:ascii="Garamond" w:hAnsi="Garamond"/>
                <w:b/>
                <w:bCs/>
                <w:sz w:val="20"/>
                <w:szCs w:val="20"/>
              </w:rPr>
              <w:t xml:space="preserve">Urdhërporosi </w:t>
            </w:r>
            <w:r w:rsidR="00971A33" w:rsidRPr="00C507C2">
              <w:rPr>
                <w:rFonts w:ascii="Garamond" w:hAnsi="Garamond"/>
                <w:b/>
                <w:bCs/>
                <w:sz w:val="20"/>
                <w:szCs w:val="20"/>
              </w:rPr>
              <w:t>marrëse e çmimit me përparësi (shitjeje/blerjeje)</w:t>
            </w:r>
          </w:p>
        </w:tc>
        <w:tc>
          <w:tcPr>
            <w:tcW w:w="3277" w:type="pct"/>
            <w:tcBorders>
              <w:bottom w:val="dotted" w:sz="4" w:space="0" w:color="auto"/>
            </w:tcBorders>
            <w:shd w:val="clear" w:color="auto" w:fill="auto"/>
          </w:tcPr>
          <w:p w14:paraId="2D0195B7" w14:textId="4B2D2D32" w:rsidR="00DB5B01" w:rsidRPr="00C507C2" w:rsidRDefault="00DB5B01" w:rsidP="000A5D84">
            <w:pPr>
              <w:jc w:val="both"/>
              <w:rPr>
                <w:rFonts w:ascii="Garamond" w:hAnsi="Garamond"/>
                <w:sz w:val="20"/>
                <w:szCs w:val="20"/>
              </w:rPr>
            </w:pPr>
            <w:r w:rsidRPr="00C507C2">
              <w:rPr>
                <w:rFonts w:ascii="Garamond" w:hAnsi="Garamond"/>
                <w:sz w:val="20"/>
                <w:szCs w:val="20"/>
              </w:rPr>
              <w:t xml:space="preserve">Urdhërporositë </w:t>
            </w:r>
            <w:r w:rsidR="00971A33" w:rsidRPr="00C507C2">
              <w:rPr>
                <w:rFonts w:ascii="Garamond" w:hAnsi="Garamond"/>
                <w:sz w:val="20"/>
                <w:szCs w:val="20"/>
              </w:rPr>
              <w:t>marrëse e çmimit me përparësi janë urdhërporosi me hapa orare (blerjeje/shitjeje) të dorëzuar për një çmim të barabartë me (maksimum/minimum) e kufirit të lejuar të çmimit në ankandet e ditës në avancë dhe brenda së njëjtës ditë</w:t>
            </w:r>
            <w:r w:rsidR="00945092">
              <w:rPr>
                <w:rFonts w:ascii="Garamond" w:hAnsi="Garamond"/>
                <w:sz w:val="20"/>
                <w:szCs w:val="20"/>
              </w:rPr>
              <w:t>.</w:t>
            </w:r>
            <w:r w:rsidR="00971A33" w:rsidRPr="00C507C2">
              <w:rPr>
                <w:rFonts w:ascii="Garamond" w:hAnsi="Garamond"/>
                <w:sz w:val="20"/>
                <w:szCs w:val="20"/>
              </w:rPr>
              <w:t xml:space="preserve"> </w:t>
            </w:r>
          </w:p>
        </w:tc>
      </w:tr>
      <w:tr w:rsidR="00DB5B01" w:rsidRPr="00C507C2" w14:paraId="2CFF91B6" w14:textId="77777777" w:rsidTr="00912D7B">
        <w:trPr>
          <w:cantSplit/>
          <w:trHeight w:val="20"/>
        </w:trPr>
        <w:tc>
          <w:tcPr>
            <w:tcW w:w="605" w:type="pct"/>
            <w:tcBorders>
              <w:top w:val="dotted" w:sz="4" w:space="0" w:color="auto"/>
              <w:bottom w:val="dotted" w:sz="4" w:space="0" w:color="auto"/>
            </w:tcBorders>
            <w:vAlign w:val="center"/>
          </w:tcPr>
          <w:p w14:paraId="1D9A3AC4" w14:textId="77777777" w:rsidR="00DB5B01" w:rsidRPr="00C507C2" w:rsidRDefault="00DB5B01" w:rsidP="000A5D84">
            <w:pPr>
              <w:jc w:val="both"/>
              <w:rPr>
                <w:rFonts w:ascii="Garamond" w:hAnsi="Garamond"/>
                <w:b/>
                <w:bCs/>
                <w:i/>
                <w:iCs/>
                <w:sz w:val="20"/>
                <w:szCs w:val="20"/>
              </w:rPr>
            </w:pPr>
            <w:r w:rsidRPr="00C507C2">
              <w:rPr>
                <w:rFonts w:ascii="Garamond" w:hAnsi="Garamond"/>
                <w:i/>
                <w:iCs/>
                <w:sz w:val="20"/>
                <w:szCs w:val="20"/>
              </w:rPr>
              <w:t>bëhet</w:t>
            </w:r>
          </w:p>
        </w:tc>
        <w:tc>
          <w:tcPr>
            <w:tcW w:w="1118" w:type="pct"/>
            <w:vMerge/>
            <w:tcBorders>
              <w:bottom w:val="dotted" w:sz="4" w:space="0" w:color="auto"/>
            </w:tcBorders>
            <w:shd w:val="clear" w:color="auto" w:fill="auto"/>
            <w:vAlign w:val="center"/>
          </w:tcPr>
          <w:p w14:paraId="40CD456C" w14:textId="77777777" w:rsidR="00DB5B01" w:rsidRPr="00C507C2" w:rsidRDefault="00DB5B01" w:rsidP="000A5D84">
            <w:pPr>
              <w:jc w:val="both"/>
              <w:rPr>
                <w:rFonts w:ascii="Garamond" w:hAnsi="Garamond"/>
                <w:b/>
                <w:bCs/>
                <w:sz w:val="20"/>
                <w:szCs w:val="20"/>
              </w:rPr>
            </w:pPr>
          </w:p>
        </w:tc>
        <w:tc>
          <w:tcPr>
            <w:tcW w:w="3277" w:type="pct"/>
            <w:tcBorders>
              <w:top w:val="dotted" w:sz="4" w:space="0" w:color="auto"/>
              <w:bottom w:val="dotted" w:sz="4" w:space="0" w:color="auto"/>
            </w:tcBorders>
            <w:shd w:val="clear" w:color="auto" w:fill="auto"/>
            <w:vAlign w:val="center"/>
          </w:tcPr>
          <w:p w14:paraId="1DED205F" w14:textId="555C2611" w:rsidR="00DB5B01" w:rsidRPr="00C507C2" w:rsidRDefault="00DB5B01" w:rsidP="000A5D84">
            <w:pPr>
              <w:jc w:val="both"/>
              <w:rPr>
                <w:rFonts w:ascii="Garamond" w:hAnsi="Garamond"/>
                <w:sz w:val="20"/>
                <w:szCs w:val="20"/>
              </w:rPr>
            </w:pPr>
            <w:r w:rsidRPr="00C507C2">
              <w:rPr>
                <w:rFonts w:ascii="Garamond" w:hAnsi="Garamond"/>
                <w:sz w:val="20"/>
                <w:szCs w:val="20"/>
              </w:rPr>
              <w:t xml:space="preserve">Urdhërporositë </w:t>
            </w:r>
            <w:r w:rsidR="00971A33" w:rsidRPr="00C507C2">
              <w:rPr>
                <w:rFonts w:ascii="Garamond" w:hAnsi="Garamond"/>
                <w:sz w:val="20"/>
                <w:szCs w:val="20"/>
              </w:rPr>
              <w:t>marrëse e çmimit me përparësi janë urdhërporosi me hapa (blerjeje/shitjeje) të dorëzuar për një çmim të barabartë me (maksimum/minimum) e të çmimit të urdhërporosive në ankandet e ditës në avancë dhe/ose brenda së njëjtës ditë</w:t>
            </w:r>
            <w:r w:rsidR="00945092">
              <w:rPr>
                <w:rFonts w:ascii="Garamond" w:hAnsi="Garamond"/>
                <w:sz w:val="20"/>
                <w:szCs w:val="20"/>
              </w:rPr>
              <w:t>.</w:t>
            </w:r>
            <w:r w:rsidR="00971A33" w:rsidRPr="00C507C2">
              <w:rPr>
                <w:rFonts w:ascii="Garamond" w:hAnsi="Garamond"/>
                <w:sz w:val="20"/>
                <w:szCs w:val="20"/>
              </w:rPr>
              <w:t xml:space="preserve"> </w:t>
            </w:r>
          </w:p>
        </w:tc>
      </w:tr>
    </w:tbl>
    <w:p w14:paraId="799800B7" w14:textId="77777777" w:rsidR="00DB5B01" w:rsidRPr="00C507C2" w:rsidRDefault="00DB5B01" w:rsidP="000A5D84">
      <w:pPr>
        <w:tabs>
          <w:tab w:val="left" w:pos="1735"/>
        </w:tabs>
        <w:jc w:val="both"/>
        <w:rPr>
          <w:rFonts w:ascii="Garamond" w:hAnsi="Garamond"/>
          <w:sz w:val="20"/>
          <w:szCs w:val="20"/>
        </w:rPr>
      </w:pPr>
    </w:p>
    <w:sectPr w:rsidR="00DB5B01" w:rsidRPr="00C507C2" w:rsidSect="000A5D84">
      <w:pgSz w:w="11907" w:h="16840" w:code="9"/>
      <w:pgMar w:top="1418" w:right="1418" w:bottom="1418" w:left="1418" w:header="1304" w:footer="113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2915CDE9" w14:textId="77777777" w:rsidR="001A14AC" w:rsidRDefault="001A14AC">
      <w:r>
        <w:separator/>
      </w:r>
    </w:p>
  </w:endnote>
  <w:endnote w:type="continuationSeparator" w:id="0">
    <w:p w14:paraId="5E4DE3A2" w14:textId="77777777" w:rsidR="001A14AC" w:rsidRDefault="001A14AC">
      <w:r>
        <w:continuationSeparator/>
      </w:r>
    </w:p>
  </w:endnote>
  <w:endnote w:type="continuationNotice" w:id="1">
    <w:p w14:paraId="5AD8280C" w14:textId="77777777" w:rsidR="001A14AC" w:rsidRDefault="001A14A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SimSun">
    <w:altName w:val="宋体"/>
    <w:panose1 w:val="02010600030101010101"/>
    <w:charset w:val="86"/>
    <w:family w:val="auto"/>
    <w:pitch w:val="variable"/>
    <w:sig w:usb0="000000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3D7B22C0" w14:textId="77777777" w:rsidR="001A14AC" w:rsidRDefault="001A14AC">
      <w:r>
        <w:separator/>
      </w:r>
    </w:p>
  </w:footnote>
  <w:footnote w:type="continuationSeparator" w:id="0">
    <w:p w14:paraId="341996B7" w14:textId="77777777" w:rsidR="001A14AC" w:rsidRDefault="001A14AC">
      <w:r>
        <w:continuationSeparator/>
      </w:r>
    </w:p>
  </w:footnote>
  <w:footnote w:type="continuationNotice" w:id="1">
    <w:p w14:paraId="3132C4D0" w14:textId="77777777" w:rsidR="001A14AC" w:rsidRDefault="001A14AC"/>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0000001"/>
    <w:multiLevelType w:val="multilevel"/>
    <w:tmpl w:val="BB72A1C2"/>
    <w:lvl w:ilvl="0">
      <w:start w:val="1"/>
      <w:numFmt w:val="bullet"/>
      <w:lvlText w:val="-"/>
      <w:lvlJc w:val="left"/>
      <w:pPr>
        <w:tabs>
          <w:tab w:val="left" w:pos="720"/>
        </w:tabs>
        <w:ind w:left="720" w:hanging="360"/>
      </w:pPr>
      <w:rPr>
        <w:rFonts w:ascii="Times New Roman" w:eastAsia="Calibri" w:hAnsi="Times New Roman" w:cs="Times New Roman" w:hint="default"/>
        <w:sz w:val="20"/>
      </w:rPr>
    </w:lvl>
    <w:lvl w:ilvl="1" w:tentative="1">
      <w:start w:val="1"/>
      <w:numFmt w:val="bullet"/>
      <w:lvlText w:val="o"/>
      <w:lvlJc w:val="left"/>
      <w:pPr>
        <w:tabs>
          <w:tab w:val="left" w:pos="1440"/>
        </w:tabs>
        <w:ind w:left="1440" w:hanging="360"/>
      </w:pPr>
      <w:rPr>
        <w:rFonts w:ascii="Courier New" w:hAnsi="Courier New" w:hint="default"/>
        <w:sz w:val="20"/>
      </w:rPr>
    </w:lvl>
    <w:lvl w:ilvl="2" w:tentative="1">
      <w:start w:val="1"/>
      <w:numFmt w:val="bullet"/>
      <w:lvlText w:val=""/>
      <w:lvlJc w:val="left"/>
      <w:pPr>
        <w:tabs>
          <w:tab w:val="left" w:pos="2160"/>
        </w:tabs>
        <w:ind w:left="2160" w:hanging="360"/>
      </w:pPr>
      <w:rPr>
        <w:rFonts w:ascii="Wingdings" w:hAnsi="Wingdings" w:hint="default"/>
        <w:sz w:val="20"/>
      </w:rPr>
    </w:lvl>
    <w:lvl w:ilvl="3" w:tentative="1">
      <w:start w:val="1"/>
      <w:numFmt w:val="bullet"/>
      <w:lvlText w:val=""/>
      <w:lvlJc w:val="left"/>
      <w:pPr>
        <w:tabs>
          <w:tab w:val="left" w:pos="2880"/>
        </w:tabs>
        <w:ind w:left="2880" w:hanging="360"/>
      </w:pPr>
      <w:rPr>
        <w:rFonts w:ascii="Wingdings" w:hAnsi="Wingdings" w:hint="default"/>
        <w:sz w:val="20"/>
      </w:rPr>
    </w:lvl>
    <w:lvl w:ilvl="4" w:tentative="1">
      <w:start w:val="1"/>
      <w:numFmt w:val="bullet"/>
      <w:lvlText w:val=""/>
      <w:lvlJc w:val="left"/>
      <w:pPr>
        <w:tabs>
          <w:tab w:val="left" w:pos="3600"/>
        </w:tabs>
        <w:ind w:left="3600" w:hanging="360"/>
      </w:pPr>
      <w:rPr>
        <w:rFonts w:ascii="Wingdings" w:hAnsi="Wingdings" w:hint="default"/>
        <w:sz w:val="20"/>
      </w:rPr>
    </w:lvl>
    <w:lvl w:ilvl="5" w:tentative="1">
      <w:start w:val="1"/>
      <w:numFmt w:val="bullet"/>
      <w:lvlText w:val=""/>
      <w:lvlJc w:val="left"/>
      <w:pPr>
        <w:tabs>
          <w:tab w:val="left" w:pos="4320"/>
        </w:tabs>
        <w:ind w:left="4320" w:hanging="360"/>
      </w:pPr>
      <w:rPr>
        <w:rFonts w:ascii="Wingdings" w:hAnsi="Wingdings" w:hint="default"/>
        <w:sz w:val="20"/>
      </w:rPr>
    </w:lvl>
    <w:lvl w:ilvl="6" w:tentative="1">
      <w:start w:val="1"/>
      <w:numFmt w:val="bullet"/>
      <w:lvlText w:val=""/>
      <w:lvlJc w:val="left"/>
      <w:pPr>
        <w:tabs>
          <w:tab w:val="left" w:pos="5040"/>
        </w:tabs>
        <w:ind w:left="5040" w:hanging="360"/>
      </w:pPr>
      <w:rPr>
        <w:rFonts w:ascii="Wingdings" w:hAnsi="Wingdings" w:hint="default"/>
        <w:sz w:val="20"/>
      </w:rPr>
    </w:lvl>
    <w:lvl w:ilvl="7" w:tentative="1">
      <w:start w:val="1"/>
      <w:numFmt w:val="bullet"/>
      <w:lvlText w:val=""/>
      <w:lvlJc w:val="left"/>
      <w:pPr>
        <w:tabs>
          <w:tab w:val="left" w:pos="5760"/>
        </w:tabs>
        <w:ind w:left="5760" w:hanging="360"/>
      </w:pPr>
      <w:rPr>
        <w:rFonts w:ascii="Wingdings" w:hAnsi="Wingdings" w:hint="default"/>
        <w:sz w:val="20"/>
      </w:rPr>
    </w:lvl>
    <w:lvl w:ilvl="8" w:tentative="1">
      <w:start w:val="1"/>
      <w:numFmt w:val="bullet"/>
      <w:lvlText w:val=""/>
      <w:lvlJc w:val="left"/>
      <w:pPr>
        <w:tabs>
          <w:tab w:val="left" w:pos="6480"/>
        </w:tabs>
        <w:ind w:left="6480" w:hanging="360"/>
      </w:pPr>
      <w:rPr>
        <w:rFonts w:ascii="Wingdings" w:hAnsi="Wingdings" w:hint="default"/>
        <w:sz w:val="20"/>
      </w:rPr>
    </w:lvl>
  </w:abstractNum>
  <w:abstractNum w:abstractNumId="1" w15:restartNumberingAfterBreak="0">
    <w:nsid w:val="00000002"/>
    <w:multiLevelType w:val="hybridMultilevel"/>
    <w:tmpl w:val="CFF0D7EC"/>
    <w:lvl w:ilvl="0" w:tplc="5E7E61C2">
      <w:start w:val="1"/>
      <w:numFmt w:val="bullet"/>
      <w:lvlText w:val="-"/>
      <w:lvlJc w:val="left"/>
      <w:pPr>
        <w:ind w:left="360" w:hanging="360"/>
      </w:pPr>
      <w:rPr>
        <w:rFonts w:ascii="Times New Roman" w:eastAsia="Calibri" w:hAnsi="Times New Roman" w:cs="Times New Roman"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 w15:restartNumberingAfterBreak="0">
    <w:nsid w:val="00000003"/>
    <w:multiLevelType w:val="multilevel"/>
    <w:tmpl w:val="6582CA9C"/>
    <w:lvl w:ilvl="0">
      <w:start w:val="1"/>
      <w:numFmt w:val="bullet"/>
      <w:lvlText w:val=""/>
      <w:lvlJc w:val="left"/>
      <w:pPr>
        <w:tabs>
          <w:tab w:val="left" w:pos="720"/>
        </w:tabs>
        <w:ind w:left="720" w:hanging="360"/>
      </w:pPr>
      <w:rPr>
        <w:rFonts w:ascii="Symbol" w:hAnsi="Symbol" w:hint="default"/>
        <w:sz w:val="20"/>
      </w:rPr>
    </w:lvl>
    <w:lvl w:ilvl="1" w:tentative="1">
      <w:start w:val="1"/>
      <w:numFmt w:val="bullet"/>
      <w:lvlText w:val="o"/>
      <w:lvlJc w:val="left"/>
      <w:pPr>
        <w:tabs>
          <w:tab w:val="left" w:pos="1440"/>
        </w:tabs>
        <w:ind w:left="1440" w:hanging="360"/>
      </w:pPr>
      <w:rPr>
        <w:rFonts w:ascii="Courier New" w:hAnsi="Courier New" w:hint="default"/>
        <w:sz w:val="20"/>
      </w:rPr>
    </w:lvl>
    <w:lvl w:ilvl="2" w:tentative="1">
      <w:start w:val="1"/>
      <w:numFmt w:val="bullet"/>
      <w:lvlText w:val=""/>
      <w:lvlJc w:val="left"/>
      <w:pPr>
        <w:tabs>
          <w:tab w:val="left" w:pos="2160"/>
        </w:tabs>
        <w:ind w:left="2160" w:hanging="360"/>
      </w:pPr>
      <w:rPr>
        <w:rFonts w:ascii="Wingdings" w:hAnsi="Wingdings" w:hint="default"/>
        <w:sz w:val="20"/>
      </w:rPr>
    </w:lvl>
    <w:lvl w:ilvl="3" w:tentative="1">
      <w:start w:val="1"/>
      <w:numFmt w:val="bullet"/>
      <w:lvlText w:val=""/>
      <w:lvlJc w:val="left"/>
      <w:pPr>
        <w:tabs>
          <w:tab w:val="left" w:pos="2880"/>
        </w:tabs>
        <w:ind w:left="2880" w:hanging="360"/>
      </w:pPr>
      <w:rPr>
        <w:rFonts w:ascii="Wingdings" w:hAnsi="Wingdings" w:hint="default"/>
        <w:sz w:val="20"/>
      </w:rPr>
    </w:lvl>
    <w:lvl w:ilvl="4" w:tentative="1">
      <w:start w:val="1"/>
      <w:numFmt w:val="bullet"/>
      <w:lvlText w:val=""/>
      <w:lvlJc w:val="left"/>
      <w:pPr>
        <w:tabs>
          <w:tab w:val="left" w:pos="3600"/>
        </w:tabs>
        <w:ind w:left="3600" w:hanging="360"/>
      </w:pPr>
      <w:rPr>
        <w:rFonts w:ascii="Wingdings" w:hAnsi="Wingdings" w:hint="default"/>
        <w:sz w:val="20"/>
      </w:rPr>
    </w:lvl>
    <w:lvl w:ilvl="5" w:tentative="1">
      <w:start w:val="1"/>
      <w:numFmt w:val="bullet"/>
      <w:lvlText w:val=""/>
      <w:lvlJc w:val="left"/>
      <w:pPr>
        <w:tabs>
          <w:tab w:val="left" w:pos="4320"/>
        </w:tabs>
        <w:ind w:left="4320" w:hanging="360"/>
      </w:pPr>
      <w:rPr>
        <w:rFonts w:ascii="Wingdings" w:hAnsi="Wingdings" w:hint="default"/>
        <w:sz w:val="20"/>
      </w:rPr>
    </w:lvl>
    <w:lvl w:ilvl="6" w:tentative="1">
      <w:start w:val="1"/>
      <w:numFmt w:val="bullet"/>
      <w:lvlText w:val=""/>
      <w:lvlJc w:val="left"/>
      <w:pPr>
        <w:tabs>
          <w:tab w:val="left" w:pos="5040"/>
        </w:tabs>
        <w:ind w:left="5040" w:hanging="360"/>
      </w:pPr>
      <w:rPr>
        <w:rFonts w:ascii="Wingdings" w:hAnsi="Wingdings" w:hint="default"/>
        <w:sz w:val="20"/>
      </w:rPr>
    </w:lvl>
    <w:lvl w:ilvl="7" w:tentative="1">
      <w:start w:val="1"/>
      <w:numFmt w:val="bullet"/>
      <w:lvlText w:val=""/>
      <w:lvlJc w:val="left"/>
      <w:pPr>
        <w:tabs>
          <w:tab w:val="left" w:pos="5760"/>
        </w:tabs>
        <w:ind w:left="5760" w:hanging="360"/>
      </w:pPr>
      <w:rPr>
        <w:rFonts w:ascii="Wingdings" w:hAnsi="Wingdings" w:hint="default"/>
        <w:sz w:val="20"/>
      </w:rPr>
    </w:lvl>
    <w:lvl w:ilvl="8" w:tentative="1">
      <w:start w:val="1"/>
      <w:numFmt w:val="bullet"/>
      <w:lvlText w:val=""/>
      <w:lvlJc w:val="left"/>
      <w:pPr>
        <w:tabs>
          <w:tab w:val="left" w:pos="6480"/>
        </w:tabs>
        <w:ind w:left="6480" w:hanging="360"/>
      </w:pPr>
      <w:rPr>
        <w:rFonts w:ascii="Wingdings" w:hAnsi="Wingdings" w:hint="default"/>
        <w:sz w:val="20"/>
      </w:rPr>
    </w:lvl>
  </w:abstractNum>
  <w:abstractNum w:abstractNumId="3" w15:restartNumberingAfterBreak="0">
    <w:nsid w:val="00000004"/>
    <w:multiLevelType w:val="hybridMultilevel"/>
    <w:tmpl w:val="0F2C77F4"/>
    <w:lvl w:ilvl="0" w:tplc="CD802356">
      <w:start w:val="1"/>
      <w:numFmt w:val="decimal"/>
      <w:lvlText w:val="%1."/>
      <w:lvlJc w:val="left"/>
      <w:pPr>
        <w:ind w:left="360" w:hanging="360"/>
      </w:pPr>
      <w:rPr>
        <w:rFonts w:hAnsi="Symbol"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 w15:restartNumberingAfterBreak="0">
    <w:nsid w:val="00000005"/>
    <w:multiLevelType w:val="multilevel"/>
    <w:tmpl w:val="A3CC6EEC"/>
    <w:lvl w:ilvl="0">
      <w:start w:val="1"/>
      <w:numFmt w:val="decimal"/>
      <w:lvlText w:val="%1."/>
      <w:lvlJc w:val="left"/>
      <w:pPr>
        <w:ind w:left="360" w:hanging="360"/>
      </w:pPr>
    </w:lvl>
    <w:lvl w:ilvl="1">
      <w:start w:val="1"/>
      <w:numFmt w:val="decimal"/>
      <w:isLgl/>
      <w:lvlText w:val="%1.%2"/>
      <w:lvlJc w:val="left"/>
      <w:pPr>
        <w:ind w:left="360" w:hanging="360"/>
      </w:pPr>
      <w:rPr>
        <w:rFonts w:hint="default"/>
        <w:b/>
      </w:rPr>
    </w:lvl>
    <w:lvl w:ilvl="2">
      <w:start w:val="1"/>
      <w:numFmt w:val="decimal"/>
      <w:isLgl/>
      <w:lvlText w:val="%1.%2.%3"/>
      <w:lvlJc w:val="left"/>
      <w:pPr>
        <w:ind w:left="720" w:hanging="720"/>
      </w:pPr>
      <w:rPr>
        <w:rFonts w:hint="default"/>
        <w:b/>
      </w:rPr>
    </w:lvl>
    <w:lvl w:ilvl="3">
      <w:start w:val="1"/>
      <w:numFmt w:val="decimal"/>
      <w:isLgl/>
      <w:lvlText w:val="%1.%2.%3.%4"/>
      <w:lvlJc w:val="left"/>
      <w:pPr>
        <w:ind w:left="720" w:hanging="720"/>
      </w:pPr>
      <w:rPr>
        <w:rFonts w:hint="default"/>
        <w:b/>
      </w:rPr>
    </w:lvl>
    <w:lvl w:ilvl="4">
      <w:start w:val="1"/>
      <w:numFmt w:val="decimal"/>
      <w:isLgl/>
      <w:lvlText w:val="%1.%2.%3.%4.%5"/>
      <w:lvlJc w:val="left"/>
      <w:pPr>
        <w:ind w:left="1080" w:hanging="1080"/>
      </w:pPr>
      <w:rPr>
        <w:rFonts w:hint="default"/>
        <w:b/>
      </w:rPr>
    </w:lvl>
    <w:lvl w:ilvl="5">
      <w:start w:val="1"/>
      <w:numFmt w:val="decimal"/>
      <w:isLgl/>
      <w:lvlText w:val="%1.%2.%3.%4.%5.%6"/>
      <w:lvlJc w:val="left"/>
      <w:pPr>
        <w:ind w:left="1080" w:hanging="1080"/>
      </w:pPr>
      <w:rPr>
        <w:rFonts w:hint="default"/>
        <w:b/>
      </w:rPr>
    </w:lvl>
    <w:lvl w:ilvl="6">
      <w:start w:val="1"/>
      <w:numFmt w:val="decimal"/>
      <w:isLgl/>
      <w:lvlText w:val="%1.%2.%3.%4.%5.%6.%7"/>
      <w:lvlJc w:val="left"/>
      <w:pPr>
        <w:ind w:left="1440" w:hanging="1440"/>
      </w:pPr>
      <w:rPr>
        <w:rFonts w:hint="default"/>
        <w:b/>
      </w:rPr>
    </w:lvl>
    <w:lvl w:ilvl="7">
      <w:start w:val="1"/>
      <w:numFmt w:val="decimal"/>
      <w:isLgl/>
      <w:lvlText w:val="%1.%2.%3.%4.%5.%6.%7.%8"/>
      <w:lvlJc w:val="left"/>
      <w:pPr>
        <w:ind w:left="1440" w:hanging="1440"/>
      </w:pPr>
      <w:rPr>
        <w:rFonts w:hint="default"/>
        <w:b/>
      </w:rPr>
    </w:lvl>
    <w:lvl w:ilvl="8">
      <w:start w:val="1"/>
      <w:numFmt w:val="decimal"/>
      <w:isLgl/>
      <w:lvlText w:val="%1.%2.%3.%4.%5.%6.%7.%8.%9"/>
      <w:lvlJc w:val="left"/>
      <w:pPr>
        <w:ind w:left="1800" w:hanging="1800"/>
      </w:pPr>
      <w:rPr>
        <w:rFonts w:hint="default"/>
        <w:b/>
      </w:rPr>
    </w:lvl>
  </w:abstractNum>
  <w:abstractNum w:abstractNumId="5" w15:restartNumberingAfterBreak="0">
    <w:nsid w:val="00000006"/>
    <w:multiLevelType w:val="multilevel"/>
    <w:tmpl w:val="5AC0E234"/>
    <w:lvl w:ilvl="0">
      <w:start w:val="1"/>
      <w:numFmt w:val="bullet"/>
      <w:lvlText w:val=""/>
      <w:lvlJc w:val="left"/>
      <w:pPr>
        <w:tabs>
          <w:tab w:val="left" w:pos="720"/>
        </w:tabs>
        <w:ind w:left="720" w:hanging="360"/>
      </w:pPr>
      <w:rPr>
        <w:rFonts w:ascii="Symbol" w:hAnsi="Symbol" w:hint="default"/>
        <w:sz w:val="20"/>
      </w:rPr>
    </w:lvl>
    <w:lvl w:ilvl="1" w:tentative="1">
      <w:start w:val="1"/>
      <w:numFmt w:val="bullet"/>
      <w:lvlText w:val="o"/>
      <w:lvlJc w:val="left"/>
      <w:pPr>
        <w:tabs>
          <w:tab w:val="left" w:pos="1440"/>
        </w:tabs>
        <w:ind w:left="1440" w:hanging="360"/>
      </w:pPr>
      <w:rPr>
        <w:rFonts w:ascii="Courier New" w:hAnsi="Courier New" w:hint="default"/>
        <w:sz w:val="20"/>
      </w:rPr>
    </w:lvl>
    <w:lvl w:ilvl="2" w:tentative="1">
      <w:start w:val="1"/>
      <w:numFmt w:val="bullet"/>
      <w:lvlText w:val=""/>
      <w:lvlJc w:val="left"/>
      <w:pPr>
        <w:tabs>
          <w:tab w:val="left" w:pos="2160"/>
        </w:tabs>
        <w:ind w:left="2160" w:hanging="360"/>
      </w:pPr>
      <w:rPr>
        <w:rFonts w:ascii="Wingdings" w:hAnsi="Wingdings" w:hint="default"/>
        <w:sz w:val="20"/>
      </w:rPr>
    </w:lvl>
    <w:lvl w:ilvl="3" w:tentative="1">
      <w:start w:val="1"/>
      <w:numFmt w:val="bullet"/>
      <w:lvlText w:val=""/>
      <w:lvlJc w:val="left"/>
      <w:pPr>
        <w:tabs>
          <w:tab w:val="left" w:pos="2880"/>
        </w:tabs>
        <w:ind w:left="2880" w:hanging="360"/>
      </w:pPr>
      <w:rPr>
        <w:rFonts w:ascii="Wingdings" w:hAnsi="Wingdings" w:hint="default"/>
        <w:sz w:val="20"/>
      </w:rPr>
    </w:lvl>
    <w:lvl w:ilvl="4" w:tentative="1">
      <w:start w:val="1"/>
      <w:numFmt w:val="bullet"/>
      <w:lvlText w:val=""/>
      <w:lvlJc w:val="left"/>
      <w:pPr>
        <w:tabs>
          <w:tab w:val="left" w:pos="3600"/>
        </w:tabs>
        <w:ind w:left="3600" w:hanging="360"/>
      </w:pPr>
      <w:rPr>
        <w:rFonts w:ascii="Wingdings" w:hAnsi="Wingdings" w:hint="default"/>
        <w:sz w:val="20"/>
      </w:rPr>
    </w:lvl>
    <w:lvl w:ilvl="5" w:tentative="1">
      <w:start w:val="1"/>
      <w:numFmt w:val="bullet"/>
      <w:lvlText w:val=""/>
      <w:lvlJc w:val="left"/>
      <w:pPr>
        <w:tabs>
          <w:tab w:val="left" w:pos="4320"/>
        </w:tabs>
        <w:ind w:left="4320" w:hanging="360"/>
      </w:pPr>
      <w:rPr>
        <w:rFonts w:ascii="Wingdings" w:hAnsi="Wingdings" w:hint="default"/>
        <w:sz w:val="20"/>
      </w:rPr>
    </w:lvl>
    <w:lvl w:ilvl="6" w:tentative="1">
      <w:start w:val="1"/>
      <w:numFmt w:val="bullet"/>
      <w:lvlText w:val=""/>
      <w:lvlJc w:val="left"/>
      <w:pPr>
        <w:tabs>
          <w:tab w:val="left" w:pos="5040"/>
        </w:tabs>
        <w:ind w:left="5040" w:hanging="360"/>
      </w:pPr>
      <w:rPr>
        <w:rFonts w:ascii="Wingdings" w:hAnsi="Wingdings" w:hint="default"/>
        <w:sz w:val="20"/>
      </w:rPr>
    </w:lvl>
    <w:lvl w:ilvl="7" w:tentative="1">
      <w:start w:val="1"/>
      <w:numFmt w:val="bullet"/>
      <w:lvlText w:val=""/>
      <w:lvlJc w:val="left"/>
      <w:pPr>
        <w:tabs>
          <w:tab w:val="left" w:pos="5760"/>
        </w:tabs>
        <w:ind w:left="5760" w:hanging="360"/>
      </w:pPr>
      <w:rPr>
        <w:rFonts w:ascii="Wingdings" w:hAnsi="Wingdings" w:hint="default"/>
        <w:sz w:val="20"/>
      </w:rPr>
    </w:lvl>
    <w:lvl w:ilvl="8" w:tentative="1">
      <w:start w:val="1"/>
      <w:numFmt w:val="bullet"/>
      <w:lvlText w:val=""/>
      <w:lvlJc w:val="left"/>
      <w:pPr>
        <w:tabs>
          <w:tab w:val="left" w:pos="6480"/>
        </w:tabs>
        <w:ind w:left="6480" w:hanging="360"/>
      </w:pPr>
      <w:rPr>
        <w:rFonts w:ascii="Wingdings" w:hAnsi="Wingdings" w:hint="default"/>
        <w:sz w:val="20"/>
      </w:rPr>
    </w:lvl>
  </w:abstractNum>
  <w:abstractNum w:abstractNumId="6" w15:restartNumberingAfterBreak="0">
    <w:nsid w:val="00000007"/>
    <w:multiLevelType w:val="multilevel"/>
    <w:tmpl w:val="C3C4E882"/>
    <w:lvl w:ilvl="0">
      <w:start w:val="1"/>
      <w:numFmt w:val="bullet"/>
      <w:lvlText w:val=""/>
      <w:lvlJc w:val="left"/>
      <w:pPr>
        <w:tabs>
          <w:tab w:val="left" w:pos="360"/>
        </w:tabs>
        <w:ind w:left="360" w:hanging="360"/>
      </w:pPr>
      <w:rPr>
        <w:rFonts w:ascii="Symbol" w:hAnsi="Symbol" w:hint="default"/>
        <w:sz w:val="20"/>
      </w:rPr>
    </w:lvl>
    <w:lvl w:ilvl="1" w:tentative="1">
      <w:start w:val="1"/>
      <w:numFmt w:val="bullet"/>
      <w:lvlText w:val="o"/>
      <w:lvlJc w:val="left"/>
      <w:pPr>
        <w:tabs>
          <w:tab w:val="left" w:pos="1080"/>
        </w:tabs>
        <w:ind w:left="1080" w:hanging="360"/>
      </w:pPr>
      <w:rPr>
        <w:rFonts w:ascii="Courier New" w:hAnsi="Courier New" w:hint="default"/>
        <w:sz w:val="20"/>
      </w:rPr>
    </w:lvl>
    <w:lvl w:ilvl="2" w:tentative="1">
      <w:start w:val="1"/>
      <w:numFmt w:val="bullet"/>
      <w:lvlText w:val=""/>
      <w:lvlJc w:val="left"/>
      <w:pPr>
        <w:tabs>
          <w:tab w:val="left" w:pos="1800"/>
        </w:tabs>
        <w:ind w:left="1800" w:hanging="360"/>
      </w:pPr>
      <w:rPr>
        <w:rFonts w:ascii="Wingdings" w:hAnsi="Wingdings" w:hint="default"/>
        <w:sz w:val="20"/>
      </w:rPr>
    </w:lvl>
    <w:lvl w:ilvl="3" w:tentative="1">
      <w:start w:val="1"/>
      <w:numFmt w:val="bullet"/>
      <w:lvlText w:val=""/>
      <w:lvlJc w:val="left"/>
      <w:pPr>
        <w:tabs>
          <w:tab w:val="left" w:pos="2520"/>
        </w:tabs>
        <w:ind w:left="2520" w:hanging="360"/>
      </w:pPr>
      <w:rPr>
        <w:rFonts w:ascii="Wingdings" w:hAnsi="Wingdings" w:hint="default"/>
        <w:sz w:val="20"/>
      </w:rPr>
    </w:lvl>
    <w:lvl w:ilvl="4" w:tentative="1">
      <w:start w:val="1"/>
      <w:numFmt w:val="bullet"/>
      <w:lvlText w:val=""/>
      <w:lvlJc w:val="left"/>
      <w:pPr>
        <w:tabs>
          <w:tab w:val="left" w:pos="3240"/>
        </w:tabs>
        <w:ind w:left="3240" w:hanging="360"/>
      </w:pPr>
      <w:rPr>
        <w:rFonts w:ascii="Wingdings" w:hAnsi="Wingdings" w:hint="default"/>
        <w:sz w:val="20"/>
      </w:rPr>
    </w:lvl>
    <w:lvl w:ilvl="5" w:tentative="1">
      <w:start w:val="1"/>
      <w:numFmt w:val="bullet"/>
      <w:lvlText w:val=""/>
      <w:lvlJc w:val="left"/>
      <w:pPr>
        <w:tabs>
          <w:tab w:val="left" w:pos="3960"/>
        </w:tabs>
        <w:ind w:left="3960" w:hanging="360"/>
      </w:pPr>
      <w:rPr>
        <w:rFonts w:ascii="Wingdings" w:hAnsi="Wingdings" w:hint="default"/>
        <w:sz w:val="20"/>
      </w:rPr>
    </w:lvl>
    <w:lvl w:ilvl="6" w:tentative="1">
      <w:start w:val="1"/>
      <w:numFmt w:val="bullet"/>
      <w:lvlText w:val=""/>
      <w:lvlJc w:val="left"/>
      <w:pPr>
        <w:tabs>
          <w:tab w:val="left" w:pos="4680"/>
        </w:tabs>
        <w:ind w:left="4680" w:hanging="360"/>
      </w:pPr>
      <w:rPr>
        <w:rFonts w:ascii="Wingdings" w:hAnsi="Wingdings" w:hint="default"/>
        <w:sz w:val="20"/>
      </w:rPr>
    </w:lvl>
    <w:lvl w:ilvl="7" w:tentative="1">
      <w:start w:val="1"/>
      <w:numFmt w:val="bullet"/>
      <w:lvlText w:val=""/>
      <w:lvlJc w:val="left"/>
      <w:pPr>
        <w:tabs>
          <w:tab w:val="left" w:pos="5400"/>
        </w:tabs>
        <w:ind w:left="5400" w:hanging="360"/>
      </w:pPr>
      <w:rPr>
        <w:rFonts w:ascii="Wingdings" w:hAnsi="Wingdings" w:hint="default"/>
        <w:sz w:val="20"/>
      </w:rPr>
    </w:lvl>
    <w:lvl w:ilvl="8" w:tentative="1">
      <w:start w:val="1"/>
      <w:numFmt w:val="bullet"/>
      <w:lvlText w:val=""/>
      <w:lvlJc w:val="left"/>
      <w:pPr>
        <w:tabs>
          <w:tab w:val="left" w:pos="6120"/>
        </w:tabs>
        <w:ind w:left="6120" w:hanging="360"/>
      </w:pPr>
      <w:rPr>
        <w:rFonts w:ascii="Wingdings" w:hAnsi="Wingdings" w:hint="default"/>
        <w:sz w:val="20"/>
      </w:rPr>
    </w:lvl>
  </w:abstractNum>
  <w:abstractNum w:abstractNumId="7" w15:restartNumberingAfterBreak="0">
    <w:nsid w:val="00000008"/>
    <w:multiLevelType w:val="multilevel"/>
    <w:tmpl w:val="802A47F0"/>
    <w:lvl w:ilvl="0">
      <w:start w:val="1"/>
      <w:numFmt w:val="bullet"/>
      <w:lvlText w:val="-"/>
      <w:lvlJc w:val="left"/>
      <w:pPr>
        <w:tabs>
          <w:tab w:val="left" w:pos="720"/>
        </w:tabs>
        <w:ind w:left="720" w:hanging="360"/>
      </w:pPr>
      <w:rPr>
        <w:rFonts w:ascii="Times New Roman" w:eastAsia="Calibri" w:hAnsi="Times New Roman" w:cs="Times New Roman" w:hint="default"/>
        <w:sz w:val="20"/>
      </w:rPr>
    </w:lvl>
    <w:lvl w:ilvl="1" w:tentative="1">
      <w:start w:val="1"/>
      <w:numFmt w:val="bullet"/>
      <w:lvlText w:val="o"/>
      <w:lvlJc w:val="left"/>
      <w:pPr>
        <w:tabs>
          <w:tab w:val="left" w:pos="1440"/>
        </w:tabs>
        <w:ind w:left="1440" w:hanging="360"/>
      </w:pPr>
      <w:rPr>
        <w:rFonts w:ascii="Courier New" w:hAnsi="Courier New" w:hint="default"/>
        <w:sz w:val="20"/>
      </w:rPr>
    </w:lvl>
    <w:lvl w:ilvl="2" w:tentative="1">
      <w:start w:val="1"/>
      <w:numFmt w:val="bullet"/>
      <w:lvlText w:val=""/>
      <w:lvlJc w:val="left"/>
      <w:pPr>
        <w:tabs>
          <w:tab w:val="left" w:pos="2160"/>
        </w:tabs>
        <w:ind w:left="2160" w:hanging="360"/>
      </w:pPr>
      <w:rPr>
        <w:rFonts w:ascii="Wingdings" w:hAnsi="Wingdings" w:hint="default"/>
        <w:sz w:val="20"/>
      </w:rPr>
    </w:lvl>
    <w:lvl w:ilvl="3" w:tentative="1">
      <w:start w:val="1"/>
      <w:numFmt w:val="bullet"/>
      <w:lvlText w:val=""/>
      <w:lvlJc w:val="left"/>
      <w:pPr>
        <w:tabs>
          <w:tab w:val="left" w:pos="2880"/>
        </w:tabs>
        <w:ind w:left="2880" w:hanging="360"/>
      </w:pPr>
      <w:rPr>
        <w:rFonts w:ascii="Wingdings" w:hAnsi="Wingdings" w:hint="default"/>
        <w:sz w:val="20"/>
      </w:rPr>
    </w:lvl>
    <w:lvl w:ilvl="4" w:tentative="1">
      <w:start w:val="1"/>
      <w:numFmt w:val="bullet"/>
      <w:lvlText w:val=""/>
      <w:lvlJc w:val="left"/>
      <w:pPr>
        <w:tabs>
          <w:tab w:val="left" w:pos="3600"/>
        </w:tabs>
        <w:ind w:left="3600" w:hanging="360"/>
      </w:pPr>
      <w:rPr>
        <w:rFonts w:ascii="Wingdings" w:hAnsi="Wingdings" w:hint="default"/>
        <w:sz w:val="20"/>
      </w:rPr>
    </w:lvl>
    <w:lvl w:ilvl="5" w:tentative="1">
      <w:start w:val="1"/>
      <w:numFmt w:val="bullet"/>
      <w:lvlText w:val=""/>
      <w:lvlJc w:val="left"/>
      <w:pPr>
        <w:tabs>
          <w:tab w:val="left" w:pos="4320"/>
        </w:tabs>
        <w:ind w:left="4320" w:hanging="360"/>
      </w:pPr>
      <w:rPr>
        <w:rFonts w:ascii="Wingdings" w:hAnsi="Wingdings" w:hint="default"/>
        <w:sz w:val="20"/>
      </w:rPr>
    </w:lvl>
    <w:lvl w:ilvl="6" w:tentative="1">
      <w:start w:val="1"/>
      <w:numFmt w:val="bullet"/>
      <w:lvlText w:val=""/>
      <w:lvlJc w:val="left"/>
      <w:pPr>
        <w:tabs>
          <w:tab w:val="left" w:pos="5040"/>
        </w:tabs>
        <w:ind w:left="5040" w:hanging="360"/>
      </w:pPr>
      <w:rPr>
        <w:rFonts w:ascii="Wingdings" w:hAnsi="Wingdings" w:hint="default"/>
        <w:sz w:val="20"/>
      </w:rPr>
    </w:lvl>
    <w:lvl w:ilvl="7" w:tentative="1">
      <w:start w:val="1"/>
      <w:numFmt w:val="bullet"/>
      <w:lvlText w:val=""/>
      <w:lvlJc w:val="left"/>
      <w:pPr>
        <w:tabs>
          <w:tab w:val="left" w:pos="5760"/>
        </w:tabs>
        <w:ind w:left="5760" w:hanging="360"/>
      </w:pPr>
      <w:rPr>
        <w:rFonts w:ascii="Wingdings" w:hAnsi="Wingdings" w:hint="default"/>
        <w:sz w:val="20"/>
      </w:rPr>
    </w:lvl>
    <w:lvl w:ilvl="8" w:tentative="1">
      <w:start w:val="1"/>
      <w:numFmt w:val="bullet"/>
      <w:lvlText w:val=""/>
      <w:lvlJc w:val="left"/>
      <w:pPr>
        <w:tabs>
          <w:tab w:val="left" w:pos="6480"/>
        </w:tabs>
        <w:ind w:left="6480" w:hanging="360"/>
      </w:pPr>
      <w:rPr>
        <w:rFonts w:ascii="Wingdings" w:hAnsi="Wingdings" w:hint="default"/>
        <w:sz w:val="20"/>
      </w:rPr>
    </w:lvl>
  </w:abstractNum>
  <w:abstractNum w:abstractNumId="8" w15:restartNumberingAfterBreak="0">
    <w:nsid w:val="00000009"/>
    <w:multiLevelType w:val="multilevel"/>
    <w:tmpl w:val="71AA00D8"/>
    <w:lvl w:ilvl="0">
      <w:start w:val="1"/>
      <w:numFmt w:val="decimal"/>
      <w:lvlText w:val="%1."/>
      <w:lvlJc w:val="left"/>
      <w:pPr>
        <w:ind w:left="360" w:hanging="360"/>
      </w:pPr>
      <w:rPr>
        <w:rFonts w:hint="default"/>
      </w:rPr>
    </w:lvl>
    <w:lvl w:ilvl="1">
      <w:start w:val="1"/>
      <w:numFmt w:val="decimal"/>
      <w:isLgl/>
      <w:lvlText w:val="%1.%2"/>
      <w:lvlJc w:val="left"/>
      <w:pPr>
        <w:ind w:left="720" w:hanging="360"/>
      </w:pPr>
      <w:rPr>
        <w:rFonts w:hint="default"/>
        <w:i w:val="0"/>
        <w:iCs w:val="0"/>
        <w:sz w:val="24"/>
      </w:rPr>
    </w:lvl>
    <w:lvl w:ilvl="2">
      <w:start w:val="1"/>
      <w:numFmt w:val="decimal"/>
      <w:isLgl/>
      <w:lvlText w:val="%1.%2.%3"/>
      <w:lvlJc w:val="left"/>
      <w:pPr>
        <w:ind w:left="1440" w:hanging="720"/>
      </w:pPr>
      <w:rPr>
        <w:rFonts w:hint="default"/>
        <w:sz w:val="24"/>
      </w:rPr>
    </w:lvl>
    <w:lvl w:ilvl="3">
      <w:start w:val="1"/>
      <w:numFmt w:val="decimal"/>
      <w:isLgl/>
      <w:lvlText w:val="%1.%2.%3.%4"/>
      <w:lvlJc w:val="left"/>
      <w:pPr>
        <w:ind w:left="1800" w:hanging="720"/>
      </w:pPr>
      <w:rPr>
        <w:rFonts w:hint="default"/>
        <w:sz w:val="24"/>
      </w:rPr>
    </w:lvl>
    <w:lvl w:ilvl="4">
      <w:start w:val="1"/>
      <w:numFmt w:val="decimal"/>
      <w:isLgl/>
      <w:lvlText w:val="%1.%2.%3.%4.%5"/>
      <w:lvlJc w:val="left"/>
      <w:pPr>
        <w:ind w:left="2520" w:hanging="1080"/>
      </w:pPr>
      <w:rPr>
        <w:rFonts w:hint="default"/>
        <w:sz w:val="24"/>
      </w:rPr>
    </w:lvl>
    <w:lvl w:ilvl="5">
      <w:start w:val="1"/>
      <w:numFmt w:val="decimal"/>
      <w:isLgl/>
      <w:lvlText w:val="%1.%2.%3.%4.%5.%6"/>
      <w:lvlJc w:val="left"/>
      <w:pPr>
        <w:ind w:left="2880" w:hanging="1080"/>
      </w:pPr>
      <w:rPr>
        <w:rFonts w:hint="default"/>
        <w:sz w:val="24"/>
      </w:rPr>
    </w:lvl>
    <w:lvl w:ilvl="6">
      <w:start w:val="1"/>
      <w:numFmt w:val="decimal"/>
      <w:isLgl/>
      <w:lvlText w:val="%1.%2.%3.%4.%5.%6.%7"/>
      <w:lvlJc w:val="left"/>
      <w:pPr>
        <w:ind w:left="3600" w:hanging="1440"/>
      </w:pPr>
      <w:rPr>
        <w:rFonts w:hint="default"/>
        <w:sz w:val="24"/>
      </w:rPr>
    </w:lvl>
    <w:lvl w:ilvl="7">
      <w:start w:val="1"/>
      <w:numFmt w:val="decimal"/>
      <w:isLgl/>
      <w:lvlText w:val="%1.%2.%3.%4.%5.%6.%7.%8"/>
      <w:lvlJc w:val="left"/>
      <w:pPr>
        <w:ind w:left="3960" w:hanging="1440"/>
      </w:pPr>
      <w:rPr>
        <w:rFonts w:hint="default"/>
        <w:sz w:val="24"/>
      </w:rPr>
    </w:lvl>
    <w:lvl w:ilvl="8">
      <w:start w:val="1"/>
      <w:numFmt w:val="decimal"/>
      <w:isLgl/>
      <w:lvlText w:val="%1.%2.%3.%4.%5.%6.%7.%8.%9"/>
      <w:lvlJc w:val="left"/>
      <w:pPr>
        <w:ind w:left="4680" w:hanging="1800"/>
      </w:pPr>
      <w:rPr>
        <w:rFonts w:hint="default"/>
        <w:sz w:val="24"/>
      </w:rPr>
    </w:lvl>
  </w:abstractNum>
  <w:abstractNum w:abstractNumId="9" w15:restartNumberingAfterBreak="0">
    <w:nsid w:val="00000010"/>
    <w:multiLevelType w:val="multilevel"/>
    <w:tmpl w:val="63DE9BF0"/>
    <w:lvl w:ilvl="0">
      <w:start w:val="1"/>
      <w:numFmt w:val="upperLetter"/>
      <w:suff w:val="space"/>
      <w:lvlText w:val="%1."/>
      <w:lvlJc w:val="left"/>
      <w:pPr>
        <w:ind w:left="3731" w:hanging="851"/>
      </w:pPr>
      <w:rPr>
        <w:rFonts w:hint="default"/>
        <w:b/>
        <w:i w:val="0"/>
        <w:sz w:val="28"/>
      </w:rPr>
    </w:lvl>
    <w:lvl w:ilvl="1">
      <w:start w:val="1"/>
      <w:numFmt w:val="decimal"/>
      <w:lvlText w:val="%1.%2"/>
      <w:lvlJc w:val="left"/>
      <w:pPr>
        <w:ind w:left="992" w:hanging="992"/>
      </w:pPr>
      <w:rPr>
        <w:rFonts w:hint="default"/>
        <w:b/>
        <w:i w:val="0"/>
        <w:sz w:val="24"/>
      </w:rPr>
    </w:lvl>
    <w:lvl w:ilvl="2">
      <w:start w:val="1"/>
      <w:numFmt w:val="decimal"/>
      <w:lvlText w:val="%1.%2.%3"/>
      <w:lvlJc w:val="left"/>
      <w:pPr>
        <w:ind w:left="5132" w:hanging="992"/>
      </w:pPr>
      <w:rPr>
        <w:rFonts w:hint="default"/>
        <w:b w:val="0"/>
        <w:i w:val="0"/>
        <w:sz w:val="22"/>
      </w:rPr>
    </w:lvl>
    <w:lvl w:ilvl="3">
      <w:start w:val="1"/>
      <w:numFmt w:val="decimal"/>
      <w:lvlText w:val="%1.%2.%3.%4"/>
      <w:lvlJc w:val="left"/>
      <w:pPr>
        <w:ind w:left="992" w:hanging="992"/>
      </w:pPr>
      <w:rPr>
        <w:rFonts w:ascii="Arial" w:hAnsi="Arial" w:cs="Arial" w:hint="default"/>
        <w:b w:val="0"/>
        <w:bCs w:val="0"/>
      </w:rPr>
    </w:lvl>
    <w:lvl w:ilvl="4">
      <w:start w:val="1"/>
      <w:numFmt w:val="lowerLetter"/>
      <w:lvlText w:val="(%5)"/>
      <w:lvlJc w:val="left"/>
      <w:pPr>
        <w:ind w:left="5299" w:hanging="709"/>
      </w:pPr>
      <w:rPr>
        <w:rFonts w:ascii="Arial" w:hAnsi="Arial" w:cs="Arial" w:hint="default"/>
        <w:b w:val="0"/>
        <w:bCs w:val="0"/>
        <w:i w:val="0"/>
        <w:iCs w:val="0"/>
        <w:caps w:val="0"/>
        <w:smallCaps w:val="0"/>
        <w:noProof w:val="0"/>
        <w:vanish w:val="0"/>
        <w:color w:val="000000"/>
        <w:spacing w:val="0"/>
        <w:kern w:val="0"/>
        <w:position w:val="0"/>
        <w:sz w:val="22"/>
        <w:szCs w:val="22"/>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flat"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rPr>
    </w:lvl>
    <w:lvl w:ilvl="5">
      <w:start w:val="1"/>
      <w:numFmt w:val="lowerRoman"/>
      <w:lvlText w:val="(%6)"/>
      <w:lvlJc w:val="left"/>
      <w:pPr>
        <w:ind w:left="2410" w:hanging="709"/>
      </w:pPr>
      <w:rPr>
        <w:rFonts w:hint="default"/>
      </w:rPr>
    </w:lvl>
    <w:lvl w:ilvl="6">
      <w:start w:val="1"/>
      <w:numFmt w:val="upperLetter"/>
      <w:lvlText w:val="(%7)"/>
      <w:lvlJc w:val="left"/>
      <w:pPr>
        <w:ind w:left="2880" w:hanging="475"/>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0" w15:restartNumberingAfterBreak="0">
    <w:nsid w:val="0345261D"/>
    <w:multiLevelType w:val="hybridMultilevel"/>
    <w:tmpl w:val="D3F28928"/>
    <w:lvl w:ilvl="0" w:tplc="943A028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09315F6A"/>
    <w:multiLevelType w:val="hybridMultilevel"/>
    <w:tmpl w:val="D4DEF13A"/>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2" w15:restartNumberingAfterBreak="0">
    <w:nsid w:val="0AE652DA"/>
    <w:multiLevelType w:val="hybridMultilevel"/>
    <w:tmpl w:val="75441D70"/>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0FD338D7"/>
    <w:multiLevelType w:val="hybridMultilevel"/>
    <w:tmpl w:val="D3260952"/>
    <w:lvl w:ilvl="0" w:tplc="0409001B">
      <w:start w:val="1"/>
      <w:numFmt w:val="low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1581327A"/>
    <w:multiLevelType w:val="hybridMultilevel"/>
    <w:tmpl w:val="D3F2892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5" w15:restartNumberingAfterBreak="0">
    <w:nsid w:val="191205FD"/>
    <w:multiLevelType w:val="hybridMultilevel"/>
    <w:tmpl w:val="615A3118"/>
    <w:lvl w:ilvl="0" w:tplc="FFFFFFFF">
      <w:start w:val="1"/>
      <w:numFmt w:val="low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 w15:restartNumberingAfterBreak="0">
    <w:nsid w:val="239073BD"/>
    <w:multiLevelType w:val="hybridMultilevel"/>
    <w:tmpl w:val="7EE826DC"/>
    <w:lvl w:ilvl="0" w:tplc="99DE42BC">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7" w15:restartNumberingAfterBreak="0">
    <w:nsid w:val="243654E0"/>
    <w:multiLevelType w:val="hybridMultilevel"/>
    <w:tmpl w:val="C038B108"/>
    <w:lvl w:ilvl="0" w:tplc="FF8C20DC">
      <w:start w:val="1"/>
      <w:numFmt w:val="lowerLetter"/>
      <w:lvlText w:val="(%1)"/>
      <w:lvlJc w:val="left"/>
      <w:pPr>
        <w:ind w:left="720" w:hanging="360"/>
      </w:pPr>
      <w:rPr>
        <w:rFonts w:ascii="Garamond" w:hAnsi="Garamond" w:cs="Times New Roman"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25C8288B"/>
    <w:multiLevelType w:val="multilevel"/>
    <w:tmpl w:val="63DE9BF0"/>
    <w:lvl w:ilvl="0">
      <w:start w:val="1"/>
      <w:numFmt w:val="upperLetter"/>
      <w:suff w:val="space"/>
      <w:lvlText w:val="%1."/>
      <w:lvlJc w:val="left"/>
      <w:pPr>
        <w:ind w:left="3731" w:hanging="851"/>
      </w:pPr>
      <w:rPr>
        <w:rFonts w:hint="default"/>
        <w:b/>
        <w:i w:val="0"/>
        <w:sz w:val="28"/>
      </w:rPr>
    </w:lvl>
    <w:lvl w:ilvl="1">
      <w:start w:val="1"/>
      <w:numFmt w:val="decimal"/>
      <w:lvlText w:val="%1.%2"/>
      <w:lvlJc w:val="left"/>
      <w:pPr>
        <w:ind w:left="992" w:hanging="992"/>
      </w:pPr>
      <w:rPr>
        <w:rFonts w:hint="default"/>
        <w:b/>
        <w:i w:val="0"/>
        <w:sz w:val="24"/>
      </w:rPr>
    </w:lvl>
    <w:lvl w:ilvl="2">
      <w:start w:val="1"/>
      <w:numFmt w:val="decimal"/>
      <w:lvlText w:val="%1.%2.%3"/>
      <w:lvlJc w:val="left"/>
      <w:pPr>
        <w:ind w:left="5132" w:hanging="992"/>
      </w:pPr>
      <w:rPr>
        <w:rFonts w:hint="default"/>
        <w:b w:val="0"/>
        <w:i w:val="0"/>
        <w:sz w:val="22"/>
      </w:rPr>
    </w:lvl>
    <w:lvl w:ilvl="3">
      <w:start w:val="1"/>
      <w:numFmt w:val="decimal"/>
      <w:lvlText w:val="%1.%2.%3.%4"/>
      <w:lvlJc w:val="left"/>
      <w:pPr>
        <w:ind w:left="992" w:hanging="992"/>
      </w:pPr>
      <w:rPr>
        <w:rFonts w:ascii="Arial" w:hAnsi="Arial" w:cs="Arial" w:hint="default"/>
        <w:b w:val="0"/>
        <w:bCs w:val="0"/>
      </w:rPr>
    </w:lvl>
    <w:lvl w:ilvl="4">
      <w:start w:val="1"/>
      <w:numFmt w:val="lowerLetter"/>
      <w:lvlText w:val="(%5)"/>
      <w:lvlJc w:val="left"/>
      <w:pPr>
        <w:ind w:left="5299" w:hanging="709"/>
      </w:pPr>
      <w:rPr>
        <w:rFonts w:ascii="Arial" w:hAnsi="Arial" w:cs="Arial" w:hint="default"/>
        <w:b w:val="0"/>
        <w:bCs w:val="0"/>
        <w:i w:val="0"/>
        <w:iCs w:val="0"/>
        <w:caps w:val="0"/>
        <w:smallCaps w:val="0"/>
        <w:noProof w:val="0"/>
        <w:vanish w:val="0"/>
        <w:color w:val="000000"/>
        <w:spacing w:val="0"/>
        <w:kern w:val="0"/>
        <w:position w:val="0"/>
        <w:sz w:val="22"/>
        <w:szCs w:val="22"/>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flat"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rPr>
    </w:lvl>
    <w:lvl w:ilvl="5">
      <w:start w:val="1"/>
      <w:numFmt w:val="lowerRoman"/>
      <w:lvlText w:val="(%6)"/>
      <w:lvlJc w:val="left"/>
      <w:pPr>
        <w:ind w:left="2410" w:hanging="709"/>
      </w:pPr>
      <w:rPr>
        <w:rFonts w:hint="default"/>
      </w:rPr>
    </w:lvl>
    <w:lvl w:ilvl="6">
      <w:start w:val="1"/>
      <w:numFmt w:val="upperLetter"/>
      <w:lvlText w:val="(%7)"/>
      <w:lvlJc w:val="left"/>
      <w:pPr>
        <w:ind w:left="2880" w:hanging="475"/>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296A750A"/>
    <w:multiLevelType w:val="hybridMultilevel"/>
    <w:tmpl w:val="D3260952"/>
    <w:lvl w:ilvl="0" w:tplc="FFFFFFFF">
      <w:start w:val="1"/>
      <w:numFmt w:val="low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0" w15:restartNumberingAfterBreak="0">
    <w:nsid w:val="2B0069D2"/>
    <w:multiLevelType w:val="hybridMultilevel"/>
    <w:tmpl w:val="EF148104"/>
    <w:lvl w:ilvl="0" w:tplc="943A028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2D6D6851"/>
    <w:multiLevelType w:val="hybridMultilevel"/>
    <w:tmpl w:val="34DA14B2"/>
    <w:lvl w:ilvl="0" w:tplc="A1967DA8">
      <w:start w:val="1"/>
      <w:numFmt w:val="bullet"/>
      <w:lvlText w:val="-"/>
      <w:lvlJc w:val="left"/>
      <w:pPr>
        <w:ind w:left="360" w:hanging="360"/>
      </w:pPr>
      <w:rPr>
        <w:rFonts w:ascii="Times New Roman" w:eastAsia="Times New Roman" w:hAnsi="Times New Roman" w:cs="Times New Roman" w:hint="default"/>
      </w:rPr>
    </w:lvl>
    <w:lvl w:ilvl="1" w:tplc="041C0003" w:tentative="1">
      <w:start w:val="1"/>
      <w:numFmt w:val="bullet"/>
      <w:lvlText w:val="o"/>
      <w:lvlJc w:val="left"/>
      <w:pPr>
        <w:ind w:left="1080" w:hanging="360"/>
      </w:pPr>
      <w:rPr>
        <w:rFonts w:ascii="Courier New" w:hAnsi="Courier New" w:cs="Courier New" w:hint="default"/>
      </w:rPr>
    </w:lvl>
    <w:lvl w:ilvl="2" w:tplc="041C0005" w:tentative="1">
      <w:start w:val="1"/>
      <w:numFmt w:val="bullet"/>
      <w:lvlText w:val=""/>
      <w:lvlJc w:val="left"/>
      <w:pPr>
        <w:ind w:left="1800" w:hanging="360"/>
      </w:pPr>
      <w:rPr>
        <w:rFonts w:ascii="Wingdings" w:hAnsi="Wingdings" w:hint="default"/>
      </w:rPr>
    </w:lvl>
    <w:lvl w:ilvl="3" w:tplc="041C0001" w:tentative="1">
      <w:start w:val="1"/>
      <w:numFmt w:val="bullet"/>
      <w:lvlText w:val=""/>
      <w:lvlJc w:val="left"/>
      <w:pPr>
        <w:ind w:left="2520" w:hanging="360"/>
      </w:pPr>
      <w:rPr>
        <w:rFonts w:ascii="Symbol" w:hAnsi="Symbol" w:hint="default"/>
      </w:rPr>
    </w:lvl>
    <w:lvl w:ilvl="4" w:tplc="041C0003" w:tentative="1">
      <w:start w:val="1"/>
      <w:numFmt w:val="bullet"/>
      <w:lvlText w:val="o"/>
      <w:lvlJc w:val="left"/>
      <w:pPr>
        <w:ind w:left="3240" w:hanging="360"/>
      </w:pPr>
      <w:rPr>
        <w:rFonts w:ascii="Courier New" w:hAnsi="Courier New" w:cs="Courier New" w:hint="default"/>
      </w:rPr>
    </w:lvl>
    <w:lvl w:ilvl="5" w:tplc="041C0005" w:tentative="1">
      <w:start w:val="1"/>
      <w:numFmt w:val="bullet"/>
      <w:lvlText w:val=""/>
      <w:lvlJc w:val="left"/>
      <w:pPr>
        <w:ind w:left="3960" w:hanging="360"/>
      </w:pPr>
      <w:rPr>
        <w:rFonts w:ascii="Wingdings" w:hAnsi="Wingdings" w:hint="default"/>
      </w:rPr>
    </w:lvl>
    <w:lvl w:ilvl="6" w:tplc="041C0001" w:tentative="1">
      <w:start w:val="1"/>
      <w:numFmt w:val="bullet"/>
      <w:lvlText w:val=""/>
      <w:lvlJc w:val="left"/>
      <w:pPr>
        <w:ind w:left="4680" w:hanging="360"/>
      </w:pPr>
      <w:rPr>
        <w:rFonts w:ascii="Symbol" w:hAnsi="Symbol" w:hint="default"/>
      </w:rPr>
    </w:lvl>
    <w:lvl w:ilvl="7" w:tplc="041C0003" w:tentative="1">
      <w:start w:val="1"/>
      <w:numFmt w:val="bullet"/>
      <w:lvlText w:val="o"/>
      <w:lvlJc w:val="left"/>
      <w:pPr>
        <w:ind w:left="5400" w:hanging="360"/>
      </w:pPr>
      <w:rPr>
        <w:rFonts w:ascii="Courier New" w:hAnsi="Courier New" w:cs="Courier New" w:hint="default"/>
      </w:rPr>
    </w:lvl>
    <w:lvl w:ilvl="8" w:tplc="041C0005" w:tentative="1">
      <w:start w:val="1"/>
      <w:numFmt w:val="bullet"/>
      <w:lvlText w:val=""/>
      <w:lvlJc w:val="left"/>
      <w:pPr>
        <w:ind w:left="6120" w:hanging="360"/>
      </w:pPr>
      <w:rPr>
        <w:rFonts w:ascii="Wingdings" w:hAnsi="Wingdings" w:hint="default"/>
      </w:rPr>
    </w:lvl>
  </w:abstractNum>
  <w:abstractNum w:abstractNumId="22" w15:restartNumberingAfterBreak="0">
    <w:nsid w:val="34FE35C7"/>
    <w:multiLevelType w:val="hybridMultilevel"/>
    <w:tmpl w:val="BE067C1C"/>
    <w:lvl w:ilvl="0" w:tplc="A18600A2">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3" w15:restartNumberingAfterBreak="0">
    <w:nsid w:val="3C6360EC"/>
    <w:multiLevelType w:val="hybridMultilevel"/>
    <w:tmpl w:val="BAFAAAD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4" w15:restartNumberingAfterBreak="0">
    <w:nsid w:val="3D180308"/>
    <w:multiLevelType w:val="hybridMultilevel"/>
    <w:tmpl w:val="D4DEF13A"/>
    <w:lvl w:ilvl="0" w:tplc="943A028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3F7C2ADD"/>
    <w:multiLevelType w:val="hybridMultilevel"/>
    <w:tmpl w:val="F34E79A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40CF76A1"/>
    <w:multiLevelType w:val="hybridMultilevel"/>
    <w:tmpl w:val="BAFAAAD8"/>
    <w:lvl w:ilvl="0" w:tplc="943A028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475A166D"/>
    <w:multiLevelType w:val="hybridMultilevel"/>
    <w:tmpl w:val="3CA4DA80"/>
    <w:lvl w:ilvl="0" w:tplc="FFFFFFFF">
      <w:start w:val="1"/>
      <w:numFmt w:val="low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8" w15:restartNumberingAfterBreak="0">
    <w:nsid w:val="4A722F8D"/>
    <w:multiLevelType w:val="hybridMultilevel"/>
    <w:tmpl w:val="8690AF88"/>
    <w:lvl w:ilvl="0" w:tplc="FFFFFFFF">
      <w:start w:val="1"/>
      <w:numFmt w:val="decimal"/>
      <w:lvlText w:val="%1."/>
      <w:lvlJc w:val="left"/>
      <w:pPr>
        <w:ind w:left="751" w:hanging="360"/>
      </w:pPr>
    </w:lvl>
    <w:lvl w:ilvl="1" w:tplc="FFFFFFFF" w:tentative="1">
      <w:start w:val="1"/>
      <w:numFmt w:val="lowerLetter"/>
      <w:lvlText w:val="%2."/>
      <w:lvlJc w:val="left"/>
      <w:pPr>
        <w:ind w:left="1471" w:hanging="360"/>
      </w:pPr>
    </w:lvl>
    <w:lvl w:ilvl="2" w:tplc="FFFFFFFF" w:tentative="1">
      <w:start w:val="1"/>
      <w:numFmt w:val="lowerRoman"/>
      <w:lvlText w:val="%3."/>
      <w:lvlJc w:val="right"/>
      <w:pPr>
        <w:ind w:left="2191" w:hanging="180"/>
      </w:pPr>
    </w:lvl>
    <w:lvl w:ilvl="3" w:tplc="FFFFFFFF" w:tentative="1">
      <w:start w:val="1"/>
      <w:numFmt w:val="decimal"/>
      <w:lvlText w:val="%4."/>
      <w:lvlJc w:val="left"/>
      <w:pPr>
        <w:ind w:left="2911" w:hanging="360"/>
      </w:pPr>
    </w:lvl>
    <w:lvl w:ilvl="4" w:tplc="FFFFFFFF" w:tentative="1">
      <w:start w:val="1"/>
      <w:numFmt w:val="lowerLetter"/>
      <w:lvlText w:val="%5."/>
      <w:lvlJc w:val="left"/>
      <w:pPr>
        <w:ind w:left="3631" w:hanging="360"/>
      </w:pPr>
    </w:lvl>
    <w:lvl w:ilvl="5" w:tplc="FFFFFFFF" w:tentative="1">
      <w:start w:val="1"/>
      <w:numFmt w:val="lowerRoman"/>
      <w:lvlText w:val="%6."/>
      <w:lvlJc w:val="right"/>
      <w:pPr>
        <w:ind w:left="4351" w:hanging="180"/>
      </w:pPr>
    </w:lvl>
    <w:lvl w:ilvl="6" w:tplc="FFFFFFFF" w:tentative="1">
      <w:start w:val="1"/>
      <w:numFmt w:val="decimal"/>
      <w:lvlText w:val="%7."/>
      <w:lvlJc w:val="left"/>
      <w:pPr>
        <w:ind w:left="5071" w:hanging="360"/>
      </w:pPr>
    </w:lvl>
    <w:lvl w:ilvl="7" w:tplc="FFFFFFFF" w:tentative="1">
      <w:start w:val="1"/>
      <w:numFmt w:val="lowerLetter"/>
      <w:lvlText w:val="%8."/>
      <w:lvlJc w:val="left"/>
      <w:pPr>
        <w:ind w:left="5791" w:hanging="360"/>
      </w:pPr>
    </w:lvl>
    <w:lvl w:ilvl="8" w:tplc="FFFFFFFF" w:tentative="1">
      <w:start w:val="1"/>
      <w:numFmt w:val="lowerRoman"/>
      <w:lvlText w:val="%9."/>
      <w:lvlJc w:val="right"/>
      <w:pPr>
        <w:ind w:left="6511" w:hanging="180"/>
      </w:pPr>
    </w:lvl>
  </w:abstractNum>
  <w:abstractNum w:abstractNumId="29" w15:restartNumberingAfterBreak="0">
    <w:nsid w:val="4DE760CD"/>
    <w:multiLevelType w:val="hybridMultilevel"/>
    <w:tmpl w:val="BF06F640"/>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0" w15:restartNumberingAfterBreak="0">
    <w:nsid w:val="4EA54A14"/>
    <w:multiLevelType w:val="hybridMultilevel"/>
    <w:tmpl w:val="60201688"/>
    <w:lvl w:ilvl="0" w:tplc="26AAA21A">
      <w:start w:val="3"/>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1" w15:restartNumberingAfterBreak="0">
    <w:nsid w:val="4FF94DE5"/>
    <w:multiLevelType w:val="hybridMultilevel"/>
    <w:tmpl w:val="F6604F12"/>
    <w:lvl w:ilvl="0" w:tplc="FFFFFFFF">
      <w:start w:val="1"/>
      <w:numFmt w:val="low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2" w15:restartNumberingAfterBreak="0">
    <w:nsid w:val="553B6D7D"/>
    <w:multiLevelType w:val="hybridMultilevel"/>
    <w:tmpl w:val="2D8A8B5C"/>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3" w15:restartNumberingAfterBreak="0">
    <w:nsid w:val="59A30900"/>
    <w:multiLevelType w:val="hybridMultilevel"/>
    <w:tmpl w:val="F6604F12"/>
    <w:lvl w:ilvl="0" w:tplc="FFFFFFFF">
      <w:start w:val="1"/>
      <w:numFmt w:val="low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5F38430C"/>
    <w:multiLevelType w:val="hybridMultilevel"/>
    <w:tmpl w:val="6D04A72A"/>
    <w:lvl w:ilvl="0" w:tplc="14067790">
      <w:numFmt w:val="bullet"/>
      <w:lvlText w:val="-"/>
      <w:lvlJc w:val="left"/>
      <w:pPr>
        <w:ind w:left="720" w:hanging="360"/>
      </w:pPr>
      <w:rPr>
        <w:rFonts w:ascii="Arial" w:eastAsia="Times New Roman"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61607B65"/>
    <w:multiLevelType w:val="hybridMultilevel"/>
    <w:tmpl w:val="3EC68EF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6" w15:restartNumberingAfterBreak="0">
    <w:nsid w:val="6A2962AF"/>
    <w:multiLevelType w:val="hybridMultilevel"/>
    <w:tmpl w:val="8690AF88"/>
    <w:lvl w:ilvl="0" w:tplc="0809000F">
      <w:start w:val="1"/>
      <w:numFmt w:val="decimal"/>
      <w:lvlText w:val="%1."/>
      <w:lvlJc w:val="left"/>
      <w:pPr>
        <w:ind w:left="751" w:hanging="360"/>
      </w:pPr>
    </w:lvl>
    <w:lvl w:ilvl="1" w:tplc="08090019" w:tentative="1">
      <w:start w:val="1"/>
      <w:numFmt w:val="lowerLetter"/>
      <w:lvlText w:val="%2."/>
      <w:lvlJc w:val="left"/>
      <w:pPr>
        <w:ind w:left="1471" w:hanging="360"/>
      </w:pPr>
    </w:lvl>
    <w:lvl w:ilvl="2" w:tplc="0809001B" w:tentative="1">
      <w:start w:val="1"/>
      <w:numFmt w:val="lowerRoman"/>
      <w:lvlText w:val="%3."/>
      <w:lvlJc w:val="right"/>
      <w:pPr>
        <w:ind w:left="2191" w:hanging="180"/>
      </w:pPr>
    </w:lvl>
    <w:lvl w:ilvl="3" w:tplc="0809000F" w:tentative="1">
      <w:start w:val="1"/>
      <w:numFmt w:val="decimal"/>
      <w:lvlText w:val="%4."/>
      <w:lvlJc w:val="left"/>
      <w:pPr>
        <w:ind w:left="2911" w:hanging="360"/>
      </w:pPr>
    </w:lvl>
    <w:lvl w:ilvl="4" w:tplc="08090019" w:tentative="1">
      <w:start w:val="1"/>
      <w:numFmt w:val="lowerLetter"/>
      <w:lvlText w:val="%5."/>
      <w:lvlJc w:val="left"/>
      <w:pPr>
        <w:ind w:left="3631" w:hanging="360"/>
      </w:pPr>
    </w:lvl>
    <w:lvl w:ilvl="5" w:tplc="0809001B" w:tentative="1">
      <w:start w:val="1"/>
      <w:numFmt w:val="lowerRoman"/>
      <w:lvlText w:val="%6."/>
      <w:lvlJc w:val="right"/>
      <w:pPr>
        <w:ind w:left="4351" w:hanging="180"/>
      </w:pPr>
    </w:lvl>
    <w:lvl w:ilvl="6" w:tplc="0809000F" w:tentative="1">
      <w:start w:val="1"/>
      <w:numFmt w:val="decimal"/>
      <w:lvlText w:val="%7."/>
      <w:lvlJc w:val="left"/>
      <w:pPr>
        <w:ind w:left="5071" w:hanging="360"/>
      </w:pPr>
    </w:lvl>
    <w:lvl w:ilvl="7" w:tplc="08090019" w:tentative="1">
      <w:start w:val="1"/>
      <w:numFmt w:val="lowerLetter"/>
      <w:lvlText w:val="%8."/>
      <w:lvlJc w:val="left"/>
      <w:pPr>
        <w:ind w:left="5791" w:hanging="360"/>
      </w:pPr>
    </w:lvl>
    <w:lvl w:ilvl="8" w:tplc="0809001B" w:tentative="1">
      <w:start w:val="1"/>
      <w:numFmt w:val="lowerRoman"/>
      <w:lvlText w:val="%9."/>
      <w:lvlJc w:val="right"/>
      <w:pPr>
        <w:ind w:left="6511" w:hanging="180"/>
      </w:pPr>
    </w:lvl>
  </w:abstractNum>
  <w:abstractNum w:abstractNumId="37" w15:restartNumberingAfterBreak="0">
    <w:nsid w:val="6BB00D6A"/>
    <w:multiLevelType w:val="multilevel"/>
    <w:tmpl w:val="63DE9BF0"/>
    <w:lvl w:ilvl="0">
      <w:start w:val="1"/>
      <w:numFmt w:val="upperLetter"/>
      <w:suff w:val="space"/>
      <w:lvlText w:val="%1."/>
      <w:lvlJc w:val="left"/>
      <w:pPr>
        <w:ind w:left="3731" w:hanging="851"/>
      </w:pPr>
      <w:rPr>
        <w:rFonts w:hint="default"/>
        <w:b/>
        <w:i w:val="0"/>
        <w:sz w:val="28"/>
      </w:rPr>
    </w:lvl>
    <w:lvl w:ilvl="1">
      <w:start w:val="1"/>
      <w:numFmt w:val="decimal"/>
      <w:lvlText w:val="%1.%2"/>
      <w:lvlJc w:val="left"/>
      <w:pPr>
        <w:ind w:left="992" w:hanging="992"/>
      </w:pPr>
      <w:rPr>
        <w:rFonts w:hint="default"/>
        <w:b/>
        <w:i w:val="0"/>
        <w:sz w:val="24"/>
      </w:rPr>
    </w:lvl>
    <w:lvl w:ilvl="2">
      <w:start w:val="1"/>
      <w:numFmt w:val="decimal"/>
      <w:lvlText w:val="%1.%2.%3"/>
      <w:lvlJc w:val="left"/>
      <w:pPr>
        <w:ind w:left="5132" w:hanging="992"/>
      </w:pPr>
      <w:rPr>
        <w:rFonts w:hint="default"/>
        <w:b w:val="0"/>
        <w:i w:val="0"/>
        <w:sz w:val="22"/>
      </w:rPr>
    </w:lvl>
    <w:lvl w:ilvl="3">
      <w:start w:val="1"/>
      <w:numFmt w:val="decimal"/>
      <w:lvlText w:val="%1.%2.%3.%4"/>
      <w:lvlJc w:val="left"/>
      <w:pPr>
        <w:ind w:left="992" w:hanging="992"/>
      </w:pPr>
      <w:rPr>
        <w:rFonts w:ascii="Arial" w:hAnsi="Arial" w:cs="Arial" w:hint="default"/>
        <w:b w:val="0"/>
        <w:bCs w:val="0"/>
      </w:rPr>
    </w:lvl>
    <w:lvl w:ilvl="4">
      <w:start w:val="1"/>
      <w:numFmt w:val="lowerLetter"/>
      <w:lvlText w:val="(%5)"/>
      <w:lvlJc w:val="left"/>
      <w:pPr>
        <w:ind w:left="5299" w:hanging="709"/>
      </w:pPr>
      <w:rPr>
        <w:rFonts w:ascii="Arial" w:hAnsi="Arial" w:cs="Arial" w:hint="default"/>
        <w:b w:val="0"/>
        <w:bCs w:val="0"/>
        <w:i w:val="0"/>
        <w:iCs w:val="0"/>
        <w:caps w:val="0"/>
        <w:smallCaps w:val="0"/>
        <w:noProof w:val="0"/>
        <w:vanish w:val="0"/>
        <w:color w:val="000000"/>
        <w:spacing w:val="0"/>
        <w:kern w:val="0"/>
        <w:position w:val="0"/>
        <w:sz w:val="22"/>
        <w:szCs w:val="22"/>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flat"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rPr>
    </w:lvl>
    <w:lvl w:ilvl="5">
      <w:start w:val="1"/>
      <w:numFmt w:val="lowerRoman"/>
      <w:lvlText w:val="(%6)"/>
      <w:lvlJc w:val="left"/>
      <w:pPr>
        <w:ind w:left="2410" w:hanging="709"/>
      </w:pPr>
      <w:rPr>
        <w:rFonts w:hint="default"/>
      </w:rPr>
    </w:lvl>
    <w:lvl w:ilvl="6">
      <w:start w:val="1"/>
      <w:numFmt w:val="upperLetter"/>
      <w:lvlText w:val="(%7)"/>
      <w:lvlJc w:val="left"/>
      <w:pPr>
        <w:ind w:left="2880" w:hanging="475"/>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8" w15:restartNumberingAfterBreak="0">
    <w:nsid w:val="6BC65C33"/>
    <w:multiLevelType w:val="hybridMultilevel"/>
    <w:tmpl w:val="9252CA78"/>
    <w:lvl w:ilvl="0" w:tplc="943A028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 w15:restartNumberingAfterBreak="0">
    <w:nsid w:val="6F107F24"/>
    <w:multiLevelType w:val="hybridMultilevel"/>
    <w:tmpl w:val="D3260952"/>
    <w:lvl w:ilvl="0" w:tplc="FFFFFFFF">
      <w:start w:val="1"/>
      <w:numFmt w:val="low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0" w15:restartNumberingAfterBreak="0">
    <w:nsid w:val="705C51EF"/>
    <w:multiLevelType w:val="hybridMultilevel"/>
    <w:tmpl w:val="615A3118"/>
    <w:lvl w:ilvl="0" w:tplc="1809001B">
      <w:start w:val="1"/>
      <w:numFmt w:val="low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725038F5"/>
    <w:multiLevelType w:val="hybridMultilevel"/>
    <w:tmpl w:val="623C35C8"/>
    <w:lvl w:ilvl="0" w:tplc="C624D8CA">
      <w:start w:val="2"/>
      <w:numFmt w:val="bullet"/>
      <w:lvlText w:val="-"/>
      <w:lvlJc w:val="left"/>
      <w:pPr>
        <w:ind w:left="720" w:hanging="360"/>
      </w:pPr>
      <w:rPr>
        <w:rFonts w:ascii="Times New Roman" w:eastAsiaTheme="minorHAnsi"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21"/>
  </w:num>
  <w:num w:numId="2">
    <w:abstractNumId w:val="8"/>
  </w:num>
  <w:num w:numId="3">
    <w:abstractNumId w:val="6"/>
  </w:num>
  <w:num w:numId="4">
    <w:abstractNumId w:val="1"/>
  </w:num>
  <w:num w:numId="5">
    <w:abstractNumId w:val="5"/>
  </w:num>
  <w:num w:numId="6">
    <w:abstractNumId w:val="2"/>
  </w:num>
  <w:num w:numId="7">
    <w:abstractNumId w:val="3"/>
  </w:num>
  <w:num w:numId="8">
    <w:abstractNumId w:val="4"/>
  </w:num>
  <w:num w:numId="9">
    <w:abstractNumId w:val="7"/>
  </w:num>
  <w:num w:numId="10">
    <w:abstractNumId w:val="0"/>
  </w:num>
  <w:num w:numId="11">
    <w:abstractNumId w:val="26"/>
  </w:num>
  <w:num w:numId="12">
    <w:abstractNumId w:val="23"/>
  </w:num>
  <w:num w:numId="13">
    <w:abstractNumId w:val="20"/>
  </w:num>
  <w:num w:numId="14">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38"/>
  </w:num>
  <w:num w:numId="16">
    <w:abstractNumId w:val="10"/>
  </w:num>
  <w:num w:numId="17">
    <w:abstractNumId w:val="13"/>
  </w:num>
  <w:num w:numId="18">
    <w:abstractNumId w:val="24"/>
  </w:num>
  <w:num w:numId="19">
    <w:abstractNumId w:val="11"/>
  </w:num>
  <w:num w:numId="20">
    <w:abstractNumId w:val="39"/>
  </w:num>
  <w:num w:numId="21">
    <w:abstractNumId w:val="33"/>
  </w:num>
  <w:num w:numId="22">
    <w:abstractNumId w:val="19"/>
  </w:num>
  <w:num w:numId="23">
    <w:abstractNumId w:val="31"/>
  </w:num>
  <w:num w:numId="24">
    <w:abstractNumId w:val="37"/>
  </w:num>
  <w:num w:numId="25">
    <w:abstractNumId w:val="18"/>
  </w:num>
  <w:num w:numId="26">
    <w:abstractNumId w:val="40"/>
  </w:num>
  <w:num w:numId="27">
    <w:abstractNumId w:val="17"/>
  </w:num>
  <w:num w:numId="28">
    <w:abstractNumId w:val="27"/>
  </w:num>
  <w:num w:numId="29">
    <w:abstractNumId w:val="25"/>
  </w:num>
  <w:num w:numId="30">
    <w:abstractNumId w:val="35"/>
  </w:num>
  <w:num w:numId="31">
    <w:abstractNumId w:val="12"/>
  </w:num>
  <w:num w:numId="32">
    <w:abstractNumId w:val="16"/>
  </w:num>
  <w:num w:numId="33">
    <w:abstractNumId w:val="34"/>
  </w:num>
  <w:num w:numId="34">
    <w:abstractNumId w:val="41"/>
  </w:num>
  <w:num w:numId="35">
    <w:abstractNumId w:val="22"/>
  </w:num>
  <w:num w:numId="36">
    <w:abstractNumId w:val="15"/>
  </w:num>
  <w:num w:numId="37">
    <w:abstractNumId w:val="14"/>
  </w:num>
  <w:num w:numId="38">
    <w:abstractNumId w:val="32"/>
  </w:num>
  <w:num w:numId="39">
    <w:abstractNumId w:val="29"/>
  </w:num>
  <w:num w:numId="40">
    <w:abstractNumId w:val="36"/>
  </w:num>
  <w:num w:numId="41">
    <w:abstractNumId w:val="28"/>
  </w:num>
  <w:num w:numId="42">
    <w:abstractNumId w:val="3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70"/>
  <w:doNotDisplayPageBoundaries/>
  <w:defaultTabStop w:val="720"/>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6375C"/>
    <w:rsid w:val="000172E6"/>
    <w:rsid w:val="00041A7A"/>
    <w:rsid w:val="000512AB"/>
    <w:rsid w:val="0006375C"/>
    <w:rsid w:val="00071340"/>
    <w:rsid w:val="000756AA"/>
    <w:rsid w:val="000918F6"/>
    <w:rsid w:val="000A5D84"/>
    <w:rsid w:val="000C0469"/>
    <w:rsid w:val="00101BA8"/>
    <w:rsid w:val="0011562A"/>
    <w:rsid w:val="00115BCB"/>
    <w:rsid w:val="0014293B"/>
    <w:rsid w:val="00151B4A"/>
    <w:rsid w:val="00173E9F"/>
    <w:rsid w:val="00187A5C"/>
    <w:rsid w:val="00190E3F"/>
    <w:rsid w:val="001915AF"/>
    <w:rsid w:val="001A14AC"/>
    <w:rsid w:val="001A1D3D"/>
    <w:rsid w:val="001A1E78"/>
    <w:rsid w:val="001B18DF"/>
    <w:rsid w:val="001C0E93"/>
    <w:rsid w:val="001C418C"/>
    <w:rsid w:val="001D1DB4"/>
    <w:rsid w:val="001D2D00"/>
    <w:rsid w:val="001D434C"/>
    <w:rsid w:val="001E472F"/>
    <w:rsid w:val="001F2202"/>
    <w:rsid w:val="001F7BE0"/>
    <w:rsid w:val="002103D8"/>
    <w:rsid w:val="0021364D"/>
    <w:rsid w:val="0021662F"/>
    <w:rsid w:val="00242E6E"/>
    <w:rsid w:val="00270CCA"/>
    <w:rsid w:val="00272CF2"/>
    <w:rsid w:val="002818EF"/>
    <w:rsid w:val="002B1A03"/>
    <w:rsid w:val="002B76A0"/>
    <w:rsid w:val="003146E4"/>
    <w:rsid w:val="00314C21"/>
    <w:rsid w:val="00330DA2"/>
    <w:rsid w:val="00336D37"/>
    <w:rsid w:val="00352B2A"/>
    <w:rsid w:val="003657FE"/>
    <w:rsid w:val="00373C38"/>
    <w:rsid w:val="003745C2"/>
    <w:rsid w:val="00384A2B"/>
    <w:rsid w:val="003A2C1C"/>
    <w:rsid w:val="003B299D"/>
    <w:rsid w:val="003E510A"/>
    <w:rsid w:val="004454E8"/>
    <w:rsid w:val="00446CA0"/>
    <w:rsid w:val="00455B99"/>
    <w:rsid w:val="0046669B"/>
    <w:rsid w:val="00477C4A"/>
    <w:rsid w:val="004829A1"/>
    <w:rsid w:val="004831CD"/>
    <w:rsid w:val="004A1EE7"/>
    <w:rsid w:val="004B7543"/>
    <w:rsid w:val="004C098A"/>
    <w:rsid w:val="004D098E"/>
    <w:rsid w:val="004D0AC3"/>
    <w:rsid w:val="004D74C0"/>
    <w:rsid w:val="004E0FA5"/>
    <w:rsid w:val="004F63C6"/>
    <w:rsid w:val="0051336A"/>
    <w:rsid w:val="00524A58"/>
    <w:rsid w:val="00525E87"/>
    <w:rsid w:val="00540951"/>
    <w:rsid w:val="005561A0"/>
    <w:rsid w:val="00557B9E"/>
    <w:rsid w:val="0056506E"/>
    <w:rsid w:val="0056625B"/>
    <w:rsid w:val="00594C80"/>
    <w:rsid w:val="005961B5"/>
    <w:rsid w:val="005B278D"/>
    <w:rsid w:val="005B470E"/>
    <w:rsid w:val="005F0695"/>
    <w:rsid w:val="00604000"/>
    <w:rsid w:val="006109C6"/>
    <w:rsid w:val="00664B32"/>
    <w:rsid w:val="00667A07"/>
    <w:rsid w:val="00670631"/>
    <w:rsid w:val="006868F8"/>
    <w:rsid w:val="006D704B"/>
    <w:rsid w:val="006E0465"/>
    <w:rsid w:val="006F3698"/>
    <w:rsid w:val="006F68A9"/>
    <w:rsid w:val="0070275D"/>
    <w:rsid w:val="00702B29"/>
    <w:rsid w:val="007078E4"/>
    <w:rsid w:val="00756DED"/>
    <w:rsid w:val="0077797B"/>
    <w:rsid w:val="00783CE9"/>
    <w:rsid w:val="007A6183"/>
    <w:rsid w:val="007B1C6D"/>
    <w:rsid w:val="007C43C2"/>
    <w:rsid w:val="007E4CAD"/>
    <w:rsid w:val="00811A53"/>
    <w:rsid w:val="00832F54"/>
    <w:rsid w:val="00862D58"/>
    <w:rsid w:val="00894A1A"/>
    <w:rsid w:val="008E7B07"/>
    <w:rsid w:val="00911B96"/>
    <w:rsid w:val="00912D7B"/>
    <w:rsid w:val="00912E25"/>
    <w:rsid w:val="00945092"/>
    <w:rsid w:val="009658AC"/>
    <w:rsid w:val="00971A33"/>
    <w:rsid w:val="009865CC"/>
    <w:rsid w:val="00992360"/>
    <w:rsid w:val="009A216B"/>
    <w:rsid w:val="009A2278"/>
    <w:rsid w:val="009C2987"/>
    <w:rsid w:val="009D6AFC"/>
    <w:rsid w:val="009E06B3"/>
    <w:rsid w:val="009E2575"/>
    <w:rsid w:val="009F233B"/>
    <w:rsid w:val="00A03BD2"/>
    <w:rsid w:val="00A03F34"/>
    <w:rsid w:val="00A05073"/>
    <w:rsid w:val="00A07D30"/>
    <w:rsid w:val="00A14886"/>
    <w:rsid w:val="00A16C7D"/>
    <w:rsid w:val="00A30851"/>
    <w:rsid w:val="00A60FF0"/>
    <w:rsid w:val="00A6493E"/>
    <w:rsid w:val="00A97CC8"/>
    <w:rsid w:val="00AD0C9E"/>
    <w:rsid w:val="00AD4EF8"/>
    <w:rsid w:val="00B1251A"/>
    <w:rsid w:val="00B26034"/>
    <w:rsid w:val="00B36637"/>
    <w:rsid w:val="00B5069E"/>
    <w:rsid w:val="00B57D83"/>
    <w:rsid w:val="00B641EA"/>
    <w:rsid w:val="00B7141F"/>
    <w:rsid w:val="00B751F6"/>
    <w:rsid w:val="00BD2644"/>
    <w:rsid w:val="00BF69A9"/>
    <w:rsid w:val="00C1173F"/>
    <w:rsid w:val="00C141F9"/>
    <w:rsid w:val="00C40D6F"/>
    <w:rsid w:val="00C45D3A"/>
    <w:rsid w:val="00C5016E"/>
    <w:rsid w:val="00C507C2"/>
    <w:rsid w:val="00C75408"/>
    <w:rsid w:val="00CB3ED3"/>
    <w:rsid w:val="00CC0C85"/>
    <w:rsid w:val="00CC2BB0"/>
    <w:rsid w:val="00CE3266"/>
    <w:rsid w:val="00D012C5"/>
    <w:rsid w:val="00D272E3"/>
    <w:rsid w:val="00D340E1"/>
    <w:rsid w:val="00D457F6"/>
    <w:rsid w:val="00D579BC"/>
    <w:rsid w:val="00D57ECC"/>
    <w:rsid w:val="00D82347"/>
    <w:rsid w:val="00D866ED"/>
    <w:rsid w:val="00D94394"/>
    <w:rsid w:val="00D97A2A"/>
    <w:rsid w:val="00DB5B01"/>
    <w:rsid w:val="00DD620D"/>
    <w:rsid w:val="00DE0753"/>
    <w:rsid w:val="00E028EE"/>
    <w:rsid w:val="00E14AA8"/>
    <w:rsid w:val="00E25E7D"/>
    <w:rsid w:val="00E32328"/>
    <w:rsid w:val="00E43E0B"/>
    <w:rsid w:val="00E45DB5"/>
    <w:rsid w:val="00E60ADF"/>
    <w:rsid w:val="00E60D6A"/>
    <w:rsid w:val="00E64C82"/>
    <w:rsid w:val="00E87B4C"/>
    <w:rsid w:val="00EB7084"/>
    <w:rsid w:val="00EB714B"/>
    <w:rsid w:val="00ED5A92"/>
    <w:rsid w:val="00F2189C"/>
    <w:rsid w:val="00F36793"/>
    <w:rsid w:val="00F6276F"/>
    <w:rsid w:val="00F62E17"/>
    <w:rsid w:val="00F66BBF"/>
    <w:rsid w:val="00F9720B"/>
    <w:rsid w:val="00FC5B54"/>
    <w:rsid w:val="00FF55B3"/>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5CC63D8E"/>
  <w15:docId w15:val="{B9B8AC0B-8F10-4A50-A993-F82FF3632DA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Calibri" w:eastAsia="Calibri" w:hAnsi="Calibri" w:cs="SimSun"/>
        <w:sz w:val="22"/>
        <w:szCs w:val="22"/>
        <w:lang w:val="en-US" w:eastAsia="en-US" w:bidi="ar-SA"/>
      </w:rPr>
    </w:rPrDefault>
    <w:pPrDefault>
      <w:pPr>
        <w:spacing w:after="160" w:line="259" w:lineRule="auto"/>
      </w:pPr>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qFormat="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qFormat="1"/>
    <w:lsdException w:name="Table Grid" w:uiPriority="39"/>
    <w:lsdException w:name="Table Theme" w:semiHidden="1" w:unhideWhenUsed="1"/>
    <w:lsdException w:name="Placeholder Text" w:semiHidden="1"/>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pPr>
      <w:spacing w:after="0" w:line="240" w:lineRule="auto"/>
    </w:pPr>
    <w:rPr>
      <w:rFonts w:ascii="Times New Roman" w:eastAsia="Times New Roman" w:hAnsi="Times New Roman" w:cs="Times New Roman"/>
      <w:sz w:val="24"/>
      <w:szCs w:val="24"/>
      <w:lang w:val="sq-AL"/>
    </w:rPr>
  </w:style>
  <w:style w:type="paragraph" w:styleId="Heading1">
    <w:name w:val="heading 1"/>
    <w:basedOn w:val="Normal"/>
    <w:next w:val="Normal"/>
    <w:link w:val="Heading1Char"/>
    <w:uiPriority w:val="9"/>
    <w:qFormat/>
    <w:rsid w:val="000918F6"/>
    <w:pPr>
      <w:keepNext/>
      <w:keepLines/>
      <w:spacing w:before="360" w:after="80" w:line="259" w:lineRule="auto"/>
      <w:outlineLvl w:val="0"/>
    </w:pPr>
    <w:rPr>
      <w:rFonts w:asciiTheme="majorHAnsi" w:eastAsiaTheme="majorEastAsia" w:hAnsiTheme="majorHAnsi" w:cstheme="majorBidi"/>
      <w:color w:val="365F91" w:themeColor="accent1" w:themeShade="BF"/>
      <w:kern w:val="2"/>
      <w:sz w:val="40"/>
      <w:szCs w:val="40"/>
      <w14:ligatures w14:val="standardContextual"/>
    </w:rPr>
  </w:style>
  <w:style w:type="paragraph" w:styleId="Heading2">
    <w:name w:val="heading 2"/>
    <w:basedOn w:val="Normal"/>
    <w:next w:val="Normal"/>
    <w:link w:val="Heading2Char"/>
    <w:uiPriority w:val="9"/>
    <w:unhideWhenUsed/>
    <w:qFormat/>
    <w:pPr>
      <w:keepNext/>
      <w:spacing w:before="240" w:after="60"/>
      <w:outlineLvl w:val="1"/>
    </w:pPr>
    <w:rPr>
      <w:rFonts w:ascii="Arial" w:hAnsi="Arial" w:cs="Arial"/>
      <w:b/>
      <w:bCs/>
      <w:i/>
      <w:iCs/>
      <w:sz w:val="28"/>
      <w:szCs w:val="28"/>
    </w:rPr>
  </w:style>
  <w:style w:type="paragraph" w:styleId="Heading3">
    <w:name w:val="heading 3"/>
    <w:basedOn w:val="Normal"/>
    <w:next w:val="Normal"/>
    <w:link w:val="Heading3Char"/>
    <w:uiPriority w:val="9"/>
    <w:semiHidden/>
    <w:unhideWhenUsed/>
    <w:qFormat/>
    <w:rsid w:val="000918F6"/>
    <w:pPr>
      <w:keepNext/>
      <w:keepLines/>
      <w:spacing w:before="160" w:after="80" w:line="259" w:lineRule="auto"/>
      <w:outlineLvl w:val="2"/>
    </w:pPr>
    <w:rPr>
      <w:rFonts w:asciiTheme="minorHAnsi" w:eastAsiaTheme="majorEastAsia" w:hAnsiTheme="minorHAnsi" w:cstheme="majorBidi"/>
      <w:color w:val="365F91" w:themeColor="accent1" w:themeShade="BF"/>
      <w:kern w:val="2"/>
      <w:sz w:val="28"/>
      <w:szCs w:val="28"/>
      <w14:ligatures w14:val="standardContextual"/>
    </w:rPr>
  </w:style>
  <w:style w:type="paragraph" w:styleId="Heading4">
    <w:name w:val="heading 4"/>
    <w:basedOn w:val="Normal"/>
    <w:next w:val="Normal"/>
    <w:link w:val="Heading4Char"/>
    <w:uiPriority w:val="9"/>
    <w:semiHidden/>
    <w:unhideWhenUsed/>
    <w:qFormat/>
    <w:pPr>
      <w:keepNext/>
      <w:keepLines/>
      <w:spacing w:before="40"/>
      <w:outlineLvl w:val="3"/>
    </w:pPr>
    <w:rPr>
      <w:rFonts w:ascii="Calibri Light" w:eastAsia="SimSun" w:hAnsi="Calibri Light" w:cs="SimSun"/>
      <w:i/>
      <w:iCs/>
      <w:color w:val="2E74B5"/>
    </w:rPr>
  </w:style>
  <w:style w:type="paragraph" w:styleId="Heading5">
    <w:name w:val="heading 5"/>
    <w:basedOn w:val="Normal"/>
    <w:next w:val="Normal"/>
    <w:link w:val="Heading5Char"/>
    <w:uiPriority w:val="9"/>
    <w:semiHidden/>
    <w:unhideWhenUsed/>
    <w:qFormat/>
    <w:rsid w:val="000918F6"/>
    <w:pPr>
      <w:keepNext/>
      <w:keepLines/>
      <w:spacing w:before="80" w:after="40" w:line="259" w:lineRule="auto"/>
      <w:outlineLvl w:val="4"/>
    </w:pPr>
    <w:rPr>
      <w:rFonts w:asciiTheme="minorHAnsi" w:eastAsiaTheme="majorEastAsia" w:hAnsiTheme="minorHAnsi" w:cstheme="majorBidi"/>
      <w:color w:val="365F91" w:themeColor="accent1" w:themeShade="BF"/>
      <w:kern w:val="2"/>
      <w:sz w:val="22"/>
      <w:szCs w:val="22"/>
      <w14:ligatures w14:val="standardContextual"/>
    </w:rPr>
  </w:style>
  <w:style w:type="paragraph" w:styleId="Heading6">
    <w:name w:val="heading 6"/>
    <w:basedOn w:val="Normal"/>
    <w:next w:val="Normal"/>
    <w:link w:val="Heading6Char"/>
    <w:uiPriority w:val="9"/>
    <w:semiHidden/>
    <w:unhideWhenUsed/>
    <w:qFormat/>
    <w:rsid w:val="000918F6"/>
    <w:pPr>
      <w:keepNext/>
      <w:keepLines/>
      <w:spacing w:before="40" w:line="259" w:lineRule="auto"/>
      <w:outlineLvl w:val="5"/>
    </w:pPr>
    <w:rPr>
      <w:rFonts w:asciiTheme="minorHAnsi" w:eastAsiaTheme="majorEastAsia" w:hAnsiTheme="minorHAnsi" w:cstheme="majorBidi"/>
      <w:i/>
      <w:iCs/>
      <w:color w:val="595959" w:themeColor="text1" w:themeTint="A6"/>
      <w:kern w:val="2"/>
      <w:sz w:val="22"/>
      <w:szCs w:val="22"/>
      <w14:ligatures w14:val="standardContextual"/>
    </w:rPr>
  </w:style>
  <w:style w:type="paragraph" w:styleId="Heading7">
    <w:name w:val="heading 7"/>
    <w:basedOn w:val="Normal"/>
    <w:next w:val="Normal"/>
    <w:link w:val="Heading7Char"/>
    <w:uiPriority w:val="9"/>
    <w:semiHidden/>
    <w:unhideWhenUsed/>
    <w:qFormat/>
    <w:rsid w:val="000918F6"/>
    <w:pPr>
      <w:keepNext/>
      <w:keepLines/>
      <w:spacing w:before="40" w:line="259" w:lineRule="auto"/>
      <w:outlineLvl w:val="6"/>
    </w:pPr>
    <w:rPr>
      <w:rFonts w:asciiTheme="minorHAnsi" w:eastAsiaTheme="majorEastAsia" w:hAnsiTheme="minorHAnsi" w:cstheme="majorBidi"/>
      <w:color w:val="595959" w:themeColor="text1" w:themeTint="A6"/>
      <w:kern w:val="2"/>
      <w:sz w:val="22"/>
      <w:szCs w:val="22"/>
      <w14:ligatures w14:val="standardContextual"/>
    </w:rPr>
  </w:style>
  <w:style w:type="paragraph" w:styleId="Heading8">
    <w:name w:val="heading 8"/>
    <w:basedOn w:val="Normal"/>
    <w:next w:val="Normal"/>
    <w:link w:val="Heading8Char"/>
    <w:uiPriority w:val="9"/>
    <w:semiHidden/>
    <w:unhideWhenUsed/>
    <w:qFormat/>
    <w:rsid w:val="000918F6"/>
    <w:pPr>
      <w:keepNext/>
      <w:keepLines/>
      <w:spacing w:line="259" w:lineRule="auto"/>
      <w:outlineLvl w:val="7"/>
    </w:pPr>
    <w:rPr>
      <w:rFonts w:asciiTheme="minorHAnsi" w:eastAsiaTheme="majorEastAsia" w:hAnsiTheme="minorHAnsi" w:cstheme="majorBidi"/>
      <w:i/>
      <w:iCs/>
      <w:color w:val="272727" w:themeColor="text1" w:themeTint="D8"/>
      <w:kern w:val="2"/>
      <w:sz w:val="22"/>
      <w:szCs w:val="22"/>
      <w14:ligatures w14:val="standardContextual"/>
    </w:rPr>
  </w:style>
  <w:style w:type="paragraph" w:styleId="Heading9">
    <w:name w:val="heading 9"/>
    <w:basedOn w:val="Normal"/>
    <w:next w:val="Normal"/>
    <w:link w:val="Heading9Char"/>
    <w:uiPriority w:val="9"/>
    <w:semiHidden/>
    <w:unhideWhenUsed/>
    <w:qFormat/>
    <w:rsid w:val="000918F6"/>
    <w:pPr>
      <w:keepNext/>
      <w:keepLines/>
      <w:spacing w:line="259" w:lineRule="auto"/>
      <w:outlineLvl w:val="8"/>
    </w:pPr>
    <w:rPr>
      <w:rFonts w:asciiTheme="minorHAnsi" w:eastAsiaTheme="majorEastAsia" w:hAnsiTheme="minorHAnsi" w:cstheme="majorBidi"/>
      <w:color w:val="272727" w:themeColor="text1" w:themeTint="D8"/>
      <w:kern w:val="2"/>
      <w:sz w:val="22"/>
      <w:szCs w:val="22"/>
      <w14:ligatures w14:val="standardContextual"/>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basedOn w:val="DefaultParagraphFont"/>
    <w:link w:val="Heading2"/>
    <w:uiPriority w:val="9"/>
    <w:rPr>
      <w:rFonts w:ascii="Arial" w:eastAsia="Times New Roman" w:hAnsi="Arial" w:cs="Arial"/>
      <w:b/>
      <w:bCs/>
      <w:i/>
      <w:iCs/>
      <w:sz w:val="28"/>
      <w:szCs w:val="28"/>
    </w:rPr>
  </w:style>
  <w:style w:type="character" w:customStyle="1" w:styleId="Heading4Char">
    <w:name w:val="Heading 4 Char"/>
    <w:basedOn w:val="DefaultParagraphFont"/>
    <w:link w:val="Heading4"/>
    <w:uiPriority w:val="9"/>
    <w:rPr>
      <w:rFonts w:ascii="Calibri Light" w:eastAsia="SimSun" w:hAnsi="Calibri Light" w:cs="SimSun"/>
      <w:i/>
      <w:iCs/>
      <w:color w:val="2E74B5"/>
      <w:sz w:val="24"/>
      <w:szCs w:val="24"/>
    </w:rPr>
  </w:style>
  <w:style w:type="paragraph" w:styleId="BodyText">
    <w:name w:val="Body Text"/>
    <w:basedOn w:val="Normal"/>
    <w:link w:val="BodyTextChar"/>
    <w:pPr>
      <w:spacing w:after="120"/>
    </w:pPr>
    <w:rPr>
      <w:lang w:val="en-GB"/>
    </w:rPr>
  </w:style>
  <w:style w:type="character" w:customStyle="1" w:styleId="BodyTextChar">
    <w:name w:val="Body Text Char"/>
    <w:basedOn w:val="DefaultParagraphFont"/>
    <w:link w:val="BodyText"/>
    <w:rPr>
      <w:rFonts w:ascii="Times New Roman" w:eastAsia="Times New Roman" w:hAnsi="Times New Roman" w:cs="Times New Roman"/>
      <w:sz w:val="24"/>
      <w:szCs w:val="24"/>
      <w:lang w:val="en-GB"/>
    </w:rPr>
  </w:style>
  <w:style w:type="paragraph" w:styleId="ListParagraph">
    <w:name w:val="List Paragraph"/>
    <w:aliases w:val="Numbered Para 1,Dot pt,No Spacing1,List Paragraph Char Char Char,Indicator Text,List Paragraph1,Bullet Points,MAIN CONTENT,Aufzählung,Paragraph 1,Equipment,Figure_name,Numbered Indented Text,List Paragraph Char Char,RFP SUB Points,b1"/>
    <w:basedOn w:val="Normal"/>
    <w:link w:val="ListParagraphChar"/>
    <w:uiPriority w:val="99"/>
    <w:qFormat/>
    <w:pPr>
      <w:ind w:left="720"/>
    </w:pPr>
  </w:style>
  <w:style w:type="paragraph" w:styleId="Footer">
    <w:name w:val="footer"/>
    <w:basedOn w:val="Normal"/>
    <w:link w:val="FooterChar"/>
    <w:uiPriority w:val="99"/>
    <w:pPr>
      <w:tabs>
        <w:tab w:val="center" w:pos="4680"/>
        <w:tab w:val="right" w:pos="9360"/>
      </w:tabs>
    </w:pPr>
  </w:style>
  <w:style w:type="character" w:customStyle="1" w:styleId="FooterChar">
    <w:name w:val="Footer Char"/>
    <w:basedOn w:val="DefaultParagraphFont"/>
    <w:link w:val="Footer"/>
    <w:uiPriority w:val="99"/>
    <w:rPr>
      <w:rFonts w:ascii="Times New Roman" w:eastAsia="Times New Roman" w:hAnsi="Times New Roman" w:cs="Times New Roman"/>
      <w:sz w:val="24"/>
      <w:szCs w:val="24"/>
    </w:rPr>
  </w:style>
  <w:style w:type="character" w:styleId="Hyperlink">
    <w:name w:val="Hyperlink"/>
    <w:uiPriority w:val="99"/>
    <w:rPr>
      <w:color w:val="0563C1"/>
      <w:u w:val="single"/>
    </w:rPr>
  </w:style>
  <w:style w:type="paragraph" w:styleId="NoSpacing">
    <w:name w:val="No Spacing"/>
    <w:uiPriority w:val="99"/>
    <w:qFormat/>
    <w:pPr>
      <w:spacing w:after="0" w:line="240" w:lineRule="auto"/>
    </w:pPr>
    <w:rPr>
      <w:rFonts w:ascii="Times New Roman" w:eastAsia="Times New Roman" w:hAnsi="Times New Roman" w:cs="Times New Roman"/>
      <w:sz w:val="24"/>
      <w:szCs w:val="24"/>
    </w:rPr>
  </w:style>
  <w:style w:type="character" w:styleId="CommentReference">
    <w:name w:val="annotation reference"/>
    <w:uiPriority w:val="99"/>
    <w:rPr>
      <w:sz w:val="16"/>
      <w:szCs w:val="16"/>
    </w:rPr>
  </w:style>
  <w:style w:type="paragraph" w:styleId="CommentText">
    <w:name w:val="annotation text"/>
    <w:basedOn w:val="Normal"/>
    <w:link w:val="CommentTextChar"/>
    <w:uiPriority w:val="99"/>
    <w:qFormat/>
    <w:rPr>
      <w:sz w:val="20"/>
      <w:szCs w:val="20"/>
    </w:rPr>
  </w:style>
  <w:style w:type="character" w:customStyle="1" w:styleId="CommentTextChar">
    <w:name w:val="Comment Text Char"/>
    <w:basedOn w:val="DefaultParagraphFont"/>
    <w:link w:val="CommentText"/>
    <w:uiPriority w:val="99"/>
    <w:qFormat/>
    <w:rPr>
      <w:rFonts w:ascii="Times New Roman" w:eastAsia="Times New Roman" w:hAnsi="Times New Roman" w:cs="Times New Roman"/>
      <w:sz w:val="20"/>
      <w:szCs w:val="20"/>
    </w:rPr>
  </w:style>
  <w:style w:type="paragraph" w:styleId="BalloonText">
    <w:name w:val="Balloon Text"/>
    <w:basedOn w:val="Normal"/>
    <w:link w:val="BalloonTextChar"/>
    <w:uiPriority w:val="99"/>
    <w:qFormat/>
    <w:rPr>
      <w:rFonts w:ascii="Segoe UI" w:hAnsi="Segoe UI" w:cs="Segoe UI"/>
      <w:sz w:val="18"/>
      <w:szCs w:val="18"/>
    </w:rPr>
  </w:style>
  <w:style w:type="character" w:customStyle="1" w:styleId="BalloonTextChar">
    <w:name w:val="Balloon Text Char"/>
    <w:basedOn w:val="DefaultParagraphFont"/>
    <w:link w:val="BalloonText"/>
    <w:uiPriority w:val="99"/>
    <w:qFormat/>
    <w:rPr>
      <w:rFonts w:ascii="Segoe UI" w:eastAsia="Times New Roman" w:hAnsi="Segoe UI" w:cs="Segoe UI"/>
      <w:sz w:val="18"/>
      <w:szCs w:val="18"/>
    </w:rPr>
  </w:style>
  <w:style w:type="paragraph" w:styleId="Header">
    <w:name w:val="header"/>
    <w:basedOn w:val="Normal"/>
    <w:link w:val="HeaderChar"/>
    <w:uiPriority w:val="99"/>
    <w:pPr>
      <w:tabs>
        <w:tab w:val="center" w:pos="4680"/>
        <w:tab w:val="right" w:pos="9360"/>
      </w:tabs>
    </w:pPr>
  </w:style>
  <w:style w:type="character" w:customStyle="1" w:styleId="HeaderChar">
    <w:name w:val="Header Char"/>
    <w:basedOn w:val="DefaultParagraphFont"/>
    <w:link w:val="Header"/>
    <w:uiPriority w:val="99"/>
    <w:rPr>
      <w:rFonts w:ascii="Times New Roman" w:eastAsia="Times New Roman" w:hAnsi="Times New Roman" w:cs="Times New Roman"/>
      <w:sz w:val="24"/>
      <w:szCs w:val="24"/>
    </w:rPr>
  </w:style>
  <w:style w:type="paragraph" w:styleId="BodyTextIndent3">
    <w:name w:val="Body Text Indent 3"/>
    <w:basedOn w:val="Normal"/>
    <w:link w:val="BodyTextIndent3Char"/>
    <w:pPr>
      <w:spacing w:after="120"/>
      <w:ind w:left="360"/>
    </w:pPr>
    <w:rPr>
      <w:sz w:val="16"/>
      <w:szCs w:val="16"/>
    </w:rPr>
  </w:style>
  <w:style w:type="character" w:customStyle="1" w:styleId="BodyTextIndent3Char">
    <w:name w:val="Body Text Indent 3 Char"/>
    <w:basedOn w:val="DefaultParagraphFont"/>
    <w:link w:val="BodyTextIndent3"/>
    <w:rPr>
      <w:rFonts w:ascii="Times New Roman" w:eastAsia="Times New Roman" w:hAnsi="Times New Roman" w:cs="Times New Roman"/>
      <w:sz w:val="16"/>
      <w:szCs w:val="16"/>
    </w:rPr>
  </w:style>
  <w:style w:type="table" w:styleId="TableGrid">
    <w:name w:val="Table Grid"/>
    <w:basedOn w:val="TableNormal"/>
    <w:uiPriority w:val="39"/>
    <w:pPr>
      <w:spacing w:after="0" w:line="240" w:lineRule="auto"/>
    </w:pPr>
    <w:rPr>
      <w:lang w:val="de-A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customStyle="1" w:styleId="cf01">
    <w:name w:val="cf01"/>
    <w:rPr>
      <w:rFonts w:ascii="Segoe UI" w:eastAsia="Calibri" w:hAnsi="Segoe UI" w:cs="Segoe UI" w:hint="default"/>
      <w:sz w:val="18"/>
      <w:szCs w:val="18"/>
    </w:rPr>
  </w:style>
  <w:style w:type="paragraph" w:styleId="Revision">
    <w:name w:val="Revision"/>
    <w:uiPriority w:val="99"/>
    <w:pPr>
      <w:spacing w:after="0" w:line="240" w:lineRule="auto"/>
    </w:pPr>
    <w:rPr>
      <w:rFonts w:ascii="Times New Roman" w:eastAsia="Times New Roman" w:hAnsi="Times New Roman" w:cs="Times New Roman"/>
      <w:sz w:val="24"/>
      <w:szCs w:val="24"/>
    </w:rPr>
  </w:style>
  <w:style w:type="paragraph" w:customStyle="1" w:styleId="Default">
    <w:name w:val="Default"/>
    <w:pPr>
      <w:autoSpaceDE w:val="0"/>
      <w:autoSpaceDN w:val="0"/>
      <w:adjustRightInd w:val="0"/>
      <w:spacing w:after="0" w:line="240" w:lineRule="auto"/>
    </w:pPr>
    <w:rPr>
      <w:rFonts w:ascii="Times New Roman" w:hAnsi="Times New Roman" w:cs="Times New Roman"/>
      <w:color w:val="000000"/>
      <w:sz w:val="24"/>
      <w:szCs w:val="24"/>
    </w:rPr>
  </w:style>
  <w:style w:type="character" w:customStyle="1" w:styleId="markedcontent">
    <w:name w:val="markedcontent"/>
    <w:basedOn w:val="DefaultParagraphFont"/>
  </w:style>
  <w:style w:type="paragraph" w:styleId="CommentSubject">
    <w:name w:val="annotation subject"/>
    <w:basedOn w:val="CommentText"/>
    <w:next w:val="CommentText"/>
    <w:link w:val="CommentSubjectChar"/>
    <w:uiPriority w:val="99"/>
    <w:rPr>
      <w:b/>
      <w:bCs/>
    </w:rPr>
  </w:style>
  <w:style w:type="character" w:customStyle="1" w:styleId="CommentSubjectChar">
    <w:name w:val="Comment Subject Char"/>
    <w:basedOn w:val="CommentTextChar"/>
    <w:link w:val="CommentSubject"/>
    <w:uiPriority w:val="99"/>
    <w:rPr>
      <w:rFonts w:ascii="Times New Roman" w:eastAsia="Times New Roman" w:hAnsi="Times New Roman" w:cs="Times New Roman"/>
      <w:b/>
      <w:bCs/>
      <w:sz w:val="20"/>
      <w:szCs w:val="20"/>
      <w:lang w:val="sq-AL"/>
    </w:rPr>
  </w:style>
  <w:style w:type="character" w:customStyle="1" w:styleId="ListParagraphChar">
    <w:name w:val="List Paragraph Char"/>
    <w:aliases w:val="Numbered Para 1 Char,Dot pt Char,No Spacing1 Char,List Paragraph Char Char Char Char,Indicator Text Char,List Paragraph1 Char,Bullet Points Char,MAIN CONTENT Char,Aufzählung Char,Paragraph 1 Char,Equipment Char,Figure_name Char"/>
    <w:link w:val="ListParagraph"/>
    <w:uiPriority w:val="34"/>
    <w:qFormat/>
    <w:rPr>
      <w:rFonts w:ascii="Times New Roman" w:eastAsia="Times New Roman" w:hAnsi="Times New Roman" w:cs="Times New Roman"/>
      <w:sz w:val="24"/>
      <w:szCs w:val="24"/>
      <w:lang w:val="sq-AL"/>
    </w:rPr>
  </w:style>
  <w:style w:type="paragraph" w:styleId="FootnoteText">
    <w:name w:val="footnote text"/>
    <w:basedOn w:val="Normal"/>
    <w:link w:val="FootnoteTextChar"/>
    <w:uiPriority w:val="99"/>
    <w:rPr>
      <w:rFonts w:ascii="Calibri" w:eastAsia="Calibri" w:hAnsi="Calibri" w:cs="SimSun"/>
      <w:kern w:val="2"/>
      <w:sz w:val="20"/>
      <w:szCs w:val="20"/>
      <w:lang w:val="en-US"/>
      <w14:ligatures w14:val="standardContextual"/>
    </w:rPr>
  </w:style>
  <w:style w:type="character" w:customStyle="1" w:styleId="FootnoteTextChar">
    <w:name w:val="Footnote Text Char"/>
    <w:basedOn w:val="DefaultParagraphFont"/>
    <w:link w:val="FootnoteText"/>
    <w:uiPriority w:val="99"/>
    <w:rPr>
      <w:rFonts w:ascii="Calibri" w:eastAsia="Calibri" w:hAnsi="Calibri" w:cs="SimSun"/>
      <w:kern w:val="2"/>
      <w:sz w:val="20"/>
      <w:szCs w:val="20"/>
      <w14:ligatures w14:val="standardContextual"/>
    </w:rPr>
  </w:style>
  <w:style w:type="character" w:styleId="FootnoteReference">
    <w:name w:val="footnote reference"/>
    <w:basedOn w:val="DefaultParagraphFont"/>
    <w:uiPriority w:val="99"/>
    <w:rPr>
      <w:vertAlign w:val="superscript"/>
    </w:rPr>
  </w:style>
  <w:style w:type="character" w:styleId="Strong">
    <w:name w:val="Strong"/>
    <w:basedOn w:val="DefaultParagraphFont"/>
    <w:uiPriority w:val="22"/>
    <w:qFormat/>
    <w:rPr>
      <w:b/>
      <w:bCs/>
    </w:rPr>
  </w:style>
  <w:style w:type="paragraph" w:styleId="NormalWeb">
    <w:name w:val="Normal (Web)"/>
    <w:basedOn w:val="Normal"/>
    <w:uiPriority w:val="99"/>
    <w:pPr>
      <w:spacing w:before="100" w:beforeAutospacing="1" w:after="100" w:afterAutospacing="1"/>
    </w:pPr>
    <w:rPr>
      <w:lang w:val="en-US"/>
    </w:rPr>
  </w:style>
  <w:style w:type="character" w:styleId="Emphasis">
    <w:name w:val="Emphasis"/>
    <w:basedOn w:val="DefaultParagraphFont"/>
    <w:uiPriority w:val="20"/>
    <w:qFormat/>
    <w:rPr>
      <w:i/>
      <w:iCs/>
    </w:rPr>
  </w:style>
  <w:style w:type="paragraph" w:customStyle="1" w:styleId="CERLEVEL4">
    <w:name w:val="CER LEVEL 4"/>
    <w:basedOn w:val="Normal"/>
    <w:next w:val="Normal"/>
    <w:link w:val="CERLEVEL4Char"/>
    <w:qFormat/>
    <w:rsid w:val="000918F6"/>
    <w:pPr>
      <w:spacing w:before="120" w:after="120"/>
      <w:jc w:val="both"/>
    </w:pPr>
    <w:rPr>
      <w:rFonts w:ascii="Arial" w:hAnsi="Arial"/>
      <w:sz w:val="22"/>
      <w:szCs w:val="22"/>
      <w:lang w:val="en-US"/>
    </w:rPr>
  </w:style>
  <w:style w:type="character" w:customStyle="1" w:styleId="CERLEVEL4Char">
    <w:name w:val="CER LEVEL 4 Char"/>
    <w:basedOn w:val="DefaultParagraphFont"/>
    <w:link w:val="CERLEVEL4"/>
    <w:rsid w:val="000918F6"/>
    <w:rPr>
      <w:rFonts w:ascii="Arial" w:eastAsia="Times New Roman" w:hAnsi="Arial" w:cs="Times New Roman"/>
    </w:rPr>
  </w:style>
  <w:style w:type="character" w:customStyle="1" w:styleId="Heading1Char">
    <w:name w:val="Heading 1 Char"/>
    <w:basedOn w:val="DefaultParagraphFont"/>
    <w:link w:val="Heading1"/>
    <w:uiPriority w:val="9"/>
    <w:rsid w:val="000918F6"/>
    <w:rPr>
      <w:rFonts w:asciiTheme="majorHAnsi" w:eastAsiaTheme="majorEastAsia" w:hAnsiTheme="majorHAnsi" w:cstheme="majorBidi"/>
      <w:color w:val="365F91" w:themeColor="accent1" w:themeShade="BF"/>
      <w:kern w:val="2"/>
      <w:sz w:val="40"/>
      <w:szCs w:val="40"/>
      <w:lang w:val="sq-AL"/>
      <w14:ligatures w14:val="standardContextual"/>
    </w:rPr>
  </w:style>
  <w:style w:type="character" w:customStyle="1" w:styleId="Heading3Char">
    <w:name w:val="Heading 3 Char"/>
    <w:basedOn w:val="DefaultParagraphFont"/>
    <w:link w:val="Heading3"/>
    <w:uiPriority w:val="9"/>
    <w:semiHidden/>
    <w:rsid w:val="000918F6"/>
    <w:rPr>
      <w:rFonts w:asciiTheme="minorHAnsi" w:eastAsiaTheme="majorEastAsia" w:hAnsiTheme="minorHAnsi" w:cstheme="majorBidi"/>
      <w:color w:val="365F91" w:themeColor="accent1" w:themeShade="BF"/>
      <w:kern w:val="2"/>
      <w:sz w:val="28"/>
      <w:szCs w:val="28"/>
      <w:lang w:val="sq-AL"/>
      <w14:ligatures w14:val="standardContextual"/>
    </w:rPr>
  </w:style>
  <w:style w:type="character" w:customStyle="1" w:styleId="Heading5Char">
    <w:name w:val="Heading 5 Char"/>
    <w:basedOn w:val="DefaultParagraphFont"/>
    <w:link w:val="Heading5"/>
    <w:uiPriority w:val="9"/>
    <w:semiHidden/>
    <w:rsid w:val="000918F6"/>
    <w:rPr>
      <w:rFonts w:asciiTheme="minorHAnsi" w:eastAsiaTheme="majorEastAsia" w:hAnsiTheme="minorHAnsi" w:cstheme="majorBidi"/>
      <w:color w:val="365F91" w:themeColor="accent1" w:themeShade="BF"/>
      <w:kern w:val="2"/>
      <w:lang w:val="sq-AL"/>
      <w14:ligatures w14:val="standardContextual"/>
    </w:rPr>
  </w:style>
  <w:style w:type="character" w:customStyle="1" w:styleId="Heading6Char">
    <w:name w:val="Heading 6 Char"/>
    <w:basedOn w:val="DefaultParagraphFont"/>
    <w:link w:val="Heading6"/>
    <w:uiPriority w:val="9"/>
    <w:semiHidden/>
    <w:rsid w:val="000918F6"/>
    <w:rPr>
      <w:rFonts w:asciiTheme="minorHAnsi" w:eastAsiaTheme="majorEastAsia" w:hAnsiTheme="minorHAnsi" w:cstheme="majorBidi"/>
      <w:i/>
      <w:iCs/>
      <w:color w:val="595959" w:themeColor="text1" w:themeTint="A6"/>
      <w:kern w:val="2"/>
      <w:lang w:val="sq-AL"/>
      <w14:ligatures w14:val="standardContextual"/>
    </w:rPr>
  </w:style>
  <w:style w:type="character" w:customStyle="1" w:styleId="Heading7Char">
    <w:name w:val="Heading 7 Char"/>
    <w:basedOn w:val="DefaultParagraphFont"/>
    <w:link w:val="Heading7"/>
    <w:uiPriority w:val="9"/>
    <w:semiHidden/>
    <w:rsid w:val="000918F6"/>
    <w:rPr>
      <w:rFonts w:asciiTheme="minorHAnsi" w:eastAsiaTheme="majorEastAsia" w:hAnsiTheme="minorHAnsi" w:cstheme="majorBidi"/>
      <w:color w:val="595959" w:themeColor="text1" w:themeTint="A6"/>
      <w:kern w:val="2"/>
      <w:lang w:val="sq-AL"/>
      <w14:ligatures w14:val="standardContextual"/>
    </w:rPr>
  </w:style>
  <w:style w:type="character" w:customStyle="1" w:styleId="Heading8Char">
    <w:name w:val="Heading 8 Char"/>
    <w:basedOn w:val="DefaultParagraphFont"/>
    <w:link w:val="Heading8"/>
    <w:uiPriority w:val="9"/>
    <w:semiHidden/>
    <w:rsid w:val="000918F6"/>
    <w:rPr>
      <w:rFonts w:asciiTheme="minorHAnsi" w:eastAsiaTheme="majorEastAsia" w:hAnsiTheme="minorHAnsi" w:cstheme="majorBidi"/>
      <w:i/>
      <w:iCs/>
      <w:color w:val="272727" w:themeColor="text1" w:themeTint="D8"/>
      <w:kern w:val="2"/>
      <w:lang w:val="sq-AL"/>
      <w14:ligatures w14:val="standardContextual"/>
    </w:rPr>
  </w:style>
  <w:style w:type="character" w:customStyle="1" w:styleId="Heading9Char">
    <w:name w:val="Heading 9 Char"/>
    <w:basedOn w:val="DefaultParagraphFont"/>
    <w:link w:val="Heading9"/>
    <w:uiPriority w:val="9"/>
    <w:semiHidden/>
    <w:rsid w:val="000918F6"/>
    <w:rPr>
      <w:rFonts w:asciiTheme="minorHAnsi" w:eastAsiaTheme="majorEastAsia" w:hAnsiTheme="minorHAnsi" w:cstheme="majorBidi"/>
      <w:color w:val="272727" w:themeColor="text1" w:themeTint="D8"/>
      <w:kern w:val="2"/>
      <w:lang w:val="sq-AL"/>
      <w14:ligatures w14:val="standardContextual"/>
    </w:rPr>
  </w:style>
  <w:style w:type="paragraph" w:styleId="Title">
    <w:name w:val="Title"/>
    <w:basedOn w:val="Normal"/>
    <w:next w:val="Normal"/>
    <w:link w:val="TitleChar"/>
    <w:uiPriority w:val="10"/>
    <w:qFormat/>
    <w:rsid w:val="000918F6"/>
    <w:pPr>
      <w:spacing w:after="80"/>
      <w:contextualSpacing/>
    </w:pPr>
    <w:rPr>
      <w:rFonts w:asciiTheme="majorHAnsi" w:eastAsiaTheme="majorEastAsia" w:hAnsiTheme="majorHAnsi" w:cstheme="majorBidi"/>
      <w:spacing w:val="-10"/>
      <w:kern w:val="28"/>
      <w:sz w:val="56"/>
      <w:szCs w:val="56"/>
      <w14:ligatures w14:val="standardContextual"/>
    </w:rPr>
  </w:style>
  <w:style w:type="character" w:customStyle="1" w:styleId="TitleChar">
    <w:name w:val="Title Char"/>
    <w:basedOn w:val="DefaultParagraphFont"/>
    <w:link w:val="Title"/>
    <w:uiPriority w:val="10"/>
    <w:rsid w:val="000918F6"/>
    <w:rPr>
      <w:rFonts w:asciiTheme="majorHAnsi" w:eastAsiaTheme="majorEastAsia" w:hAnsiTheme="majorHAnsi" w:cstheme="majorBidi"/>
      <w:spacing w:val="-10"/>
      <w:kern w:val="28"/>
      <w:sz w:val="56"/>
      <w:szCs w:val="56"/>
      <w:lang w:val="sq-AL"/>
      <w14:ligatures w14:val="standardContextual"/>
    </w:rPr>
  </w:style>
  <w:style w:type="paragraph" w:styleId="Subtitle">
    <w:name w:val="Subtitle"/>
    <w:basedOn w:val="Normal"/>
    <w:next w:val="Normal"/>
    <w:link w:val="SubtitleChar"/>
    <w:uiPriority w:val="11"/>
    <w:qFormat/>
    <w:rsid w:val="000918F6"/>
    <w:pPr>
      <w:numPr>
        <w:ilvl w:val="1"/>
      </w:numPr>
      <w:spacing w:after="160" w:line="259" w:lineRule="auto"/>
    </w:pPr>
    <w:rPr>
      <w:rFonts w:asciiTheme="minorHAnsi" w:eastAsiaTheme="majorEastAsia" w:hAnsiTheme="minorHAnsi" w:cstheme="majorBidi"/>
      <w:color w:val="595959" w:themeColor="text1" w:themeTint="A6"/>
      <w:spacing w:val="15"/>
      <w:kern w:val="2"/>
      <w:sz w:val="28"/>
      <w:szCs w:val="28"/>
      <w14:ligatures w14:val="standardContextual"/>
    </w:rPr>
  </w:style>
  <w:style w:type="character" w:customStyle="1" w:styleId="SubtitleChar">
    <w:name w:val="Subtitle Char"/>
    <w:basedOn w:val="DefaultParagraphFont"/>
    <w:link w:val="Subtitle"/>
    <w:uiPriority w:val="11"/>
    <w:rsid w:val="000918F6"/>
    <w:rPr>
      <w:rFonts w:asciiTheme="minorHAnsi" w:eastAsiaTheme="majorEastAsia" w:hAnsiTheme="minorHAnsi" w:cstheme="majorBidi"/>
      <w:color w:val="595959" w:themeColor="text1" w:themeTint="A6"/>
      <w:spacing w:val="15"/>
      <w:kern w:val="2"/>
      <w:sz w:val="28"/>
      <w:szCs w:val="28"/>
      <w:lang w:val="sq-AL"/>
      <w14:ligatures w14:val="standardContextual"/>
    </w:rPr>
  </w:style>
  <w:style w:type="paragraph" w:styleId="Quote">
    <w:name w:val="Quote"/>
    <w:basedOn w:val="Normal"/>
    <w:next w:val="Normal"/>
    <w:link w:val="QuoteChar"/>
    <w:uiPriority w:val="29"/>
    <w:qFormat/>
    <w:rsid w:val="000918F6"/>
    <w:pPr>
      <w:spacing w:before="160" w:after="160" w:line="259" w:lineRule="auto"/>
      <w:jc w:val="center"/>
    </w:pPr>
    <w:rPr>
      <w:rFonts w:asciiTheme="minorHAnsi" w:eastAsiaTheme="minorHAnsi" w:hAnsiTheme="minorHAnsi" w:cstheme="minorBidi"/>
      <w:i/>
      <w:iCs/>
      <w:color w:val="404040" w:themeColor="text1" w:themeTint="BF"/>
      <w:kern w:val="2"/>
      <w:sz w:val="22"/>
      <w:szCs w:val="22"/>
      <w14:ligatures w14:val="standardContextual"/>
    </w:rPr>
  </w:style>
  <w:style w:type="character" w:customStyle="1" w:styleId="QuoteChar">
    <w:name w:val="Quote Char"/>
    <w:basedOn w:val="DefaultParagraphFont"/>
    <w:link w:val="Quote"/>
    <w:uiPriority w:val="29"/>
    <w:rsid w:val="000918F6"/>
    <w:rPr>
      <w:rFonts w:asciiTheme="minorHAnsi" w:eastAsiaTheme="minorHAnsi" w:hAnsiTheme="minorHAnsi" w:cstheme="minorBidi"/>
      <w:i/>
      <w:iCs/>
      <w:color w:val="404040" w:themeColor="text1" w:themeTint="BF"/>
      <w:kern w:val="2"/>
      <w:lang w:val="sq-AL"/>
      <w14:ligatures w14:val="standardContextual"/>
    </w:rPr>
  </w:style>
  <w:style w:type="character" w:styleId="IntenseEmphasis">
    <w:name w:val="Intense Emphasis"/>
    <w:basedOn w:val="DefaultParagraphFont"/>
    <w:uiPriority w:val="21"/>
    <w:qFormat/>
    <w:rsid w:val="000918F6"/>
    <w:rPr>
      <w:i/>
      <w:iCs/>
      <w:color w:val="365F91" w:themeColor="accent1" w:themeShade="BF"/>
    </w:rPr>
  </w:style>
  <w:style w:type="paragraph" w:styleId="IntenseQuote">
    <w:name w:val="Intense Quote"/>
    <w:basedOn w:val="Normal"/>
    <w:next w:val="Normal"/>
    <w:link w:val="IntenseQuoteChar"/>
    <w:uiPriority w:val="30"/>
    <w:qFormat/>
    <w:rsid w:val="000918F6"/>
    <w:pPr>
      <w:pBdr>
        <w:top w:val="single" w:sz="4" w:space="10" w:color="365F91" w:themeColor="accent1" w:themeShade="BF"/>
        <w:bottom w:val="single" w:sz="4" w:space="10" w:color="365F91" w:themeColor="accent1" w:themeShade="BF"/>
      </w:pBdr>
      <w:spacing w:before="360" w:after="360" w:line="259" w:lineRule="auto"/>
      <w:ind w:left="864" w:right="864"/>
      <w:jc w:val="center"/>
    </w:pPr>
    <w:rPr>
      <w:rFonts w:asciiTheme="minorHAnsi" w:eastAsiaTheme="minorHAnsi" w:hAnsiTheme="minorHAnsi" w:cstheme="minorBidi"/>
      <w:i/>
      <w:iCs/>
      <w:color w:val="365F91" w:themeColor="accent1" w:themeShade="BF"/>
      <w:kern w:val="2"/>
      <w:sz w:val="22"/>
      <w:szCs w:val="22"/>
      <w14:ligatures w14:val="standardContextual"/>
    </w:rPr>
  </w:style>
  <w:style w:type="character" w:customStyle="1" w:styleId="IntenseQuoteChar">
    <w:name w:val="Intense Quote Char"/>
    <w:basedOn w:val="DefaultParagraphFont"/>
    <w:link w:val="IntenseQuote"/>
    <w:uiPriority w:val="30"/>
    <w:rsid w:val="000918F6"/>
    <w:rPr>
      <w:rFonts w:asciiTheme="minorHAnsi" w:eastAsiaTheme="minorHAnsi" w:hAnsiTheme="minorHAnsi" w:cstheme="minorBidi"/>
      <w:i/>
      <w:iCs/>
      <w:color w:val="365F91" w:themeColor="accent1" w:themeShade="BF"/>
      <w:kern w:val="2"/>
      <w:lang w:val="sq-AL"/>
      <w14:ligatures w14:val="standardContextual"/>
    </w:rPr>
  </w:style>
  <w:style w:type="character" w:styleId="IntenseReference">
    <w:name w:val="Intense Reference"/>
    <w:basedOn w:val="DefaultParagraphFont"/>
    <w:uiPriority w:val="32"/>
    <w:qFormat/>
    <w:rsid w:val="000918F6"/>
    <w:rPr>
      <w:b/>
      <w:bCs/>
      <w:smallCaps/>
      <w:color w:val="365F91" w:themeColor="accent1" w:themeShade="BF"/>
      <w:spacing w:val="5"/>
    </w:rPr>
  </w:style>
  <w:style w:type="paragraph" w:customStyle="1" w:styleId="CERLEVEL5">
    <w:name w:val="CER LEVEL 5"/>
    <w:basedOn w:val="Normal"/>
    <w:link w:val="CERLEVEL5Char"/>
    <w:qFormat/>
    <w:rsid w:val="000918F6"/>
    <w:pPr>
      <w:spacing w:before="120" w:after="120"/>
      <w:jc w:val="both"/>
    </w:pPr>
    <w:rPr>
      <w:rFonts w:ascii="Arial" w:hAnsi="Arial"/>
      <w:sz w:val="22"/>
      <w:szCs w:val="22"/>
      <w:lang w:val="en-US"/>
    </w:rPr>
  </w:style>
  <w:style w:type="paragraph" w:customStyle="1" w:styleId="CERLEVEL6">
    <w:name w:val="CER LEVEL 6"/>
    <w:basedOn w:val="Normal"/>
    <w:qFormat/>
    <w:rsid w:val="000918F6"/>
    <w:pPr>
      <w:spacing w:before="120" w:after="120"/>
      <w:jc w:val="both"/>
    </w:pPr>
    <w:rPr>
      <w:rFonts w:ascii="Arial" w:hAnsi="Arial"/>
      <w:sz w:val="22"/>
      <w:szCs w:val="22"/>
      <w:lang w:val="en-US"/>
    </w:rPr>
  </w:style>
  <w:style w:type="character" w:customStyle="1" w:styleId="CERLEVEL5Char">
    <w:name w:val="CER LEVEL 5 Char"/>
    <w:basedOn w:val="DefaultParagraphFont"/>
    <w:link w:val="CERLEVEL5"/>
    <w:rsid w:val="000918F6"/>
    <w:rPr>
      <w:rFonts w:ascii="Arial" w:eastAsia="Times New Roman" w:hAnsi="Arial" w:cs="Times New Roman"/>
    </w:rPr>
  </w:style>
  <w:style w:type="paragraph" w:customStyle="1" w:styleId="CERLevel50">
    <w:name w:val="CER Level 5"/>
    <w:basedOn w:val="CERLEVEL5"/>
    <w:link w:val="CERLevel5Char0"/>
    <w:qFormat/>
    <w:rsid w:val="000918F6"/>
    <w:rPr>
      <w:lang w:val="en-IE"/>
    </w:rPr>
  </w:style>
  <w:style w:type="character" w:customStyle="1" w:styleId="CERLevel5Char0">
    <w:name w:val="CER Level 5 Char"/>
    <w:basedOn w:val="CERLEVEL5Char"/>
    <w:link w:val="CERLevel50"/>
    <w:rsid w:val="000918F6"/>
    <w:rPr>
      <w:rFonts w:ascii="Arial" w:eastAsia="Times New Roman" w:hAnsi="Arial" w:cs="Times New Roman"/>
      <w:lang w:val="en-IE"/>
    </w:rPr>
  </w:style>
  <w:style w:type="paragraph" w:customStyle="1" w:styleId="CERLEVEL1">
    <w:name w:val="CER LEVEL 1"/>
    <w:basedOn w:val="Normal"/>
    <w:next w:val="CERLEVEL2"/>
    <w:qFormat/>
    <w:rsid w:val="000918F6"/>
    <w:pPr>
      <w:keepNext/>
      <w:pBdr>
        <w:top w:val="single" w:sz="4" w:space="1" w:color="auto"/>
        <w:bottom w:val="single" w:sz="4" w:space="1" w:color="auto"/>
      </w:pBdr>
      <w:spacing w:before="240" w:after="120"/>
      <w:ind w:left="851" w:hanging="851"/>
      <w:jc w:val="center"/>
      <w:outlineLvl w:val="0"/>
    </w:pPr>
    <w:rPr>
      <w:rFonts w:ascii="Arial" w:hAnsi="Arial"/>
      <w:b/>
      <w:caps/>
      <w:sz w:val="28"/>
      <w:szCs w:val="22"/>
    </w:rPr>
  </w:style>
  <w:style w:type="paragraph" w:customStyle="1" w:styleId="CERLEVEL2">
    <w:name w:val="CER LEVEL 2"/>
    <w:basedOn w:val="Normal"/>
    <w:qFormat/>
    <w:rsid w:val="000918F6"/>
    <w:pPr>
      <w:keepNext/>
      <w:spacing w:before="240" w:after="120"/>
      <w:ind w:left="992" w:hanging="992"/>
      <w:jc w:val="both"/>
      <w:outlineLvl w:val="1"/>
    </w:pPr>
    <w:rPr>
      <w:rFonts w:ascii="Arial" w:hAnsi="Arial"/>
      <w:b/>
      <w:caps/>
      <w:szCs w:val="22"/>
    </w:rPr>
  </w:style>
  <w:style w:type="paragraph" w:customStyle="1" w:styleId="CERLEVEL3">
    <w:name w:val="CER LEVEL 3"/>
    <w:basedOn w:val="Normal"/>
    <w:qFormat/>
    <w:rsid w:val="000918F6"/>
    <w:pPr>
      <w:keepNext/>
      <w:spacing w:before="240" w:after="120"/>
      <w:ind w:left="992" w:hanging="992"/>
      <w:jc w:val="both"/>
      <w:outlineLvl w:val="2"/>
    </w:pPr>
    <w:rPr>
      <w:rFonts w:ascii="Arial" w:hAnsi="Arial"/>
      <w:b/>
      <w:sz w:val="22"/>
      <w:szCs w:val="22"/>
    </w:rPr>
  </w:style>
  <w:style w:type="paragraph" w:customStyle="1" w:styleId="CERLEVEL7">
    <w:name w:val="CER LEVEL 7"/>
    <w:basedOn w:val="Normal"/>
    <w:qFormat/>
    <w:rsid w:val="000918F6"/>
    <w:pPr>
      <w:spacing w:before="120" w:after="120"/>
      <w:ind w:left="2880" w:hanging="475"/>
      <w:jc w:val="both"/>
    </w:pPr>
    <w:rPr>
      <w:rFonts w:ascii="Arial" w:hAnsi="Arial"/>
      <w:sz w:val="22"/>
      <w:szCs w:val="22"/>
    </w:rPr>
  </w:style>
  <w:style w:type="paragraph" w:customStyle="1" w:styleId="CERLevel8">
    <w:name w:val="CER Level 8"/>
    <w:basedOn w:val="CERLEVEL7"/>
    <w:link w:val="CERLevel8Char"/>
    <w:qFormat/>
    <w:rsid w:val="000918F6"/>
    <w:pPr>
      <w:ind w:left="3240" w:hanging="360"/>
    </w:pPr>
  </w:style>
  <w:style w:type="character" w:customStyle="1" w:styleId="fontstyle01">
    <w:name w:val="fontstyle01"/>
    <w:basedOn w:val="DefaultParagraphFont"/>
    <w:rsid w:val="000918F6"/>
    <w:rPr>
      <w:rFonts w:ascii="Calibri" w:hAnsi="Calibri" w:cs="Calibri" w:hint="default"/>
      <w:b w:val="0"/>
      <w:bCs w:val="0"/>
      <w:i w:val="0"/>
      <w:iCs w:val="0"/>
      <w:color w:val="000000"/>
      <w:sz w:val="22"/>
      <w:szCs w:val="22"/>
    </w:rPr>
  </w:style>
  <w:style w:type="character" w:customStyle="1" w:styleId="CERLevel8Char">
    <w:name w:val="CER Level 8 Char"/>
    <w:basedOn w:val="DefaultParagraphFont"/>
    <w:link w:val="CERLevel8"/>
    <w:rsid w:val="000918F6"/>
    <w:rPr>
      <w:rFonts w:ascii="Arial" w:eastAsia="Times New Roman" w:hAnsi="Arial" w:cs="Times New Roman"/>
      <w:lang w:val="sq-AL"/>
    </w:rPr>
  </w:style>
  <w:style w:type="paragraph" w:customStyle="1" w:styleId="CERGlossaryDefinition">
    <w:name w:val="CER Glossary Definition"/>
    <w:basedOn w:val="Normal"/>
    <w:rsid w:val="000918F6"/>
    <w:pPr>
      <w:tabs>
        <w:tab w:val="num" w:pos="851"/>
      </w:tabs>
      <w:spacing w:before="120" w:after="120"/>
      <w:jc w:val="both"/>
    </w:pPr>
    <w:rPr>
      <w:rFonts w:ascii="Arial" w:hAnsi="Arial"/>
      <w:sz w:val="20"/>
      <w:szCs w:val="20"/>
    </w:rPr>
  </w:style>
  <w:style w:type="paragraph" w:styleId="EndnoteText">
    <w:name w:val="endnote text"/>
    <w:basedOn w:val="Normal"/>
    <w:link w:val="EndnoteTextChar"/>
    <w:uiPriority w:val="99"/>
    <w:semiHidden/>
    <w:unhideWhenUsed/>
    <w:rsid w:val="000918F6"/>
    <w:rPr>
      <w:rFonts w:asciiTheme="minorHAnsi" w:eastAsiaTheme="minorHAnsi" w:hAnsiTheme="minorHAnsi" w:cstheme="minorBidi"/>
      <w:kern w:val="2"/>
      <w:sz w:val="20"/>
      <w:szCs w:val="20"/>
      <w14:ligatures w14:val="standardContextual"/>
    </w:rPr>
  </w:style>
  <w:style w:type="character" w:customStyle="1" w:styleId="EndnoteTextChar">
    <w:name w:val="Endnote Text Char"/>
    <w:basedOn w:val="DefaultParagraphFont"/>
    <w:link w:val="EndnoteText"/>
    <w:uiPriority w:val="99"/>
    <w:semiHidden/>
    <w:rsid w:val="000918F6"/>
    <w:rPr>
      <w:rFonts w:asciiTheme="minorHAnsi" w:eastAsiaTheme="minorHAnsi" w:hAnsiTheme="minorHAnsi" w:cstheme="minorBidi"/>
      <w:kern w:val="2"/>
      <w:sz w:val="20"/>
      <w:szCs w:val="20"/>
      <w:lang w:val="sq-AL"/>
      <w14:ligatures w14:val="standardContextual"/>
    </w:rPr>
  </w:style>
  <w:style w:type="character" w:styleId="EndnoteReference">
    <w:name w:val="endnote reference"/>
    <w:basedOn w:val="DefaultParagraphFont"/>
    <w:uiPriority w:val="99"/>
    <w:semiHidden/>
    <w:unhideWhenUsed/>
    <w:rsid w:val="000918F6"/>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21" Type="http://schemas.openxmlformats.org/officeDocument/2006/relationships/customXml" Target="../customXml/item21.xml"/><Relationship Id="rId34" Type="http://schemas.openxmlformats.org/officeDocument/2006/relationships/webSettings" Target="webSettings.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settings" Target="settings.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customXml" Target="../customXml/item29.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styles" Target="styles.xm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endnotes" Target="endnotes.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numbering" Target="numbering.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footnotes" Target="footnotes.xml"/><Relationship Id="rId8" Type="http://schemas.openxmlformats.org/officeDocument/2006/relationships/customXml" Target="../customXml/item8.xml"/><Relationship Id="rId3" Type="http://schemas.openxmlformats.org/officeDocument/2006/relationships/customXml" Target="../customXml/item3.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item1.xml><?xml version="1.0" encoding="utf-8"?>
<mcd:customData xmlns="http://www.wps.cn/android/officeDocument/2013/mofficeCustomData" xmlns:mcd="http://www.wps.cn/android/officeDocument/2013/mofficeCustomData" version="2">
  <mcd:comments/>
</mcd:customDat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cd:customData xmlns="http://www.wps.cn/android/officeDocument/2013/mofficeCustomData" xmlns:mcd="http://www.wps.cn/android/officeDocument/2013/mofficeCustomData" version="2">
  <mcd:comments/>
</mcd:customData>
</file>

<file path=customXml/item4.xml><?xml version="1.0" encoding="utf-8"?>
<mcd:customData xmlns="http://www.wps.cn/android/officeDocument/2013/mofficeCustomData" xmlns:mcd="http://www.wps.cn/android/officeDocument/2013/mofficeCustomData" version="2">
  <mcd:comments/>
</mcd:customData>
</file>

<file path=customXml/item5.xml><?xml version="1.0" encoding="utf-8"?>
<mcd:customData xmlns="http://www.wps.cn/android/officeDocument/2013/mofficeCustomData" xmlns:mcd="http://www.wps.cn/android/officeDocument/2013/mofficeCustomData" version="2">
  <mcd:comments/>
</mcd:customData>
</file>

<file path=customXml/item6.xml><?xml version="1.0" encoding="utf-8"?>
<mcd:customData xmlns="http://www.wps.cn/android/officeDocument/2013/mofficeCustomData" xmlns:mcd="http://www.wps.cn/android/officeDocument/2013/mofficeCustomData" version="2">
  <mcd:comments/>
</mcd:customData>
</file>

<file path=customXml/item7.xml><?xml version="1.0" encoding="utf-8"?>
<mcd:customData xmlns="http://www.wps.cn/android/officeDocument/2013/mofficeCustomData" xmlns:mcd="http://www.wps.cn/android/officeDocument/2013/mofficeCustomData" version="2">
  <mcd:comments/>
</mcd:customData>
</file>

<file path=customXml/item8.xml><?xml version="1.0" encoding="utf-8"?>
<mcd:customData xmlns="http://www.wps.cn/android/officeDocument/2013/mofficeCustomData" xmlns:mcd="http://www.wps.cn/android/officeDocument/2013/mofficeCustomData" version="2">
  <mcd:comments/>
</mcd:customData>
</file>

<file path=customXml/item9.xml><?xml version="1.0" encoding="utf-8"?>
<ct:contentTypeSchema xmlns:ct="http://schemas.microsoft.com/office/2006/metadata/contentType" xmlns:ma="http://schemas.microsoft.com/office/2006/metadata/properties/metaAttributes" ct:_="" ma:_="" ma:contentTypeName="Akt ligjor" ma:contentTypeID="0x0101009DC111981B834BEA95DB1002A4CE7CF9" ma:contentTypeVersion="1" ma:contentTypeDescription="" ma:contentTypeScope="" ma:versionID="84a7f6b9a9324c93f7c429fe637c4145">
  <xsd:schema xmlns:xsd="http://www.w3.org/2001/XMLSchema" xmlns:p="http://schemas.microsoft.com/office/2006/metadata/properties" xmlns:ns2="0e656187-b300-4fb0-8bf4-3a50f872073c" targetNamespace="http://schemas.microsoft.com/office/2006/metadata/properties" ma:root="true" ma:fieldsID="d82bb511108d8e269345fc9bd5c1ab5b" ns2:_="">
    <xsd:import namespace="0e656187-b300-4fb0-8bf4-3a50f872073c"/>
    <xsd:element name="properties">
      <xsd:complexType>
        <xsd:sequence>
          <xsd:element name="documentManagement">
            <xsd:complexType>
              <xsd:all>
                <xsd:element ref="ns2:Date_x0020_publikimi" minOccurs="0"/>
                <xsd:element ref="ns2:Nr_x002e__x0020_akti"/>
                <xsd:element ref="ns2:Data_x0020_e_x0020_Krijimit" minOccurs="0"/>
                <xsd:element ref="ns2:URL" minOccurs="0"/>
                <xsd:element ref="ns2:Institucion_x0020_Pergjegjes"/>
                <xsd:element ref="ns2:Lloji_x0020_i_x0020_aktit"/>
                <xsd:element ref="ns2:Tipi_x0020_i_x0020_aktit" minOccurs="0"/>
                <xsd:element ref="ns2:P_x00eb_rshkrimi" minOccurs="0"/>
                <xsd:element ref="ns2:Data_x0020_e_x0020_FZ" minOccurs="0"/>
                <xsd:element ref="ns2:Akte_x0020_ekstra" minOccurs="0"/>
                <xsd:element ref="ns2:Nr_x002e__x0020_FZ" minOccurs="0"/>
                <xsd:element ref="ns2:Krijuesi" minOccurs="0"/>
                <xsd:element ref="ns2:Date_x0020_protokolli"/>
                <xsd:element ref="ns2:Titulli"/>
                <xsd:element ref="ns2:Modifikuesi" minOccurs="0"/>
                <xsd:element ref="ns2:Nr_x002e__x0020_prot_x0020_QBZ"/>
                <xsd:element ref="ns2:Data_x0020_e_x0020_Modifikimit" minOccurs="0"/>
                <xsd:element ref="ns2:Dekretuar" minOccurs="0"/>
                <xsd:element ref="ns2:Data"/>
                <xsd:element ref="ns2:Nr_x002e__x0020_protokolli_x0020_i_x0020_aktit"/>
                <xsd:element ref="ns2:Data_x0020_e_x0020_Aksesimit_x0020_t_x00eb__x0020_Fundit" minOccurs="0"/>
                <xsd:element ref="ns2:Eligible_x0020_To_x0020_Select" minOccurs="0"/>
              </xsd:all>
            </xsd:complexType>
          </xsd:element>
        </xsd:sequence>
      </xsd:complexType>
    </xsd:element>
  </xsd:schema>
  <xsd:schema xmlns:xsd="http://www.w3.org/2001/XMLSchema" xmlns:dms="http://schemas.microsoft.com/office/2006/documentManagement/types" targetNamespace="0e656187-b300-4fb0-8bf4-3a50f872073c" elementFormDefault="qualified">
    <xsd:import namespace="http://schemas.microsoft.com/office/2006/documentManagement/types"/>
    <xsd:element name="Date_x0020_publikimi" ma:index="8" nillable="true" ma:displayName="Date publikimi" ma:format="DateTime" ma:internalName="Date_x0020_publikimi">
      <xsd:simpleType>
        <xsd:restriction base="dms:DateTime">
</xsd:restriction>
      </xsd:simpleType>
    </xsd:element>
    <xsd:element name="Nr_x002e__x0020_akti" ma:index="9" ma:displayName="Nr. akti" ma:internalName="Nr_x002e__x0020_akti">
      <xsd:simpleType>
        <xsd:restriction base="dms:Text">
</xsd:restriction>
      </xsd:simpleType>
    </xsd:element>
    <xsd:element name="Data_x0020_e_x0020_Krijimit" ma:readOnly="true" ma:index="10" nillable="true" ma:displayName="Data e Krijimit" ma:format="DateTime" ma:internalName="Data_x0020_e_x0020_Krijimit">
      <xsd:simpleType>
        <xsd:restriction base="dms:DateTime">
</xsd:restriction>
      </xsd:simpleType>
    </xsd:element>
    <xsd:element name="URL" ma:index="11" nillable="true" ma:displayName="URL" ma:internalName="URL">
      <xsd:simpleType>
        <xsd:restriction base="dms:Text">
</xsd:restriction>
      </xsd:simpleType>
    </xsd:element>
    <xsd:element name="Institucion_x0020_Pergjegjes" ma:index="12" ma:displayName="Institucion Pergjegjes" ma:internalName="Institucion_x0020_Pergjegjes">
      <xsd:simpleType>
        <xsd:restriction base="dms:Text">
</xsd:restriction>
      </xsd:simpleType>
    </xsd:element>
    <xsd:element name="Lloji_x0020_i_x0020_aktit" ma:index="13" ma:displayName="Lloji i aktit" ma:format="Dropdown" ma:internalName="Lloji_x0020_i_x0020_aktit">
      <xsd:simpleType>
        <xsd:restriction base="dms:Choice">
          <xsd:enumeration value="Akt bazë"/>
          <xsd:enumeration value="Akt ndryshues"/>
          <xsd:enumeration value="Akt shfuqizues"/>
          <xsd:enumeration value="Ndreqje gabimi"/>
        </xsd:restriction>
      </xsd:simpleType>
    </xsd:element>
    <xsd:element name="Tipi_x0020_i_x0020_aktit" ma:index="14" nillable="true" ma:displayName="Tipi i aktit" ma:internalName="Tipi_x0020_i_x0020_aktit">
      <xsd:simpleType>
        <xsd:restriction base="dms:Text">
</xsd:restriction>
      </xsd:simpleType>
    </xsd:element>
    <xsd:element name="P_x00eb_rshkrimi" ma:index="15" nillable="true" ma:displayName="Përshkrimi" ma:internalName="P_x00eb_rshkrimi">
      <xsd:simpleType>
        <xsd:restriction base="dms:Note">
</xsd:restriction>
      </xsd:simpleType>
    </xsd:element>
    <xsd:element name="Data_x0020_e_x0020_FZ" ma:index="16" nillable="true" ma:displayName="Data e FZ" ma:format="DateOnly" ma:internalName="Data_x0020_e_x0020_FZ">
      <xsd:simpleType>
        <xsd:restriction base="dms:DateTime">
</xsd:restriction>
      </xsd:simpleType>
    </xsd:element>
    <xsd:element name="Akte_x0020_ekstra" ma:index="17" nillable="true" ma:displayName="Akte ekstra" ma:default="0" ma:internalName="Akte_x0020_ekstra">
      <xsd:simpleType>
        <xsd:restriction base="dms:Boolean">
</xsd:restriction>
      </xsd:simpleType>
    </xsd:element>
    <xsd:element name="Nr_x002e__x0020_FZ" ma:index="18" nillable="true" ma:displayName="Nr. FZ" ma:internalName="Nr_x002e__x0020_FZ">
      <xsd:simpleType>
        <xsd:restriction base="dms:Text">
</xsd:restriction>
      </xsd:simpleType>
    </xsd:element>
    <xsd:element name="Krijuesi" ma:readOnly="true" ma:index="19" nillable="true" ma:displayName="Krijuesi" ma:internalName="Krijuesi">
      <xsd:simpleType>
        <xsd:restriction base="dms:Text">
</xsd:restriction>
      </xsd:simpleType>
    </xsd:element>
    <xsd:element name="Date_x0020_protokolli" ma:index="20" ma:displayName="Date protokolli" ma:format="DateOnly" ma:internalName="Date_x0020_protokolli">
      <xsd:simpleType>
        <xsd:restriction base="dms:DateTime">
</xsd:restriction>
      </xsd:simpleType>
    </xsd:element>
    <xsd:element name="Titulli" ma:index="21" ma:displayName="Titulli" ma:internalName="Titulli">
      <xsd:simpleType>
        <xsd:restriction base="dms:Text">
</xsd:restriction>
      </xsd:simpleType>
    </xsd:element>
    <xsd:element name="Modifikuesi" ma:readOnly="true" ma:index="22" nillable="true" ma:displayName="Modifikuesi" ma:internalName="Modifikuesi">
      <xsd:simpleType>
        <xsd:restriction base="dms:Text">
</xsd:restriction>
      </xsd:simpleType>
    </xsd:element>
    <xsd:element name="Nr_x002e__x0020_prot_x0020_QBZ" ma:index="23" ma:displayName="Nr. prot QBZ" ma:internalName="Nr_x002e__x0020_prot_x0020_QBZ">
      <xsd:simpleType>
        <xsd:restriction base="dms:Text">
</xsd:restriction>
      </xsd:simpleType>
    </xsd:element>
    <xsd:element name="Data_x0020_e_x0020_Modifikimit" ma:readOnly="true" ma:index="24" nillable="true" ma:displayName="Data e Modifikimit" ma:format="DateTime" ma:internalName="Data_x0020_e_x0020_Modifikimit">
      <xsd:simpleType>
        <xsd:restriction base="dms:DateTime">
</xsd:restriction>
      </xsd:simpleType>
    </xsd:element>
    <xsd:element name="Dekretuar" ma:index="25" nillable="true" ma:displayName="Dekretuar" ma:default="0" ma:internalName="Dekretuar">
      <xsd:simpleType>
        <xsd:restriction base="dms:Boolean">
</xsd:restriction>
      </xsd:simpleType>
    </xsd:element>
    <xsd:element name="Data" ma:index="26" ma:displayName="Data" ma:format="DateOnly" ma:internalName="Data">
      <xsd:simpleType>
        <xsd:restriction base="dms:DateTime">
</xsd:restriction>
      </xsd:simpleType>
    </xsd:element>
    <xsd:element name="Nr_x002e__x0020_protokolli_x0020_i_x0020_aktit" ma:index="27" ma:displayName="Nr. protokolli i aktit" ma:internalName="Nr_x002e__x0020_protokolli_x0020_i_x0020_aktit">
      <xsd:simpleType>
        <xsd:restriction base="dms:Text">
</xsd:restriction>
      </xsd:simpleType>
    </xsd:element>
    <xsd:element name="Data_x0020_e_x0020_Aksesimit_x0020_t_x00eb__x0020_Fundit" ma:readOnly="true" ma:index="28" nillable="true" ma:displayName="Data e Aksesimit të Fundit" ma:format="DateTime" ma:internalName="Data_x0020_e_x0020_Aksesimit_x0020_t_x00eb__x0020_Fundit">
      <xsd:simpleType>
        <xsd:restriction base="dms:DateTime">
</xsd:restriction>
      </xsd:simpleType>
    </xsd:element>
    <xsd:element name="Eligible_x0020_To_x0020_Select" ma:index="29" nillable="true" ma:displayName="Eligible To Select" ma:default="0" ma:internalName="Eligible_x0020_To_x0020_Select">
      <xsd:simpleType>
        <xsd:restriction base="dms:Boolea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10.xml><?xml version="1.0" encoding="utf-8"?>
<mcd:customData xmlns="http://www.wps.cn/android/officeDocument/2013/mofficeCustomData" xmlns:mcd="http://www.wps.cn/android/officeDocument/2013/mofficeCustomData" version="2">
  <mcd:comments/>
</mcd:customData>
</file>

<file path=customXml/item11.xml><?xml version="1.0" encoding="utf-8"?>
<mcd:customData xmlns="http://www.wps.cn/android/officeDocument/2013/mofficeCustomData" xmlns:mcd="http://www.wps.cn/android/officeDocument/2013/mofficeCustomData" version="2">
  <mcd:comments/>
</mcd:customData>
</file>

<file path=customXml/item12.xml><?xml version="1.0" encoding="utf-8"?>
<mcd:customData xmlns="http://www.wps.cn/android/officeDocument/2013/mofficeCustomData" xmlns:mcd="http://www.wps.cn/android/officeDocument/2013/mofficeCustomData" version="2">
  <mcd:comments/>
</mcd:customData>
</file>

<file path=customXml/item13.xml><?xml version="1.0" encoding="utf-8"?>
<mcd:customData xmlns="http://www.wps.cn/android/officeDocument/2013/mofficeCustomData" xmlns:mcd="http://www.wps.cn/android/officeDocument/2013/mofficeCustomData" version="2">
  <mcd:comments/>
</mcd:customData>
</file>

<file path=customXml/item14.xml><?xml version="1.0" encoding="utf-8"?>
<mcd:customData xmlns="http://www.wps.cn/android/officeDocument/2013/mofficeCustomData" xmlns:mcd="http://www.wps.cn/android/officeDocument/2013/mofficeCustomData" version="2">
  <mcd:comments/>
</mcd:customData>
</file>

<file path=customXml/item15.xml><?xml version="1.0" encoding="utf-8"?>
<mcd:customData xmlns="http://www.wps.cn/android/officeDocument/2013/mofficeCustomData" xmlns:mcd="http://www.wps.cn/android/officeDocument/2013/mofficeCustomData" version="2">
  <mcd:comments/>
</mcd:customData>
</file>

<file path=customXml/item16.xml><?xml version="1.0" encoding="utf-8"?>
<mcd:customData xmlns="http://www.wps.cn/android/officeDocument/2013/mofficeCustomData" xmlns:mcd="http://www.wps.cn/android/officeDocument/2013/mofficeCustomData" version="2">
  <mcd:comments/>
</mcd:customData>
</file>

<file path=customXml/item17.xml><?xml version="1.0" encoding="utf-8"?>
<mcd:customData xmlns="http://www.wps.cn/android/officeDocument/2013/mofficeCustomData" xmlns:mcd="http://www.wps.cn/android/officeDocument/2013/mofficeCustomData" version="2">
  <mcd:comments/>
</mcd:customData>
</file>

<file path=customXml/item18.xml><?xml version="1.0" encoding="utf-8"?>
<mcd:customData xmlns="http://www.wps.cn/android/officeDocument/2013/mofficeCustomData" xmlns:mcd="http://www.wps.cn/android/officeDocument/2013/mofficeCustomData" version="2">
  <mcd:comments/>
</mcd:customData>
</file>

<file path=customXml/item19.xml><?xml version="1.0" encoding="utf-8"?>
<mcd:customData xmlns="http://www.wps.cn/android/officeDocument/2013/mofficeCustomData" xmlns:mcd="http://www.wps.cn/android/officeDocument/2013/mofficeCustomData" version="2">
  <mcd:comments/>
</mcd:customData>
</file>

<file path=customXml/item20.xml><?xml version="1.0" encoding="utf-8"?>
<mcd:customData xmlns="http://www.wps.cn/android/officeDocument/2013/mofficeCustomData" xmlns:mcd="http://www.wps.cn/android/officeDocument/2013/mofficeCustomData" version="2">
  <mcd:comments/>
</mcd:customData>
</file>

<file path=customXml/item21.xml><?xml version="1.0" encoding="utf-8"?>
<mcd:customData xmlns="http://www.wps.cn/android/officeDocument/2013/mofficeCustomData" xmlns:mcd="http://www.wps.cn/android/officeDocument/2013/mofficeCustomData" version="2">
  <mcd:comments/>
</mcd:customData>
</file>

<file path=customXml/item22.xml><?xml version="1.0" encoding="utf-8"?>
<mcd:customData xmlns="http://www.wps.cn/android/officeDocument/2013/mofficeCustomData" xmlns:mcd="http://www.wps.cn/android/officeDocument/2013/mofficeCustomData" version="2">
  <mcd:comments/>
</mcd:customData>
</file>

<file path=customXml/item23.xml><?xml version="1.0" encoding="utf-8"?>
<mcd:customData xmlns="http://www.wps.cn/android/officeDocument/2013/mofficeCustomData" xmlns:mcd="http://www.wps.cn/android/officeDocument/2013/mofficeCustomData" version="2">
  <mcd:comments/>
</mcd:customData>
</file>

<file path=customXml/item24.xml><?xml version="1.0" encoding="utf-8"?>
<p:properties xmlns:p="http://schemas.microsoft.com/office/2006/metadata/properties" xmlns:xsi="http://www.w3.org/2001/XMLSchema-instance" xmlns:pc="http://schemas.microsoft.com/office/infopath/2007/PartnerControls">
  <documentManagement>
    <Date_x0020_publikimi xmlns="0e656187-b300-4fb0-8bf4-3a50f872073c" xsi:nil="true"/>
    <Nr_x002e__x0020_akti xmlns="0e656187-b300-4fb0-8bf4-3a50f872073c">265</Nr_x002e__x0020_akti>
    <Data_x0020_e_x0020_Krijimit xmlns="0e656187-b300-4fb0-8bf4-3a50f872073c">2025-01-09T11:51:53Z</Data_x0020_e_x0020_Krijimit>
    <URL xmlns="0e656187-b300-4fb0-8bf4-3a50f872073c" xsi:nil="true"/>
    <Institucion_x0020_Pergjegjes xmlns="0e656187-b300-4fb0-8bf4-3a50f872073c">http://qbz.gov.al/resource/authority/legal-institution/11|enti-rregullaror-i-energjise-elektrike</Institucion_x0020_Pergjegjes>
    <Lloji_x0020_i_x0020_aktit xmlns="0e656187-b300-4fb0-8bf4-3a50f872073c">Akt ndryshues</Lloji_x0020_i_x0020_aktit>
    <Tipi_x0020_i_x0020_aktit xmlns="0e656187-b300-4fb0-8bf4-3a50f872073c" xsi:nil="true"/>
    <P_x00eb_rshkrimi xmlns="0e656187-b300-4fb0-8bf4-3a50f872073c" xsi:nil="true"/>
    <Data_x0020_e_x0020_FZ xmlns="0e656187-b300-4fb0-8bf4-3a50f872073c" xsi:nil="true"/>
    <Akte_x0020_ekstra xmlns="0e656187-b300-4fb0-8bf4-3a50f872073c">false</Akte_x0020_ekstra>
    <Nr_x002e__x0020_FZ xmlns="0e656187-b300-4fb0-8bf4-3a50f872073c" xsi:nil="true"/>
    <Krijuesi xmlns="0e656187-b300-4fb0-8bf4-3a50f872073c">entela.suli</Krijuesi>
    <Date_x0020_protokolli xmlns="0e656187-b300-4fb0-8bf4-3a50f872073c">2025-01-08T00:00:00Z</Date_x0020_protokolli>
    <Titulli xmlns="0e656187-b300-4fb0-8bf4-3a50f872073c">Mbi miratimin e disa shtesave dhe ndryshimve në rregullat e tregut të energjisë elektrike, të miratuara me vendimin e bordit të ERE nr. 347, datë 27.12.2022, i ndryshuar</Titulli>
    <Modifikuesi xmlns="0e656187-b300-4fb0-8bf4-3a50f872073c">jorina.kryeziu</Modifikuesi>
    <Nr_x002e__x0020_prot_x0020_QBZ xmlns="0e656187-b300-4fb0-8bf4-3a50f872073c">12/1</Nr_x002e__x0020_prot_x0020_QBZ>
    <Data_x0020_e_x0020_Modifikimit xmlns="0e656187-b300-4fb0-8bf4-3a50f872073c">2025-01-09T15:29:46Z</Data_x0020_e_x0020_Modifikimit>
    <Dekretuar xmlns="0e656187-b300-4fb0-8bf4-3a50f872073c">false</Dekretuar>
    <Data xmlns="0e656187-b300-4fb0-8bf4-3a50f872073c">2024-12-10T00:00:00Z</Data>
    <Nr_x002e__x0020_protokolli_x0020_i_x0020_aktit xmlns="0e656187-b300-4fb0-8bf4-3a50f872073c">11</Nr_x002e__x0020_protokolli_x0020_i_x0020_aktit>
    <Data_x0020_e_x0020_Aksesimit_x0020_t_x00eb__x0020_Fundit xmlns="0e656187-b300-4fb0-8bf4-3a50f872073c" xsi:nil="true"/>
    <Eligible_x0020_To_x0020_Select xmlns="0e656187-b300-4fb0-8bf4-3a50f872073c">true</Eligible_x0020_To_x0020_Select>
  </documentManagement>
</p:properties>
</file>

<file path=customXml/item25.xml><?xml version="1.0" encoding="utf-8"?>
<mcd:customData xmlns="http://www.wps.cn/android/officeDocument/2013/mofficeCustomData" xmlns:mcd="http://www.wps.cn/android/officeDocument/2013/mofficeCustomData" version="2">
  <mcd:comments/>
</mcd:customData>
</file>

<file path=customXml/item26.xml><?xml version="1.0" encoding="utf-8"?>
<mcd:customData xmlns="http://www.wps.cn/android/officeDocument/2013/mofficeCustomData" xmlns:mcd="http://www.wps.cn/android/officeDocument/2013/mofficeCustomData" version="2">
  <mcd:comments/>
</mcd:customData>
</file>

<file path=customXml/item27.xml><?xml version="1.0" encoding="utf-8"?>
<mcd:customData xmlns="http://www.wps.cn/android/officeDocument/2013/mofficeCustomData" xmlns:mcd="http://www.wps.cn/android/officeDocument/2013/mofficeCustomData" version="2">
  <mcd:comments/>
</mcd:customData>
</file>

<file path=customXml/item28.xml><?xml version="1.0" encoding="utf-8"?>
<mcd:customData xmlns="http://www.wps.cn/android/officeDocument/2013/mofficeCustomData" xmlns:mcd="http://www.wps.cn/android/officeDocument/2013/mofficeCustomData" version="2">
  <mcd:comments/>
</mcd:customData>
</file>

<file path=customXml/item29.xml><?xml version="1.0" encoding="utf-8"?>
<mcd:customData xmlns="http://www.wps.cn/android/officeDocument/2013/mofficeCustomData" xmlns:mcd="http://www.wps.cn/android/officeDocument/2013/mofficeCustomData" version="2">
  <mcd:comments/>
</mcd:customData>
</file>

<file path=customXml/item30.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8F9A912C-5D96-4DA4-B430-EDDE7CFA5B91}">
  <ds:schemaRefs>
    <ds:schemaRef ds:uri="http://www.wps.cn/android/officeDocument/2013/mofficeCustomData"/>
  </ds:schemaRefs>
</ds:datastoreItem>
</file>

<file path=customXml/itemProps2.xml><?xml version="1.0" encoding="utf-8"?>
<ds:datastoreItem xmlns:ds="http://schemas.openxmlformats.org/officeDocument/2006/customXml" ds:itemID="{966D82C2-803B-4EAA-B1A7-BC3519F6E7A7}">
  <ds:schemaRefs>
    <ds:schemaRef ds:uri="http://schemas.microsoft.com/sharepoint/v3/contenttype/forms"/>
  </ds:schemaRefs>
</ds:datastoreItem>
</file>

<file path=customXml/itemProps3.xml><?xml version="1.0" encoding="utf-8"?>
<ds:datastoreItem xmlns:ds="http://schemas.openxmlformats.org/officeDocument/2006/customXml" ds:itemID="{C98323BA-B91F-455B-B45C-1D5B09CEB2B8}">
  <ds:schemaRefs>
    <ds:schemaRef ds:uri="http://www.wps.cn/android/officeDocument/2013/mofficeCustomData"/>
  </ds:schemaRefs>
</ds:datastoreItem>
</file>

<file path=customXml/itemProps4.xml><?xml version="1.0" encoding="utf-8"?>
<ds:datastoreItem xmlns:ds="http://schemas.openxmlformats.org/officeDocument/2006/customXml" ds:itemID="{D5FD953F-ECB5-40A2-8EF7-095E68873752}">
  <ds:schemaRefs>
    <ds:schemaRef ds:uri="http://www.wps.cn/android/officeDocument/2013/mofficeCustomData"/>
  </ds:schemaRefs>
</ds:datastoreItem>
</file>

<file path=customXml/itemProps5.xml><?xml version="1.0" encoding="utf-8"?>
<ds:datastoreItem xmlns:ds="http://schemas.openxmlformats.org/officeDocument/2006/customXml" ds:itemID="{FFEC1873-9774-4508-86E4-EA4620B52136}">
  <ds:schemaRefs>
    <ds:schemaRef ds:uri="http://www.wps.cn/android/officeDocument/2013/mofficeCustomData"/>
  </ds:schemaRefs>
</ds:datastoreItem>
</file>

<file path=customXml/itemProps6.xml><?xml version="1.0" encoding="utf-8"?>
<ds:datastoreItem xmlns:ds="http://schemas.openxmlformats.org/officeDocument/2006/customXml" ds:itemID="{60CAF9EF-5242-4F17-8B83-2CDC3B290FDB}">
  <ds:schemaRefs>
    <ds:schemaRef ds:uri="http://www.wps.cn/android/officeDocument/2013/mofficeCustomData"/>
  </ds:schemaRefs>
</ds:datastoreItem>
</file>

<file path=customXml/itemProps7.xml><?xml version="1.0" encoding="utf-8"?>
<ds:datastoreItem xmlns:ds="http://schemas.openxmlformats.org/officeDocument/2006/customXml" ds:itemID="{73A9FD2C-E0AE-4619-BA79-98B1E765CCFF}">
  <ds:schemaRefs>
    <ds:schemaRef ds:uri="http://www.wps.cn/android/officeDocument/2013/mofficeCustomData"/>
  </ds:schemaRefs>
</ds:datastoreItem>
</file>

<file path=customXml/itemProps8.xml><?xml version="1.0" encoding="utf-8"?>
<ds:datastoreItem xmlns:ds="http://schemas.openxmlformats.org/officeDocument/2006/customXml" ds:itemID="{FAEF5BD3-1AB3-4CBC-B4D4-DC46E63588C9}">
  <ds:schemaRefs>
    <ds:schemaRef ds:uri="http://www.wps.cn/android/officeDocument/2013/mofficeCustomData"/>
  </ds:schemaRefs>
</ds:datastoreItem>
</file>

<file path=customXml/itemProps9.xml><?xml version="1.0" encoding="utf-8"?>
<ds:datastoreItem xmlns:ds="http://schemas.openxmlformats.org/officeDocument/2006/customXml" ds:itemID="{67D19C5B-DF41-4D31-97F8-C9EBB097D2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656187-b300-4fb0-8bf4-3a50f872073c"/>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10.xml><?xml version="1.0" encoding="utf-8"?>
<ds:datastoreItem xmlns:ds="http://schemas.openxmlformats.org/officeDocument/2006/customXml" ds:itemID="{DA7DE164-EBE1-48F2-BAE7-9CD3968FD171}">
  <ds:schemaRefs>
    <ds:schemaRef ds:uri="http://www.wps.cn/android/officeDocument/2013/mofficeCustomData"/>
  </ds:schemaRefs>
</ds:datastoreItem>
</file>

<file path=customXml/itemProps11.xml><?xml version="1.0" encoding="utf-8"?>
<ds:datastoreItem xmlns:ds="http://schemas.openxmlformats.org/officeDocument/2006/customXml" ds:itemID="{4D0B79B7-7878-4A08-B21A-4FC7356F420D}">
  <ds:schemaRefs>
    <ds:schemaRef ds:uri="http://www.wps.cn/android/officeDocument/2013/mofficeCustomData"/>
  </ds:schemaRefs>
</ds:datastoreItem>
</file>

<file path=customXml/itemProps12.xml><?xml version="1.0" encoding="utf-8"?>
<ds:datastoreItem xmlns:ds="http://schemas.openxmlformats.org/officeDocument/2006/customXml" ds:itemID="{9E43685D-3E88-48CA-9EA0-B5F500D17155}">
  <ds:schemaRefs>
    <ds:schemaRef ds:uri="http://www.wps.cn/android/officeDocument/2013/mofficeCustomData"/>
  </ds:schemaRefs>
</ds:datastoreItem>
</file>

<file path=customXml/itemProps13.xml><?xml version="1.0" encoding="utf-8"?>
<ds:datastoreItem xmlns:ds="http://schemas.openxmlformats.org/officeDocument/2006/customXml" ds:itemID="{489800F3-E0A0-4C0D-90D2-D24472D1B7C7}">
  <ds:schemaRefs>
    <ds:schemaRef ds:uri="http://www.wps.cn/android/officeDocument/2013/mofficeCustomData"/>
  </ds:schemaRefs>
</ds:datastoreItem>
</file>

<file path=customXml/itemProps14.xml><?xml version="1.0" encoding="utf-8"?>
<ds:datastoreItem xmlns:ds="http://schemas.openxmlformats.org/officeDocument/2006/customXml" ds:itemID="{FC5D153E-04D8-47CD-B00E-388EA88766C5}">
  <ds:schemaRefs>
    <ds:schemaRef ds:uri="http://www.wps.cn/android/officeDocument/2013/mofficeCustomData"/>
  </ds:schemaRefs>
</ds:datastoreItem>
</file>

<file path=customXml/itemProps15.xml><?xml version="1.0" encoding="utf-8"?>
<ds:datastoreItem xmlns:ds="http://schemas.openxmlformats.org/officeDocument/2006/customXml" ds:itemID="{BB839275-2CB7-474A-894B-CCAF4A46FC53}">
  <ds:schemaRefs>
    <ds:schemaRef ds:uri="http://www.wps.cn/android/officeDocument/2013/mofficeCustomData"/>
  </ds:schemaRefs>
</ds:datastoreItem>
</file>

<file path=customXml/itemProps16.xml><?xml version="1.0" encoding="utf-8"?>
<ds:datastoreItem xmlns:ds="http://schemas.openxmlformats.org/officeDocument/2006/customXml" ds:itemID="{A0467E79-EC2C-4A91-8DFE-0F4CC786AA39}">
  <ds:schemaRefs>
    <ds:schemaRef ds:uri="http://www.wps.cn/android/officeDocument/2013/mofficeCustomData"/>
  </ds:schemaRefs>
</ds:datastoreItem>
</file>

<file path=customXml/itemProps17.xml><?xml version="1.0" encoding="utf-8"?>
<ds:datastoreItem xmlns:ds="http://schemas.openxmlformats.org/officeDocument/2006/customXml" ds:itemID="{41374702-DD41-4450-B15E-1A541557571D}">
  <ds:schemaRefs>
    <ds:schemaRef ds:uri="http://www.wps.cn/android/officeDocument/2013/mofficeCustomData"/>
  </ds:schemaRefs>
</ds:datastoreItem>
</file>

<file path=customXml/itemProps18.xml><?xml version="1.0" encoding="utf-8"?>
<ds:datastoreItem xmlns:ds="http://schemas.openxmlformats.org/officeDocument/2006/customXml" ds:itemID="{1FA1C084-904F-4755-9B70-9AE6849DC8D4}">
  <ds:schemaRefs>
    <ds:schemaRef ds:uri="http://www.wps.cn/android/officeDocument/2013/mofficeCustomData"/>
  </ds:schemaRefs>
</ds:datastoreItem>
</file>

<file path=customXml/itemProps19.xml><?xml version="1.0" encoding="utf-8"?>
<ds:datastoreItem xmlns:ds="http://schemas.openxmlformats.org/officeDocument/2006/customXml" ds:itemID="{6D242165-B6E9-4C37-92A4-6A35CA3E5DA3}">
  <ds:schemaRefs>
    <ds:schemaRef ds:uri="http://www.wps.cn/android/officeDocument/2013/mofficeCustomData"/>
  </ds:schemaRefs>
</ds:datastoreItem>
</file>

<file path=customXml/itemProps20.xml><?xml version="1.0" encoding="utf-8"?>
<ds:datastoreItem xmlns:ds="http://schemas.openxmlformats.org/officeDocument/2006/customXml" ds:itemID="{4F1A0DE8-55C7-4EDD-8A48-9976A4A1D4EB}">
  <ds:schemaRefs>
    <ds:schemaRef ds:uri="http://www.wps.cn/android/officeDocument/2013/mofficeCustomData"/>
  </ds:schemaRefs>
</ds:datastoreItem>
</file>

<file path=customXml/itemProps21.xml><?xml version="1.0" encoding="utf-8"?>
<ds:datastoreItem xmlns:ds="http://schemas.openxmlformats.org/officeDocument/2006/customXml" ds:itemID="{1142BE1E-03AD-4725-BF6B-4285302961E8}">
  <ds:schemaRefs>
    <ds:schemaRef ds:uri="http://www.wps.cn/android/officeDocument/2013/mofficeCustomData"/>
  </ds:schemaRefs>
</ds:datastoreItem>
</file>

<file path=customXml/itemProps22.xml><?xml version="1.0" encoding="utf-8"?>
<ds:datastoreItem xmlns:ds="http://schemas.openxmlformats.org/officeDocument/2006/customXml" ds:itemID="{F9D2E620-2161-4593-9748-D9DCDBA1592A}">
  <ds:schemaRefs>
    <ds:schemaRef ds:uri="http://www.wps.cn/android/officeDocument/2013/mofficeCustomData"/>
  </ds:schemaRefs>
</ds:datastoreItem>
</file>

<file path=customXml/itemProps23.xml><?xml version="1.0" encoding="utf-8"?>
<ds:datastoreItem xmlns:ds="http://schemas.openxmlformats.org/officeDocument/2006/customXml" ds:itemID="{07879F49-7D85-48E0-AA49-6F653D88DFED}">
  <ds:schemaRefs>
    <ds:schemaRef ds:uri="http://www.wps.cn/android/officeDocument/2013/mofficeCustomData"/>
  </ds:schemaRefs>
</ds:datastoreItem>
</file>

<file path=customXml/itemProps24.xml><?xml version="1.0" encoding="utf-8"?>
<ds:datastoreItem xmlns:ds="http://schemas.openxmlformats.org/officeDocument/2006/customXml" ds:itemID="{BB7D6E86-2002-44AF-B3B0-FAF5C0377D6F}">
  <ds:schemaRefs>
    <ds:schemaRef ds:uri="http://www.w3.org/XML/1998/namespace"/>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http://purl.org/dc/dcmitype/"/>
    <ds:schemaRef ds:uri="0e656187-b300-4fb0-8bf4-3a50f872073c"/>
    <ds:schemaRef ds:uri="http://purl.org/dc/terms/"/>
  </ds:schemaRefs>
</ds:datastoreItem>
</file>

<file path=customXml/itemProps25.xml><?xml version="1.0" encoding="utf-8"?>
<ds:datastoreItem xmlns:ds="http://schemas.openxmlformats.org/officeDocument/2006/customXml" ds:itemID="{AE2F7340-36D1-4C20-AFD8-E7565C156E69}">
  <ds:schemaRefs>
    <ds:schemaRef ds:uri="http://www.wps.cn/android/officeDocument/2013/mofficeCustomData"/>
  </ds:schemaRefs>
</ds:datastoreItem>
</file>

<file path=customXml/itemProps26.xml><?xml version="1.0" encoding="utf-8"?>
<ds:datastoreItem xmlns:ds="http://schemas.openxmlformats.org/officeDocument/2006/customXml" ds:itemID="{B173D8DA-4EB8-47A2-84DD-953F5E5E5428}">
  <ds:schemaRefs>
    <ds:schemaRef ds:uri="http://www.wps.cn/android/officeDocument/2013/mofficeCustomData"/>
  </ds:schemaRefs>
</ds:datastoreItem>
</file>

<file path=customXml/itemProps27.xml><?xml version="1.0" encoding="utf-8"?>
<ds:datastoreItem xmlns:ds="http://schemas.openxmlformats.org/officeDocument/2006/customXml" ds:itemID="{DBA137DF-6EA2-42CD-8F22-903EF07BAA5A}">
  <ds:schemaRefs>
    <ds:schemaRef ds:uri="http://www.wps.cn/android/officeDocument/2013/mofficeCustomData"/>
  </ds:schemaRefs>
</ds:datastoreItem>
</file>

<file path=customXml/itemProps28.xml><?xml version="1.0" encoding="utf-8"?>
<ds:datastoreItem xmlns:ds="http://schemas.openxmlformats.org/officeDocument/2006/customXml" ds:itemID="{214B2925-A415-4444-A5D2-04F9996C3E9B}">
  <ds:schemaRefs>
    <ds:schemaRef ds:uri="http://www.wps.cn/android/officeDocument/2013/mofficeCustomData"/>
  </ds:schemaRefs>
</ds:datastoreItem>
</file>

<file path=customXml/itemProps29.xml><?xml version="1.0" encoding="utf-8"?>
<ds:datastoreItem xmlns:ds="http://schemas.openxmlformats.org/officeDocument/2006/customXml" ds:itemID="{82B8A3B0-0F62-416F-9BCE-2684D604E96A}">
  <ds:schemaRefs>
    <ds:schemaRef ds:uri="http://www.wps.cn/android/officeDocument/2013/mofficeCustomData"/>
  </ds:schemaRefs>
</ds:datastoreItem>
</file>

<file path=customXml/itemProps30.xml><?xml version="1.0" encoding="utf-8"?>
<ds:datastoreItem xmlns:ds="http://schemas.openxmlformats.org/officeDocument/2006/customXml" ds:itemID="{994BED14-6CE2-4295-876E-AE319E94002F}">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312</TotalTime>
  <Pages>34</Pages>
  <Words>19077</Words>
  <Characters>108743</Characters>
  <Application>Microsoft Office Word</Application>
  <DocSecurity>0</DocSecurity>
  <Lines>906</Lines>
  <Paragraphs>255</Paragraphs>
  <ScaleCrop>false</ScaleCrop>
  <HeadingPairs>
    <vt:vector size="2" baseType="variant">
      <vt:variant>
        <vt:lpstr>Title</vt:lpstr>
      </vt:variant>
      <vt:variant>
        <vt:i4>1</vt:i4>
      </vt:variant>
    </vt:vector>
  </HeadingPairs>
  <TitlesOfParts>
    <vt:vector size="1" baseType="lpstr">
      <vt:lpstr>Mbi miratimin e disa shtesave dhe ndryshimve në rregullat e tregut të energjisë elektrike, të miratuara me vendimin e bordit të ERE nr. 347, datë 27.12.2022, i ndryshuar</vt:lpstr>
    </vt:vector>
  </TitlesOfParts>
  <Company>Hewlett-Packard Company</Company>
  <LinksUpToDate>false</LinksUpToDate>
  <CharactersWithSpaces>127565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Mbi miratimin e disa shtesave dhe ndryshimve në rregullat e tregut të energjisë elektrike, të miratuara me vendimin e bordit të ERE nr. 347, datë 27.12.2022, i ndryshuar</dc:title>
  <dc:creator>DJZM</dc:creator>
  <cp:lastModifiedBy>Jorina Kryeziu</cp:lastModifiedBy>
  <cp:revision>165</cp:revision>
  <cp:lastPrinted>2024-12-05T13:41:00Z</cp:lastPrinted>
  <dcterms:created xsi:type="dcterms:W3CDTF">2024-12-30T13:51:00Z</dcterms:created>
  <dcterms:modified xsi:type="dcterms:W3CDTF">2025-01-10T10:06:00Z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0d1f0b47fd9d4f5b81a59b82ab5aa118</vt:lpwstr>
  </property>
</Properties>
</file>