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6FDC6D98" w14:textId="77777777" w:rsidR="00D56C87" w:rsidRPr="00941728" w:rsidRDefault="00D56C87" w:rsidP="00D56C87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941728">
        <w:rPr>
          <w:rFonts w:ascii="Garamond" w:hAnsi="Garamond"/>
          <w:i w:val="0"/>
          <w:iCs w:val="0"/>
          <w:sz w:val="24"/>
          <w:szCs w:val="24"/>
        </w:rPr>
        <w:t>VENDIM</w:t>
      </w:r>
    </w:p>
    <w:p w14:paraId="274E224B" w14:textId="1B561820" w:rsidR="00D56C87" w:rsidRPr="00941728" w:rsidRDefault="00D56C87" w:rsidP="00D56C87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941728">
        <w:rPr>
          <w:rFonts w:ascii="Garamond" w:hAnsi="Garamond"/>
          <w:i w:val="0"/>
          <w:iCs w:val="0"/>
          <w:sz w:val="24"/>
          <w:szCs w:val="24"/>
        </w:rPr>
        <w:t xml:space="preserve">Nr. 266, </w:t>
      </w:r>
      <w:r w:rsidR="00A40E12" w:rsidRPr="00941728">
        <w:rPr>
          <w:rFonts w:ascii="Garamond" w:hAnsi="Garamond"/>
          <w:i w:val="0"/>
          <w:iCs w:val="0"/>
          <w:sz w:val="24"/>
          <w:szCs w:val="24"/>
        </w:rPr>
        <w:t>d</w:t>
      </w:r>
      <w:r w:rsidRPr="00941728">
        <w:rPr>
          <w:rFonts w:ascii="Garamond" w:hAnsi="Garamond"/>
          <w:i w:val="0"/>
          <w:iCs w:val="0"/>
          <w:sz w:val="24"/>
          <w:szCs w:val="24"/>
        </w:rPr>
        <w:t>atë 10.12.2024</w:t>
      </w:r>
    </w:p>
    <w:p w14:paraId="3A61A46E" w14:textId="77777777" w:rsidR="00D56C87" w:rsidRPr="00941728" w:rsidRDefault="00D56C87" w:rsidP="00D56C87"/>
    <w:p w14:paraId="43CA4F7C" w14:textId="469A175A" w:rsidR="00D56C87" w:rsidRPr="00941728" w:rsidRDefault="00D56C87" w:rsidP="00D56C87">
      <w:pPr>
        <w:pStyle w:val="Header"/>
        <w:ind w:firstLine="284"/>
        <w:jc w:val="center"/>
        <w:rPr>
          <w:rFonts w:ascii="Garamond" w:hAnsi="Garamond"/>
          <w:b/>
          <w:bCs/>
        </w:rPr>
      </w:pPr>
      <w:r w:rsidRPr="00941728">
        <w:rPr>
          <w:rFonts w:ascii="Garamond" w:hAnsi="Garamond"/>
          <w:b/>
          <w:bCs/>
        </w:rPr>
        <w:t>MBI MIRATIMIN E DATËS SË FILLIMIT TË TREGTIMIT PËR TREGUN E ANKANDEVE BRENDA SË NJËJTËS DITË NË BURSËN SHQIPTARE TË ENERGJISË ELEKTRIKE</w:t>
      </w:r>
    </w:p>
    <w:p w14:paraId="43581CCA" w14:textId="77777777" w:rsidR="00D56C87" w:rsidRPr="00941728" w:rsidRDefault="00D56C87" w:rsidP="00D56C87">
      <w:pPr>
        <w:ind w:firstLine="284"/>
        <w:jc w:val="both"/>
        <w:rPr>
          <w:rFonts w:ascii="Garamond" w:hAnsi="Garamond"/>
        </w:rPr>
      </w:pPr>
    </w:p>
    <w:p w14:paraId="26555BEF" w14:textId="32176680" w:rsidR="00D56C87" w:rsidRPr="00941728" w:rsidRDefault="00D56C87" w:rsidP="00D56C87">
      <w:pPr>
        <w:ind w:firstLine="284"/>
        <w:jc w:val="both"/>
        <w:rPr>
          <w:rFonts w:ascii="Garamond" w:hAnsi="Garamond"/>
          <w:iCs/>
        </w:rPr>
      </w:pPr>
      <w:r w:rsidRPr="00941728">
        <w:rPr>
          <w:rFonts w:ascii="Garamond" w:hAnsi="Garamond"/>
        </w:rPr>
        <w:t xml:space="preserve">Në mbështetje të neneve 16, 18 pika 1, </w:t>
      </w:r>
      <w:r w:rsidR="00941728" w:rsidRPr="00941728">
        <w:rPr>
          <w:rFonts w:ascii="Garamond" w:hAnsi="Garamond"/>
        </w:rPr>
        <w:t>germa</w:t>
      </w:r>
      <w:r w:rsidR="001140CE">
        <w:rPr>
          <w:rFonts w:ascii="Garamond" w:hAnsi="Garamond"/>
        </w:rPr>
        <w:t>t</w:t>
      </w:r>
      <w:bookmarkStart w:id="0" w:name="_GoBack"/>
      <w:bookmarkEnd w:id="0"/>
      <w:r w:rsidRPr="00941728">
        <w:rPr>
          <w:rFonts w:ascii="Garamond" w:hAnsi="Garamond"/>
        </w:rPr>
        <w:t xml:space="preserve"> “a” dhe “dh”; 19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</w:t>
      </w:r>
      <w:r w:rsidR="00941728" w:rsidRPr="00941728">
        <w:rPr>
          <w:rFonts w:ascii="Garamond" w:hAnsi="Garamond"/>
        </w:rPr>
        <w:t>germa</w:t>
      </w:r>
      <w:r w:rsidRPr="00941728">
        <w:rPr>
          <w:rFonts w:ascii="Garamond" w:hAnsi="Garamond"/>
        </w:rPr>
        <w:t xml:space="preserve"> “a”, 57 dhe 98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të ligjit nr. 43/2015, </w:t>
      </w:r>
      <w:r w:rsidRPr="00941728">
        <w:rPr>
          <w:rFonts w:ascii="Garamond" w:hAnsi="Garamond"/>
          <w:iCs/>
        </w:rPr>
        <w:t>“Për sektorin e energjisë elektrike”</w:t>
      </w:r>
      <w:r w:rsidRPr="00941728">
        <w:rPr>
          <w:rFonts w:ascii="Garamond" w:hAnsi="Garamond"/>
        </w:rPr>
        <w:t xml:space="preserve">, </w:t>
      </w:r>
      <w:r w:rsidR="00941728" w:rsidRPr="00941728">
        <w:rPr>
          <w:rFonts w:ascii="Garamond" w:hAnsi="Garamond"/>
        </w:rPr>
        <w:t>të</w:t>
      </w:r>
      <w:r w:rsidRPr="00941728">
        <w:rPr>
          <w:rFonts w:ascii="Garamond" w:hAnsi="Garamond"/>
        </w:rPr>
        <w:t xml:space="preserve"> ndryshuar si dhe </w:t>
      </w:r>
      <w:r w:rsidR="00941728" w:rsidRPr="00941728">
        <w:rPr>
          <w:rFonts w:ascii="Garamond" w:hAnsi="Garamond"/>
        </w:rPr>
        <w:t xml:space="preserve">të </w:t>
      </w:r>
      <w:r w:rsidRPr="00941728">
        <w:rPr>
          <w:rFonts w:ascii="Garamond" w:hAnsi="Garamond"/>
        </w:rPr>
        <w:t>nenit 26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të </w:t>
      </w:r>
      <w:r w:rsidR="00941728">
        <w:rPr>
          <w:rFonts w:ascii="Garamond" w:hAnsi="Garamond"/>
        </w:rPr>
        <w:t>“</w:t>
      </w:r>
      <w:r w:rsidRPr="00941728">
        <w:rPr>
          <w:rFonts w:ascii="Garamond" w:hAnsi="Garamond"/>
          <w:iCs/>
        </w:rPr>
        <w:t>Rregullores për organizimin, funksionimin dhe procedurat e ERE-s</w:t>
      </w:r>
      <w:r w:rsidR="00941728">
        <w:rPr>
          <w:rFonts w:ascii="Garamond" w:hAnsi="Garamond"/>
          <w:iCs/>
        </w:rPr>
        <w:t>”</w:t>
      </w:r>
      <w:r w:rsidRPr="00941728">
        <w:rPr>
          <w:rFonts w:ascii="Garamond" w:hAnsi="Garamond"/>
        </w:rPr>
        <w:t xml:space="preserve">, miratuar me vendimin e </w:t>
      </w:r>
      <w:r w:rsidR="00941728" w:rsidRPr="00941728">
        <w:rPr>
          <w:rFonts w:ascii="Garamond" w:hAnsi="Garamond"/>
        </w:rPr>
        <w:t xml:space="preserve">Bordit </w:t>
      </w:r>
      <w:r w:rsidRPr="00941728">
        <w:rPr>
          <w:rFonts w:ascii="Garamond" w:hAnsi="Garamond"/>
        </w:rPr>
        <w:t xml:space="preserve">të Entit Rregullator të Energjisë (ERE), nr. 96, datë 17.6.2016; </w:t>
      </w:r>
      <w:proofErr w:type="spellStart"/>
      <w:r w:rsidRPr="00941728">
        <w:rPr>
          <w:rFonts w:ascii="Garamond" w:hAnsi="Garamond"/>
        </w:rPr>
        <w:t>VKM</w:t>
      </w:r>
      <w:proofErr w:type="spellEnd"/>
      <w:r w:rsidRPr="00941728">
        <w:rPr>
          <w:rFonts w:ascii="Garamond" w:hAnsi="Garamond"/>
        </w:rPr>
        <w:t>-së nr. 519, datë 13.7.2016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“</w:t>
      </w:r>
      <w:r w:rsidRPr="00941728">
        <w:rPr>
          <w:rFonts w:ascii="Garamond" w:hAnsi="Garamond"/>
          <w:iCs/>
        </w:rPr>
        <w:t>Për miratimin e modelit të tregut të energjisë elektrike</w:t>
      </w:r>
      <w:r w:rsidRPr="00941728">
        <w:rPr>
          <w:rFonts w:ascii="Garamond" w:hAnsi="Garamond"/>
        </w:rPr>
        <w:t xml:space="preserve">”, </w:t>
      </w:r>
      <w:r w:rsidR="00941728" w:rsidRPr="00941728">
        <w:rPr>
          <w:rFonts w:ascii="Garamond" w:hAnsi="Garamond"/>
        </w:rPr>
        <w:t>të</w:t>
      </w:r>
      <w:r w:rsidRPr="00941728">
        <w:rPr>
          <w:rFonts w:ascii="Garamond" w:hAnsi="Garamond"/>
        </w:rPr>
        <w:t xml:space="preserve"> ndryshuar, si dhe </w:t>
      </w:r>
      <w:r w:rsidR="00941728" w:rsidRPr="00941728">
        <w:rPr>
          <w:rFonts w:ascii="Garamond" w:hAnsi="Garamond"/>
        </w:rPr>
        <w:t>të</w:t>
      </w:r>
      <w:r w:rsidR="00941728" w:rsidRPr="00941728">
        <w:rPr>
          <w:rFonts w:ascii="Garamond" w:hAnsi="Garamond"/>
          <w:iCs/>
        </w:rPr>
        <w:t xml:space="preserve"> </w:t>
      </w:r>
      <w:r w:rsidRPr="00941728">
        <w:rPr>
          <w:rFonts w:ascii="Garamond" w:hAnsi="Garamond"/>
          <w:iCs/>
        </w:rPr>
        <w:t>Rregulla</w:t>
      </w:r>
      <w:r w:rsidR="00941728">
        <w:rPr>
          <w:rFonts w:ascii="Garamond" w:hAnsi="Garamond"/>
          <w:iCs/>
        </w:rPr>
        <w:t>ve</w:t>
      </w:r>
      <w:r w:rsidRPr="00941728">
        <w:rPr>
          <w:rFonts w:ascii="Garamond" w:hAnsi="Garamond"/>
          <w:iCs/>
        </w:rPr>
        <w:t xml:space="preserve"> </w:t>
      </w:r>
      <w:r w:rsidR="00941728" w:rsidRPr="00941728">
        <w:rPr>
          <w:rFonts w:ascii="Garamond" w:hAnsi="Garamond"/>
        </w:rPr>
        <w:t>të</w:t>
      </w:r>
      <w:r w:rsidRPr="00941728">
        <w:rPr>
          <w:rFonts w:ascii="Garamond" w:hAnsi="Garamond"/>
          <w:iCs/>
        </w:rPr>
        <w:t xml:space="preserve"> Tregut të Energjisë Elektrike</w:t>
      </w:r>
      <w:r w:rsidRPr="00941728">
        <w:rPr>
          <w:rFonts w:ascii="Garamond" w:hAnsi="Garamond"/>
        </w:rPr>
        <w:t xml:space="preserve">, miratuar me vendimin e </w:t>
      </w:r>
      <w:r w:rsidR="00941728" w:rsidRPr="00941728">
        <w:rPr>
          <w:rFonts w:ascii="Garamond" w:hAnsi="Garamond"/>
        </w:rPr>
        <w:t xml:space="preserve">Bordit </w:t>
      </w:r>
      <w:r w:rsidRPr="00941728">
        <w:rPr>
          <w:rFonts w:ascii="Garamond" w:hAnsi="Garamond"/>
        </w:rPr>
        <w:t xml:space="preserve">të ERE-s nr. 347, datë 27.12.2022, </w:t>
      </w:r>
      <w:r w:rsidR="00941728" w:rsidRPr="00941728">
        <w:rPr>
          <w:rFonts w:ascii="Garamond" w:hAnsi="Garamond"/>
        </w:rPr>
        <w:t>të</w:t>
      </w:r>
      <w:r w:rsidRPr="00941728">
        <w:rPr>
          <w:rFonts w:ascii="Garamond" w:hAnsi="Garamond"/>
        </w:rPr>
        <w:t xml:space="preserve"> ndryshuar; Bordi i ERE-s, në mbledhjen e tij të datës 10.12.2024, mbasi shqyrtoi relacionin me nr. 2393/3 </w:t>
      </w:r>
      <w:proofErr w:type="spellStart"/>
      <w:r w:rsidRPr="00941728">
        <w:rPr>
          <w:rFonts w:ascii="Garamond" w:hAnsi="Garamond"/>
        </w:rPr>
        <w:t>prot</w:t>
      </w:r>
      <w:proofErr w:type="spellEnd"/>
      <w:r w:rsidRPr="00941728">
        <w:rPr>
          <w:rFonts w:ascii="Garamond" w:hAnsi="Garamond"/>
        </w:rPr>
        <w:t xml:space="preserve">., datë 6.12.2024, i përgatitur nga Drejtoritë Teknike </w:t>
      </w:r>
      <w:r w:rsidRPr="00941728">
        <w:rPr>
          <w:rFonts w:ascii="Garamond" w:hAnsi="Garamond"/>
          <w:iCs/>
        </w:rPr>
        <w:t>“Mbi miratimin e datës së fillimit të tregtimit për tregun e ankandeve brenda së njëjtës ditë në Bursën Shqiptare të Energjisë Elektrike”,</w:t>
      </w:r>
    </w:p>
    <w:p w14:paraId="3332EF3F" w14:textId="55F32FBD" w:rsidR="00D56C87" w:rsidRPr="00941728" w:rsidRDefault="00941728" w:rsidP="00D56C87">
      <w:pPr>
        <w:ind w:firstLine="284"/>
        <w:jc w:val="both"/>
        <w:rPr>
          <w:rFonts w:ascii="Garamond" w:hAnsi="Garamond"/>
          <w:bCs/>
        </w:rPr>
      </w:pPr>
      <w:r>
        <w:rPr>
          <w:rFonts w:ascii="Garamond" w:hAnsi="Garamond"/>
          <w:bCs/>
        </w:rPr>
        <w:t>k</w:t>
      </w:r>
      <w:r w:rsidR="00D56C87" w:rsidRPr="00941728">
        <w:rPr>
          <w:rFonts w:ascii="Garamond" w:hAnsi="Garamond"/>
          <w:bCs/>
        </w:rPr>
        <w:t>onstatoi se:</w:t>
      </w:r>
    </w:p>
    <w:p w14:paraId="5EF64284" w14:textId="5F859F1D" w:rsidR="00D56C87" w:rsidRPr="00941728" w:rsidRDefault="00D56C87" w:rsidP="00D56C87">
      <w:pPr>
        <w:pStyle w:val="ListParagraph"/>
        <w:ind w:left="0"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- Me vendimin nr. 347, datë 27.12.2022, </w:t>
      </w:r>
      <w:r w:rsidR="00941728" w:rsidRPr="00941728">
        <w:rPr>
          <w:rFonts w:ascii="Garamond" w:hAnsi="Garamond"/>
        </w:rPr>
        <w:t xml:space="preserve">Bordi </w:t>
      </w:r>
      <w:r w:rsidRPr="00941728">
        <w:rPr>
          <w:rFonts w:ascii="Garamond" w:hAnsi="Garamond"/>
        </w:rPr>
        <w:t xml:space="preserve">i ERE-s vendosi të miratojë </w:t>
      </w:r>
      <w:r w:rsidRPr="00941728">
        <w:rPr>
          <w:rFonts w:ascii="Garamond" w:hAnsi="Garamond"/>
          <w:iCs/>
        </w:rPr>
        <w:t>Rregullat e Tregut të Energjisë Elektrike</w:t>
      </w:r>
      <w:r w:rsidRPr="00941728">
        <w:rPr>
          <w:rFonts w:ascii="Garamond" w:hAnsi="Garamond"/>
        </w:rPr>
        <w:t xml:space="preserve">, ndërsa me vendimin e </w:t>
      </w:r>
      <w:r w:rsidR="00941728" w:rsidRPr="00941728">
        <w:rPr>
          <w:rFonts w:ascii="Garamond" w:hAnsi="Garamond"/>
        </w:rPr>
        <w:t xml:space="preserve">Bordit </w:t>
      </w:r>
      <w:r w:rsidRPr="00941728">
        <w:rPr>
          <w:rFonts w:ascii="Garamond" w:hAnsi="Garamond"/>
        </w:rPr>
        <w:t>të ERE-s nr. 106, datë 23.3.2023, janë miratuar disa shtesa në rregullat e tregut të energjisë elektrike, konkretisht anekset nr. 1 deri në 7.</w:t>
      </w:r>
    </w:p>
    <w:p w14:paraId="6EF61341" w14:textId="73E38BD9" w:rsidR="00D56C87" w:rsidRPr="00941728" w:rsidRDefault="00D56C87" w:rsidP="00D56C87">
      <w:pPr>
        <w:pStyle w:val="ListParagraph"/>
        <w:ind w:left="0"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- 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-i,</w:t>
      </w:r>
      <w:r w:rsidRPr="00941728">
        <w:rPr>
          <w:rFonts w:ascii="Garamond" w:hAnsi="Garamond"/>
        </w:rPr>
        <w:t xml:space="preserve"> me shkresën nr. 421 </w:t>
      </w:r>
      <w:proofErr w:type="spellStart"/>
      <w:r w:rsidRPr="00941728">
        <w:rPr>
          <w:rFonts w:ascii="Garamond" w:hAnsi="Garamond"/>
        </w:rPr>
        <w:t>prot</w:t>
      </w:r>
      <w:proofErr w:type="spellEnd"/>
      <w:r w:rsidRPr="00941728">
        <w:rPr>
          <w:rFonts w:ascii="Garamond" w:hAnsi="Garamond"/>
        </w:rPr>
        <w:t>., datë 20.11.2024, protokolluar n</w:t>
      </w:r>
      <w:r w:rsidR="00941728">
        <w:rPr>
          <w:rFonts w:ascii="Garamond" w:hAnsi="Garamond"/>
        </w:rPr>
        <w:t>ë</w:t>
      </w:r>
      <w:r w:rsidRPr="00941728">
        <w:rPr>
          <w:rFonts w:ascii="Garamond" w:hAnsi="Garamond"/>
        </w:rPr>
        <w:t xml:space="preserve"> ERE me nr. 2393/2 </w:t>
      </w:r>
      <w:proofErr w:type="spellStart"/>
      <w:r w:rsidRPr="00941728">
        <w:rPr>
          <w:rFonts w:ascii="Garamond" w:hAnsi="Garamond"/>
        </w:rPr>
        <w:t>prot</w:t>
      </w:r>
      <w:proofErr w:type="spellEnd"/>
      <w:r w:rsidRPr="00941728">
        <w:rPr>
          <w:rFonts w:ascii="Garamond" w:hAnsi="Garamond"/>
        </w:rPr>
        <w:t>., datë 25.11.2024, ka paraqitur propozimin e saj mbi ditën e fillimit të tregtimit për Tregun e Ankandeve Brenda së Njëjtës Ditë në Bursën Shqiptare të Energjisë Elektrike (Ankandi CRIDA-1).</w:t>
      </w:r>
    </w:p>
    <w:p w14:paraId="47E45843" w14:textId="225974F6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- 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-i</w:t>
      </w:r>
      <w:r w:rsidRPr="00941728">
        <w:rPr>
          <w:rFonts w:ascii="Garamond" w:hAnsi="Garamond"/>
        </w:rPr>
        <w:t>, në bashkëpunim me OST</w:t>
      </w:r>
      <w:r w:rsidR="00941728">
        <w:rPr>
          <w:rFonts w:ascii="Garamond" w:hAnsi="Garamond"/>
        </w:rPr>
        <w:t>-n</w:t>
      </w:r>
      <w:r w:rsidR="00941728" w:rsidRPr="00941728">
        <w:rPr>
          <w:rFonts w:ascii="Garamond" w:hAnsi="Garamond"/>
        </w:rPr>
        <w:t>ë</w:t>
      </w:r>
      <w:r w:rsidRPr="00941728">
        <w:rPr>
          <w:rFonts w:ascii="Garamond" w:hAnsi="Garamond"/>
        </w:rPr>
        <w:t xml:space="preserve"> dhe </w:t>
      </w:r>
      <w:proofErr w:type="spellStart"/>
      <w:r w:rsidRPr="00941728">
        <w:rPr>
          <w:rFonts w:ascii="Garamond" w:hAnsi="Garamond"/>
        </w:rPr>
        <w:t>KOSTT</w:t>
      </w:r>
      <w:proofErr w:type="spellEnd"/>
      <w:r w:rsidR="00941728">
        <w:rPr>
          <w:rFonts w:ascii="Garamond" w:hAnsi="Garamond"/>
        </w:rPr>
        <w:t>-n</w:t>
      </w:r>
      <w:r w:rsidR="00941728" w:rsidRPr="00941728">
        <w:rPr>
          <w:rFonts w:ascii="Garamond" w:hAnsi="Garamond"/>
        </w:rPr>
        <w:t>ë</w:t>
      </w:r>
      <w:r w:rsidRPr="00941728">
        <w:rPr>
          <w:rFonts w:ascii="Garamond" w:hAnsi="Garamond"/>
        </w:rPr>
        <w:t xml:space="preserve">, ka përfunduar me sukses testet teknike të nevojshme për të garantuar funksionimin e Platformave të Tregtimit dhe integrimin e tyre: Testet </w:t>
      </w:r>
      <w:proofErr w:type="spellStart"/>
      <w:r w:rsidRPr="00941728">
        <w:rPr>
          <w:rFonts w:ascii="Garamond" w:hAnsi="Garamond"/>
        </w:rPr>
        <w:t>FiT</w:t>
      </w:r>
      <w:proofErr w:type="spellEnd"/>
      <w:r w:rsidRPr="00941728">
        <w:rPr>
          <w:rFonts w:ascii="Garamond" w:hAnsi="Garamond"/>
        </w:rPr>
        <w:t xml:space="preserve"> (</w:t>
      </w:r>
      <w:proofErr w:type="spellStart"/>
      <w:r w:rsidRPr="00941728">
        <w:rPr>
          <w:rFonts w:ascii="Garamond" w:hAnsi="Garamond"/>
          <w:i/>
        </w:rPr>
        <w:t>Functionality</w:t>
      </w:r>
      <w:proofErr w:type="spellEnd"/>
      <w:r w:rsidRPr="00941728">
        <w:rPr>
          <w:rFonts w:ascii="Garamond" w:hAnsi="Garamond"/>
          <w:i/>
        </w:rPr>
        <w:t xml:space="preserve"> </w:t>
      </w:r>
      <w:proofErr w:type="spellStart"/>
      <w:r w:rsidRPr="00941728">
        <w:rPr>
          <w:rFonts w:ascii="Garamond" w:hAnsi="Garamond"/>
          <w:i/>
        </w:rPr>
        <w:t>Integration</w:t>
      </w:r>
      <w:proofErr w:type="spellEnd"/>
      <w:r w:rsidRPr="00941728">
        <w:rPr>
          <w:rFonts w:ascii="Garamond" w:hAnsi="Garamond"/>
          <w:i/>
        </w:rPr>
        <w:t xml:space="preserve"> Test</w:t>
      </w:r>
      <w:r w:rsidRPr="00941728">
        <w:rPr>
          <w:rFonts w:ascii="Garamond" w:hAnsi="Garamond"/>
        </w:rPr>
        <w:t xml:space="preserve">) për </w:t>
      </w:r>
      <w:proofErr w:type="spellStart"/>
      <w:r w:rsidRPr="00941728">
        <w:rPr>
          <w:rFonts w:ascii="Garamond" w:hAnsi="Garamond"/>
        </w:rPr>
        <w:t>CRIDA</w:t>
      </w:r>
      <w:proofErr w:type="spellEnd"/>
      <w:r w:rsidRPr="00941728">
        <w:rPr>
          <w:rFonts w:ascii="Garamond" w:hAnsi="Garamond"/>
        </w:rPr>
        <w:t>-t, të kryera nga data 25.7.2024 deri më 9.8.2024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si dhe Testet </w:t>
      </w:r>
      <w:proofErr w:type="spellStart"/>
      <w:r w:rsidRPr="00941728">
        <w:rPr>
          <w:rFonts w:ascii="Garamond" w:hAnsi="Garamond"/>
        </w:rPr>
        <w:t>SiT</w:t>
      </w:r>
      <w:proofErr w:type="spellEnd"/>
      <w:r w:rsidRPr="00941728">
        <w:rPr>
          <w:rFonts w:ascii="Garamond" w:hAnsi="Garamond"/>
        </w:rPr>
        <w:t xml:space="preserve"> (</w:t>
      </w:r>
      <w:proofErr w:type="spellStart"/>
      <w:r w:rsidRPr="00941728">
        <w:rPr>
          <w:rFonts w:ascii="Garamond" w:hAnsi="Garamond"/>
          <w:i/>
        </w:rPr>
        <w:t>Simulation</w:t>
      </w:r>
      <w:proofErr w:type="spellEnd"/>
      <w:r w:rsidRPr="00941728">
        <w:rPr>
          <w:rFonts w:ascii="Garamond" w:hAnsi="Garamond"/>
          <w:i/>
        </w:rPr>
        <w:t xml:space="preserve"> </w:t>
      </w:r>
      <w:proofErr w:type="spellStart"/>
      <w:r w:rsidRPr="00941728">
        <w:rPr>
          <w:rFonts w:ascii="Garamond" w:hAnsi="Garamond"/>
          <w:i/>
        </w:rPr>
        <w:t>Integration</w:t>
      </w:r>
      <w:proofErr w:type="spellEnd"/>
      <w:r w:rsidRPr="00941728">
        <w:rPr>
          <w:rFonts w:ascii="Garamond" w:hAnsi="Garamond"/>
          <w:i/>
        </w:rPr>
        <w:t xml:space="preserve"> Test</w:t>
      </w:r>
      <w:r w:rsidRPr="00941728">
        <w:rPr>
          <w:rFonts w:ascii="Garamond" w:hAnsi="Garamond"/>
        </w:rPr>
        <w:t xml:space="preserve">), të zhvilluara nga data 13.8.2024 deri më 21.8.2024. Përfundimi me sukses i këtyre testeve konfirmon gatishmërinë teknike të Platformave të Tregtimit, </w:t>
      </w:r>
      <w:proofErr w:type="spellStart"/>
      <w:r w:rsidRPr="00941728">
        <w:rPr>
          <w:rFonts w:ascii="Garamond" w:hAnsi="Garamond"/>
        </w:rPr>
        <w:t>Klerimit</w:t>
      </w:r>
      <w:proofErr w:type="spellEnd"/>
      <w:r w:rsidRPr="00941728">
        <w:rPr>
          <w:rFonts w:ascii="Garamond" w:hAnsi="Garamond"/>
        </w:rPr>
        <w:t xml:space="preserve"> dhe </w:t>
      </w:r>
      <w:proofErr w:type="spellStart"/>
      <w:r w:rsidRPr="00941728">
        <w:rPr>
          <w:rFonts w:ascii="Garamond" w:hAnsi="Garamond"/>
        </w:rPr>
        <w:t>Skedulimit</w:t>
      </w:r>
      <w:proofErr w:type="spellEnd"/>
      <w:r w:rsidRPr="00941728">
        <w:rPr>
          <w:rFonts w:ascii="Garamond" w:hAnsi="Garamond"/>
        </w:rPr>
        <w:t>.</w:t>
      </w:r>
    </w:p>
    <w:p w14:paraId="1E1AE579" w14:textId="69E3EC4E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- 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-i</w:t>
      </w:r>
      <w:r w:rsidRPr="00941728">
        <w:rPr>
          <w:rFonts w:ascii="Garamond" w:hAnsi="Garamond"/>
        </w:rPr>
        <w:t xml:space="preserve"> ka anëtarësuar 23 Anëtarë Burse për Zonën e </w:t>
      </w:r>
      <w:proofErr w:type="spellStart"/>
      <w:r w:rsidRPr="00941728">
        <w:rPr>
          <w:rFonts w:ascii="Garamond" w:hAnsi="Garamond"/>
        </w:rPr>
        <w:t>Ofertimit</w:t>
      </w:r>
      <w:proofErr w:type="spellEnd"/>
      <w:r w:rsidRPr="00941728">
        <w:rPr>
          <w:rFonts w:ascii="Garamond" w:hAnsi="Garamond"/>
        </w:rPr>
        <w:t xml:space="preserve"> të Shqipërisë dhe 12 Anëtarë Burse për Zonën e </w:t>
      </w:r>
      <w:proofErr w:type="spellStart"/>
      <w:r w:rsidRPr="00941728">
        <w:rPr>
          <w:rFonts w:ascii="Garamond" w:hAnsi="Garamond"/>
        </w:rPr>
        <w:t>Ofertimit</w:t>
      </w:r>
      <w:proofErr w:type="spellEnd"/>
      <w:r w:rsidRPr="00941728">
        <w:rPr>
          <w:rFonts w:ascii="Garamond" w:hAnsi="Garamond"/>
        </w:rPr>
        <w:t xml:space="preserve"> të Kosovës. Prej këtyre: 11 Anëtarë nga Zona e </w:t>
      </w:r>
      <w:proofErr w:type="spellStart"/>
      <w:r w:rsidRPr="00941728">
        <w:rPr>
          <w:rFonts w:ascii="Garamond" w:hAnsi="Garamond"/>
        </w:rPr>
        <w:t>Ofertimit</w:t>
      </w:r>
      <w:proofErr w:type="spellEnd"/>
      <w:r w:rsidRPr="00941728">
        <w:rPr>
          <w:rFonts w:ascii="Garamond" w:hAnsi="Garamond"/>
        </w:rPr>
        <w:t xml:space="preserve"> të Shqipërisë dhe 7 Anëtarë nga Zona e </w:t>
      </w:r>
      <w:proofErr w:type="spellStart"/>
      <w:r w:rsidRPr="00941728">
        <w:rPr>
          <w:rFonts w:ascii="Garamond" w:hAnsi="Garamond"/>
        </w:rPr>
        <w:t>Ofertimit</w:t>
      </w:r>
      <w:proofErr w:type="spellEnd"/>
      <w:r w:rsidRPr="00941728">
        <w:rPr>
          <w:rFonts w:ascii="Garamond" w:hAnsi="Garamond"/>
        </w:rPr>
        <w:t xml:space="preserve"> të Kosovës janë regjistruar për të marrë pjesë në Tregun e Ankandeve Brenda së Njëjtës Ditë.</w:t>
      </w:r>
    </w:p>
    <w:p w14:paraId="63E6AD6E" w14:textId="19DA0246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- 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-i</w:t>
      </w:r>
      <w:r w:rsidRPr="00941728">
        <w:rPr>
          <w:rFonts w:ascii="Garamond" w:hAnsi="Garamond"/>
        </w:rPr>
        <w:t xml:space="preserve"> ka trajnuar dhe certifikuar Agjentët Tregtarë dhe Agjentët </w:t>
      </w:r>
      <w:proofErr w:type="spellStart"/>
      <w:r w:rsidRPr="00941728">
        <w:rPr>
          <w:rFonts w:ascii="Garamond" w:hAnsi="Garamond"/>
        </w:rPr>
        <w:t>Klerues</w:t>
      </w:r>
      <w:proofErr w:type="spellEnd"/>
      <w:r w:rsidRPr="00941728">
        <w:rPr>
          <w:rFonts w:ascii="Garamond" w:hAnsi="Garamond"/>
        </w:rPr>
        <w:t>, duke siguruar një funksionim normal dhe të qëndrueshëm të tregut.</w:t>
      </w:r>
    </w:p>
    <w:p w14:paraId="2580E403" w14:textId="23728029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>- Platforma e Tregtimit (</w:t>
      </w:r>
      <w:proofErr w:type="spellStart"/>
      <w:r w:rsidRPr="00941728">
        <w:rPr>
          <w:rFonts w:ascii="Garamond" w:hAnsi="Garamond"/>
        </w:rPr>
        <w:t>ETSS</w:t>
      </w:r>
      <w:proofErr w:type="spellEnd"/>
      <w:r w:rsidRPr="00941728">
        <w:rPr>
          <w:rFonts w:ascii="Garamond" w:hAnsi="Garamond"/>
        </w:rPr>
        <w:t xml:space="preserve">), </w:t>
      </w:r>
      <w:proofErr w:type="spellStart"/>
      <w:r w:rsidRPr="00941728">
        <w:rPr>
          <w:rFonts w:ascii="Garamond" w:hAnsi="Garamond"/>
        </w:rPr>
        <w:t>Klerimit</w:t>
      </w:r>
      <w:proofErr w:type="spellEnd"/>
      <w:r w:rsidRPr="00941728">
        <w:rPr>
          <w:rFonts w:ascii="Garamond" w:hAnsi="Garamond"/>
        </w:rPr>
        <w:t xml:space="preserve"> dhe Menaxhimit të Riskut (</w:t>
      </w:r>
      <w:proofErr w:type="spellStart"/>
      <w:r w:rsidRPr="00941728">
        <w:rPr>
          <w:rFonts w:ascii="Garamond" w:hAnsi="Garamond"/>
        </w:rPr>
        <w:t>EMCS</w:t>
      </w:r>
      <w:proofErr w:type="spellEnd"/>
      <w:r w:rsidRPr="00941728">
        <w:rPr>
          <w:rFonts w:ascii="Garamond" w:hAnsi="Garamond"/>
        </w:rPr>
        <w:t>) është përgatitur dhe funksionon në përputhje të plotë me kërkesat e Rregullave të Tregut të Energjisë Elektrike, të miratuara me vendimin e Bordit të ERE</w:t>
      </w:r>
      <w:r w:rsidR="00941728">
        <w:rPr>
          <w:rFonts w:ascii="Garamond" w:hAnsi="Garamond"/>
        </w:rPr>
        <w:t>-s</w:t>
      </w:r>
      <w:r w:rsidRPr="00941728">
        <w:rPr>
          <w:rFonts w:ascii="Garamond" w:hAnsi="Garamond"/>
        </w:rPr>
        <w:t xml:space="preserve">. Kjo platformë mbështet integrimin dhe nisjen e Tregut të Ankandeve Brenda së Njëjtës Ditë për Zonën e </w:t>
      </w:r>
      <w:proofErr w:type="spellStart"/>
      <w:r w:rsidRPr="00941728">
        <w:rPr>
          <w:rFonts w:ascii="Garamond" w:hAnsi="Garamond"/>
        </w:rPr>
        <w:t>Ofertimit</w:t>
      </w:r>
      <w:proofErr w:type="spellEnd"/>
      <w:r w:rsidRPr="00941728">
        <w:rPr>
          <w:rFonts w:ascii="Garamond" w:hAnsi="Garamond"/>
        </w:rPr>
        <w:t xml:space="preserve"> të Shqipërisë.</w:t>
      </w:r>
    </w:p>
    <w:p w14:paraId="194AFBE5" w14:textId="2D9A9F02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>- Rezulton</w:t>
      </w:r>
      <w:r w:rsidR="00941728">
        <w:rPr>
          <w:rFonts w:ascii="Garamond" w:hAnsi="Garamond"/>
        </w:rPr>
        <w:t xml:space="preserve"> </w:t>
      </w:r>
      <w:r w:rsidRPr="00941728">
        <w:rPr>
          <w:rFonts w:ascii="Garamond" w:hAnsi="Garamond"/>
        </w:rPr>
        <w:t>se</w:t>
      </w:r>
      <w:r w:rsidR="00941728">
        <w:rPr>
          <w:rFonts w:ascii="Garamond" w:hAnsi="Garamond"/>
        </w:rPr>
        <w:t xml:space="preserve"> </w:t>
      </w:r>
      <w:r w:rsidRPr="00941728">
        <w:rPr>
          <w:rFonts w:ascii="Garamond" w:hAnsi="Garamond"/>
        </w:rPr>
        <w:t xml:space="preserve">Drejtoritë Teknike dhe shoqëria </w:t>
      </w:r>
      <w:r w:rsidR="00941728">
        <w:rPr>
          <w:rFonts w:ascii="Garamond" w:hAnsi="Garamond"/>
        </w:rPr>
        <w:t>“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”</w:t>
      </w:r>
      <w:r w:rsidRPr="00941728">
        <w:rPr>
          <w:rFonts w:ascii="Garamond" w:hAnsi="Garamond"/>
        </w:rPr>
        <w:t xml:space="preserve"> </w:t>
      </w:r>
      <w:proofErr w:type="spellStart"/>
      <w:r w:rsidRPr="00941728">
        <w:rPr>
          <w:rFonts w:ascii="Garamond" w:hAnsi="Garamond"/>
        </w:rPr>
        <w:t>sh.a</w:t>
      </w:r>
      <w:proofErr w:type="spellEnd"/>
      <w:r w:rsidRPr="00941728">
        <w:rPr>
          <w:rFonts w:ascii="Garamond" w:hAnsi="Garamond"/>
        </w:rPr>
        <w:t>. kanë vlerësuar</w:t>
      </w:r>
      <w:r w:rsidR="00941728">
        <w:rPr>
          <w:rFonts w:ascii="Garamond" w:hAnsi="Garamond"/>
        </w:rPr>
        <w:t xml:space="preserve"> </w:t>
      </w:r>
      <w:r w:rsidRPr="00941728">
        <w:rPr>
          <w:rFonts w:ascii="Garamond" w:hAnsi="Garamond"/>
        </w:rPr>
        <w:t>se kërkesat e nevojshme për fillimin e tregtimit në Tregun e Ankandeve Brenda së Njëjtës Ditë janë përmbushur dhe janë në përputhje me paragrafin K.1.3.1 të Rregullave të Tregut të Energjisë Elektrike - Kushtet e Përgjithshme, ku citohet: “E para Njësi Kohore e Tregut për qëllim të këtyre Rregullave të Tregut të Energjisë Elektrike do të fillojë në Kohën e Përcaktuar.”</w:t>
      </w:r>
      <w:r w:rsidR="00941728">
        <w:rPr>
          <w:rFonts w:ascii="Garamond" w:hAnsi="Garamond"/>
        </w:rPr>
        <w:t>.</w:t>
      </w:r>
    </w:p>
    <w:p w14:paraId="71B35C48" w14:textId="235789A9" w:rsidR="00D56C87" w:rsidRPr="00941728" w:rsidRDefault="00D56C87" w:rsidP="00D56C87">
      <w:pPr>
        <w:pStyle w:val="ListParagraph"/>
        <w:ind w:left="0"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- Shoqëria </w:t>
      </w:r>
      <w:r w:rsidR="00941728">
        <w:rPr>
          <w:rFonts w:ascii="Garamond" w:hAnsi="Garamond"/>
        </w:rPr>
        <w:t>“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”</w:t>
      </w:r>
      <w:r w:rsidRPr="00941728">
        <w:rPr>
          <w:rFonts w:ascii="Garamond" w:hAnsi="Garamond"/>
        </w:rPr>
        <w:t xml:space="preserve"> </w:t>
      </w:r>
      <w:proofErr w:type="spellStart"/>
      <w:r w:rsidRPr="00941728">
        <w:rPr>
          <w:rFonts w:ascii="Garamond" w:hAnsi="Garamond"/>
        </w:rPr>
        <w:t>sh.a</w:t>
      </w:r>
      <w:proofErr w:type="spellEnd"/>
      <w:r w:rsidRPr="00941728">
        <w:rPr>
          <w:rFonts w:ascii="Garamond" w:hAnsi="Garamond"/>
        </w:rPr>
        <w:t>. ka propozuar që dita e fillimit të Tregtimit në Tregun e Ankandeve Brenda së Njëjtës Ditë të jetë Njësia Kohore e Tregut që i përket orës 00:00</w:t>
      </w:r>
      <w:r w:rsidR="00941728">
        <w:rPr>
          <w:rFonts w:ascii="Garamond" w:hAnsi="Garamond"/>
        </w:rPr>
        <w:t xml:space="preserve">, </w:t>
      </w:r>
      <w:r w:rsidRPr="00941728">
        <w:rPr>
          <w:rFonts w:ascii="Garamond" w:hAnsi="Garamond"/>
        </w:rPr>
        <w:t>të datës 12.12.2024, që i korrespondon Ankandit CRIDA-1.</w:t>
      </w:r>
    </w:p>
    <w:p w14:paraId="4ED94069" w14:textId="380D09B3" w:rsidR="00D56C87" w:rsidRPr="00941728" w:rsidRDefault="00D56C87" w:rsidP="00D56C87">
      <w:pPr>
        <w:pStyle w:val="ListParagraph"/>
        <w:ind w:left="0"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lastRenderedPageBreak/>
        <w:t>- Për sa më sipër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</w:t>
      </w:r>
      <w:r w:rsidR="00941728">
        <w:rPr>
          <w:rFonts w:ascii="Garamond" w:hAnsi="Garamond"/>
        </w:rPr>
        <w:t>s</w:t>
      </w:r>
      <w:r w:rsidRPr="00941728">
        <w:rPr>
          <w:rFonts w:ascii="Garamond" w:hAnsi="Garamond"/>
        </w:rPr>
        <w:t xml:space="preserve">hoqëria </w:t>
      </w:r>
      <w:r w:rsidR="00941728">
        <w:rPr>
          <w:rFonts w:ascii="Garamond" w:hAnsi="Garamond"/>
        </w:rPr>
        <w:t>“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”</w:t>
      </w:r>
      <w:r w:rsidRPr="00941728">
        <w:rPr>
          <w:rFonts w:ascii="Garamond" w:hAnsi="Garamond"/>
        </w:rPr>
        <w:t xml:space="preserve"> </w:t>
      </w:r>
      <w:proofErr w:type="spellStart"/>
      <w:r w:rsidRPr="00941728">
        <w:rPr>
          <w:rFonts w:ascii="Garamond" w:hAnsi="Garamond"/>
        </w:rPr>
        <w:t>sh.a</w:t>
      </w:r>
      <w:proofErr w:type="spellEnd"/>
      <w:r w:rsidRPr="00941728">
        <w:rPr>
          <w:rFonts w:ascii="Garamond" w:hAnsi="Garamond"/>
        </w:rPr>
        <w:t xml:space="preserve">. ka përmbushur të gjitha kërkesat për fillimin e operimit të Tregut të Ankandeve Brenda së Njëjtës Ditë, bazuar në gatishmërinë e platformave teknike, përfundimin me sukses të testeve të integrimit, trajnimin dhe certifikimin e agjentëve tregtarë, si dhe organizimin e </w:t>
      </w:r>
      <w:proofErr w:type="spellStart"/>
      <w:r w:rsidRPr="00941728">
        <w:rPr>
          <w:rFonts w:ascii="Garamond" w:hAnsi="Garamond"/>
          <w:i/>
        </w:rPr>
        <w:t>workshop</w:t>
      </w:r>
      <w:proofErr w:type="spellEnd"/>
      <w:r w:rsidRPr="00941728">
        <w:rPr>
          <w:rFonts w:ascii="Garamond" w:hAnsi="Garamond"/>
        </w:rPr>
        <w:t>-eve për aftësimin e pjesëmarrësve të tregut.</w:t>
      </w:r>
    </w:p>
    <w:p w14:paraId="409709EF" w14:textId="7A5A2379" w:rsidR="00D56C87" w:rsidRPr="00941728" w:rsidRDefault="00D56C87" w:rsidP="00D56C87">
      <w:pPr>
        <w:ind w:firstLine="284"/>
        <w:rPr>
          <w:rFonts w:ascii="Garamond" w:hAnsi="Garamond"/>
        </w:rPr>
      </w:pPr>
      <w:r w:rsidRPr="00941728">
        <w:rPr>
          <w:rFonts w:ascii="Garamond" w:hAnsi="Garamond"/>
        </w:rPr>
        <w:t xml:space="preserve">Për gjithë sa më sipër, </w:t>
      </w:r>
      <w:r w:rsidR="00941728" w:rsidRPr="00941728">
        <w:rPr>
          <w:rFonts w:ascii="Garamond" w:hAnsi="Garamond"/>
        </w:rPr>
        <w:t xml:space="preserve">Bordi </w:t>
      </w:r>
      <w:r w:rsidRPr="00941728">
        <w:rPr>
          <w:rFonts w:ascii="Garamond" w:hAnsi="Garamond"/>
        </w:rPr>
        <w:t>i ERE-s</w:t>
      </w:r>
    </w:p>
    <w:p w14:paraId="35B6DA57" w14:textId="77777777" w:rsidR="00A40E12" w:rsidRPr="00941728" w:rsidRDefault="00A40E12" w:rsidP="00D56C87">
      <w:pPr>
        <w:ind w:firstLine="284"/>
        <w:rPr>
          <w:rFonts w:ascii="Garamond" w:hAnsi="Garamond"/>
        </w:rPr>
      </w:pPr>
    </w:p>
    <w:p w14:paraId="7D64E76B" w14:textId="16AB209B" w:rsidR="00D56C87" w:rsidRPr="00941728" w:rsidRDefault="00D56C87" w:rsidP="00D56C87">
      <w:pPr>
        <w:ind w:firstLine="284"/>
        <w:jc w:val="center"/>
        <w:rPr>
          <w:rFonts w:ascii="Garamond" w:hAnsi="Garamond"/>
          <w:bCs/>
        </w:rPr>
      </w:pPr>
      <w:r w:rsidRPr="00941728">
        <w:rPr>
          <w:rFonts w:ascii="Garamond" w:hAnsi="Garamond"/>
          <w:bCs/>
        </w:rPr>
        <w:t>VENDOSI:</w:t>
      </w:r>
    </w:p>
    <w:p w14:paraId="230EECA8" w14:textId="77777777" w:rsidR="00D56C87" w:rsidRPr="00941728" w:rsidRDefault="00D56C87" w:rsidP="00D56C87">
      <w:pPr>
        <w:ind w:firstLine="284"/>
        <w:jc w:val="center"/>
        <w:rPr>
          <w:rFonts w:ascii="Garamond" w:hAnsi="Garamond"/>
          <w:b/>
          <w:bCs/>
        </w:rPr>
      </w:pPr>
    </w:p>
    <w:p w14:paraId="0E99BB61" w14:textId="6F0FDDA7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>1. Miratimin e Njësisë Kohore të Tregut që i përket orës 00:00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të datës 12.12.2024, si dita e fillimit të tregtimit në Tregun e Ankandeve Brenda së Njëjtës Ditë në Bursën Shqiptare të Energjisë Elektrike.</w:t>
      </w:r>
    </w:p>
    <w:p w14:paraId="7D4CD3E5" w14:textId="5D101662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 xml:space="preserve">2. Shoqëria </w:t>
      </w:r>
      <w:r w:rsidR="00941728">
        <w:rPr>
          <w:rFonts w:ascii="Garamond" w:hAnsi="Garamond"/>
        </w:rPr>
        <w:t>“</w:t>
      </w:r>
      <w:proofErr w:type="spellStart"/>
      <w:r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”</w:t>
      </w:r>
      <w:r w:rsidRPr="00941728">
        <w:rPr>
          <w:rFonts w:ascii="Garamond" w:hAnsi="Garamond"/>
        </w:rPr>
        <w:t xml:space="preserve"> </w:t>
      </w:r>
      <w:proofErr w:type="spellStart"/>
      <w:r w:rsidRPr="00941728">
        <w:rPr>
          <w:rFonts w:ascii="Garamond" w:hAnsi="Garamond"/>
        </w:rPr>
        <w:t>sh.a</w:t>
      </w:r>
      <w:proofErr w:type="spellEnd"/>
      <w:r w:rsidRPr="00941728">
        <w:rPr>
          <w:rFonts w:ascii="Garamond" w:hAnsi="Garamond"/>
        </w:rPr>
        <w:t>. duhet të njoftojë ERE-n, anëtarët e Bursës Shqiptare të Energjisë</w:t>
      </w:r>
      <w:r w:rsidR="00941728">
        <w:rPr>
          <w:rFonts w:ascii="Garamond" w:hAnsi="Garamond"/>
        </w:rPr>
        <w:t>,</w:t>
      </w:r>
      <w:r w:rsidRPr="00941728">
        <w:rPr>
          <w:rFonts w:ascii="Garamond" w:hAnsi="Garamond"/>
        </w:rPr>
        <w:t xml:space="preserve"> si dhe palët e interesuara mbi funksionimin e ankandit CRIDA-2, jo më vonë se 48 orë përpara fillimit të operimit të tij.</w:t>
      </w:r>
    </w:p>
    <w:p w14:paraId="1770FED0" w14:textId="093C66F0" w:rsidR="00D56C87" w:rsidRPr="00941728" w:rsidRDefault="00D56C87" w:rsidP="00D56C87">
      <w:pPr>
        <w:pStyle w:val="ListParagraph"/>
        <w:ind w:left="0" w:firstLine="284"/>
        <w:jc w:val="both"/>
        <w:rPr>
          <w:rFonts w:ascii="Garamond" w:hAnsi="Garamond"/>
          <w:b/>
          <w:bCs/>
        </w:rPr>
      </w:pPr>
      <w:r w:rsidRPr="00941728">
        <w:rPr>
          <w:rFonts w:ascii="Garamond" w:hAnsi="Garamond"/>
        </w:rPr>
        <w:t xml:space="preserve">3. Drejtoria Juridike dhe Zgjidhjes së Mosmarrëveshjeve të njoftojë Bursën Shqiptare të Energjisë Elektrike </w:t>
      </w:r>
      <w:r w:rsidR="00941728">
        <w:rPr>
          <w:rFonts w:ascii="Garamond" w:hAnsi="Garamond"/>
        </w:rPr>
        <w:t>–</w:t>
      </w:r>
      <w:r w:rsidRPr="00941728">
        <w:rPr>
          <w:rFonts w:ascii="Garamond" w:hAnsi="Garamond"/>
        </w:rPr>
        <w:t xml:space="preserve"> </w:t>
      </w:r>
      <w:r w:rsidR="00941728">
        <w:rPr>
          <w:rFonts w:ascii="Garamond" w:hAnsi="Garamond"/>
        </w:rPr>
        <w:t>“</w:t>
      </w:r>
      <w:proofErr w:type="spellStart"/>
      <w:r w:rsidR="00941728" w:rsidRPr="00941728">
        <w:rPr>
          <w:rFonts w:ascii="Garamond" w:hAnsi="Garamond"/>
        </w:rPr>
        <w:t>ALPEX</w:t>
      </w:r>
      <w:proofErr w:type="spellEnd"/>
      <w:r w:rsidR="00941728">
        <w:rPr>
          <w:rFonts w:ascii="Garamond" w:hAnsi="Garamond"/>
        </w:rPr>
        <w:t>”</w:t>
      </w:r>
      <w:r w:rsidRPr="00941728">
        <w:rPr>
          <w:rFonts w:ascii="Garamond" w:hAnsi="Garamond"/>
        </w:rPr>
        <w:t xml:space="preserve"> </w:t>
      </w:r>
      <w:proofErr w:type="spellStart"/>
      <w:r w:rsidRPr="00941728">
        <w:rPr>
          <w:rFonts w:ascii="Garamond" w:hAnsi="Garamond"/>
        </w:rPr>
        <w:t>sh.a</w:t>
      </w:r>
      <w:proofErr w:type="spellEnd"/>
      <w:r w:rsidRPr="00941728">
        <w:rPr>
          <w:rFonts w:ascii="Garamond" w:hAnsi="Garamond"/>
        </w:rPr>
        <w:t xml:space="preserve">., Ministrinë e Infrastrukturës dhe Energjisë dhe palët e tjera të interesit për vendimin e </w:t>
      </w:r>
      <w:r w:rsidR="00941728" w:rsidRPr="00941728">
        <w:rPr>
          <w:rFonts w:ascii="Garamond" w:hAnsi="Garamond"/>
        </w:rPr>
        <w:t xml:space="preserve">Bordit </w:t>
      </w:r>
      <w:r w:rsidRPr="00941728">
        <w:rPr>
          <w:rFonts w:ascii="Garamond" w:hAnsi="Garamond"/>
        </w:rPr>
        <w:t>të ERE-s. </w:t>
      </w:r>
    </w:p>
    <w:p w14:paraId="54106E63" w14:textId="77777777" w:rsidR="00D56C87" w:rsidRPr="00941728" w:rsidRDefault="00D56C87" w:rsidP="00D56C87">
      <w:pPr>
        <w:pStyle w:val="NoSpacing"/>
        <w:ind w:firstLine="284"/>
        <w:jc w:val="both"/>
        <w:rPr>
          <w:rFonts w:ascii="Garamond" w:hAnsi="Garamond" w:cs="Calibri"/>
          <w:lang w:val="sq-AL"/>
        </w:rPr>
      </w:pPr>
      <w:r w:rsidRPr="00941728">
        <w:rPr>
          <w:rFonts w:ascii="Garamond" w:hAnsi="Garamond"/>
          <w:lang w:val="sq-AL"/>
        </w:rPr>
        <w:t>Ky vendim hyn në fuqi menjëherë.</w:t>
      </w:r>
    </w:p>
    <w:p w14:paraId="1567B6E4" w14:textId="476966B1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 w:cs="Segoe UI"/>
        </w:rPr>
        <w:t>Çdo palë e përfshirë në këtë procedurë mund t’i kërkojë ERE-s,</w:t>
      </w:r>
      <w:r w:rsidRPr="00941728">
        <w:rPr>
          <w:rFonts w:ascii="Garamond" w:hAnsi="Garamond"/>
        </w:rPr>
        <w:t xml:space="preserve"> brenda 7 ditëve kalendarike nga data e marrjes së vendimit, rishikimin e vendimit të </w:t>
      </w:r>
      <w:r w:rsidR="00941728" w:rsidRPr="00941728">
        <w:rPr>
          <w:rFonts w:ascii="Garamond" w:hAnsi="Garamond"/>
        </w:rPr>
        <w:t xml:space="preserve">Bordit </w:t>
      </w:r>
      <w:r w:rsidRPr="00941728">
        <w:rPr>
          <w:rFonts w:ascii="Garamond" w:hAnsi="Garamond"/>
        </w:rPr>
        <w:t xml:space="preserve">në rast se ka siguruar prova të reja që mund ta çojnë </w:t>
      </w:r>
      <w:r w:rsidR="00941728" w:rsidRPr="00941728">
        <w:rPr>
          <w:rFonts w:ascii="Garamond" w:hAnsi="Garamond"/>
        </w:rPr>
        <w:t xml:space="preserve">Bordin </w:t>
      </w:r>
      <w:r w:rsidRPr="00941728">
        <w:rPr>
          <w:rFonts w:ascii="Garamond" w:hAnsi="Garamond"/>
        </w:rPr>
        <w:t>në marrjen e një vendimi të ndryshëm nga i mëparshmi apo për gabime materiale të konstatuara. Për këtë vendim mund të bëhet ankim në Gjykatën Administrative Tiranë, brenda 30 ditëve kalendarike nga dita e publikimit në Fletoren Zyrtare.</w:t>
      </w:r>
    </w:p>
    <w:p w14:paraId="46E00405" w14:textId="77777777" w:rsidR="00D56C87" w:rsidRPr="00941728" w:rsidRDefault="00D56C87" w:rsidP="00D56C87">
      <w:pPr>
        <w:ind w:firstLine="284"/>
        <w:jc w:val="both"/>
        <w:rPr>
          <w:rFonts w:ascii="Garamond" w:hAnsi="Garamond"/>
        </w:rPr>
      </w:pPr>
      <w:r w:rsidRPr="00941728">
        <w:rPr>
          <w:rFonts w:ascii="Garamond" w:hAnsi="Garamond"/>
        </w:rPr>
        <w:t>Ky vendim botohet në Fletoren Zyrtare.</w:t>
      </w:r>
    </w:p>
    <w:p w14:paraId="25A85E03" w14:textId="77777777" w:rsidR="00D56C87" w:rsidRPr="00941728" w:rsidRDefault="00D56C87" w:rsidP="00D56C87">
      <w:pPr>
        <w:ind w:firstLine="284"/>
        <w:rPr>
          <w:rFonts w:ascii="Garamond" w:hAnsi="Garamond"/>
        </w:rPr>
      </w:pPr>
    </w:p>
    <w:p w14:paraId="472B5375" w14:textId="64D66DC0" w:rsidR="00D56C87" w:rsidRPr="00941728" w:rsidRDefault="00D56C87" w:rsidP="00D56C87">
      <w:pPr>
        <w:tabs>
          <w:tab w:val="left" w:pos="8140"/>
        </w:tabs>
        <w:ind w:firstLine="284"/>
        <w:jc w:val="right"/>
        <w:rPr>
          <w:rFonts w:ascii="Garamond" w:hAnsi="Garamond"/>
          <w:bCs/>
        </w:rPr>
      </w:pPr>
      <w:r w:rsidRPr="00941728">
        <w:rPr>
          <w:rFonts w:ascii="Garamond" w:hAnsi="Garamond"/>
          <w:bCs/>
        </w:rPr>
        <w:t>KRYETAR</w:t>
      </w:r>
    </w:p>
    <w:p w14:paraId="642D9C73" w14:textId="5267A758" w:rsidR="00D56C87" w:rsidRPr="00941728" w:rsidRDefault="00D56C87" w:rsidP="00D56C87">
      <w:pPr>
        <w:tabs>
          <w:tab w:val="left" w:pos="8140"/>
        </w:tabs>
        <w:ind w:firstLine="284"/>
        <w:jc w:val="right"/>
        <w:rPr>
          <w:rFonts w:ascii="Garamond" w:hAnsi="Garamond"/>
          <w:b/>
          <w:bCs/>
        </w:rPr>
      </w:pPr>
      <w:r w:rsidRPr="00941728">
        <w:rPr>
          <w:rFonts w:ascii="Garamond" w:hAnsi="Garamond"/>
          <w:b/>
          <w:bCs/>
        </w:rPr>
        <w:t xml:space="preserve">Petrit </w:t>
      </w:r>
      <w:proofErr w:type="spellStart"/>
      <w:r w:rsidRPr="00941728">
        <w:rPr>
          <w:rFonts w:ascii="Garamond" w:hAnsi="Garamond"/>
          <w:b/>
          <w:bCs/>
        </w:rPr>
        <w:t>Ahmeti</w:t>
      </w:r>
      <w:proofErr w:type="spellEnd"/>
    </w:p>
    <w:p w14:paraId="565F9A43" w14:textId="7B036654" w:rsidR="0070222C" w:rsidRPr="00941728" w:rsidRDefault="0070222C" w:rsidP="00D56C87">
      <w:pPr>
        <w:ind w:firstLine="284"/>
        <w:rPr>
          <w:rFonts w:ascii="Garamond" w:hAnsi="Garamond"/>
        </w:rPr>
      </w:pPr>
    </w:p>
    <w:sectPr w:rsidR="0070222C" w:rsidRPr="00941728">
      <w:footerReference w:type="default" r:id="rId35"/>
      <w:pgSz w:w="12240" w:h="15840"/>
      <w:pgMar w:top="1080" w:right="1440" w:bottom="1710" w:left="1440" w:header="630" w:footer="456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CFF7823" w14:textId="77777777" w:rsidR="00941728" w:rsidRDefault="00941728">
      <w:r>
        <w:separator/>
      </w:r>
    </w:p>
  </w:endnote>
  <w:endnote w:type="continuationSeparator" w:id="0">
    <w:p w14:paraId="39B11AE7" w14:textId="77777777" w:rsidR="00941728" w:rsidRDefault="00941728">
      <w:r>
        <w:continuationSeparator/>
      </w:r>
    </w:p>
  </w:endnote>
  <w:endnote w:type="continuationNotice" w:id="1">
    <w:p w14:paraId="7FC248AB" w14:textId="77777777" w:rsidR="00BE79EF" w:rsidRDefault="00BE79EF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C7B273B" w14:textId="3C422F77" w:rsidR="00941728" w:rsidRDefault="00941728">
    <w:pPr>
      <w:pStyle w:val="Footer"/>
      <w:jc w:val="center"/>
      <w:rPr>
        <w:sz w:val="20"/>
        <w:szCs w:val="2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729B5870" w14:textId="77777777" w:rsidR="00941728" w:rsidRDefault="00941728">
      <w:r>
        <w:separator/>
      </w:r>
    </w:p>
  </w:footnote>
  <w:footnote w:type="continuationSeparator" w:id="0">
    <w:p w14:paraId="3569F386" w14:textId="77777777" w:rsidR="00941728" w:rsidRDefault="00941728">
      <w:r>
        <w:continuationSeparator/>
      </w:r>
    </w:p>
  </w:footnote>
  <w:footnote w:type="continuationNotice" w:id="1">
    <w:p w14:paraId="51D253A5" w14:textId="77777777" w:rsidR="00BE79EF" w:rsidRDefault="00BE79EF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6504A98E"/>
    <w:lvl w:ilvl="0" w:tplc="5C161CC6">
      <w:start w:val="1"/>
      <w:numFmt w:val="decimal"/>
      <w:lvlText w:val="%1."/>
      <w:lvlJc w:val="left"/>
      <w:pPr>
        <w:ind w:left="360" w:hanging="360"/>
      </w:pPr>
      <w:rPr>
        <w:b w:val="0"/>
      </w:rPr>
    </w:lvl>
    <w:lvl w:ilvl="1" w:tplc="08090019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" w15:restartNumberingAfterBreak="0">
    <w:nsid w:val="00000002"/>
    <w:multiLevelType w:val="multilevel"/>
    <w:tmpl w:val="71AA00D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720" w:hanging="360"/>
      </w:pPr>
      <w:rPr>
        <w:rFonts w:hint="default"/>
        <w:i w:val="0"/>
        <w:iCs w:val="0"/>
        <w:sz w:val="24"/>
      </w:rPr>
    </w:lvl>
    <w:lvl w:ilvl="2">
      <w:start w:val="1"/>
      <w:numFmt w:val="decimal"/>
      <w:isLgl/>
      <w:lvlText w:val="%1.%2.%3"/>
      <w:lvlJc w:val="left"/>
      <w:pPr>
        <w:ind w:left="1440" w:hanging="720"/>
      </w:pPr>
      <w:rPr>
        <w:rFonts w:hint="default"/>
        <w:sz w:val="24"/>
      </w:rPr>
    </w:lvl>
    <w:lvl w:ilvl="3">
      <w:start w:val="1"/>
      <w:numFmt w:val="decimal"/>
      <w:isLgl/>
      <w:lvlText w:val="%1.%2.%3.%4"/>
      <w:lvlJc w:val="left"/>
      <w:pPr>
        <w:ind w:left="1800" w:hanging="720"/>
      </w:pPr>
      <w:rPr>
        <w:rFonts w:hint="default"/>
        <w:sz w:val="24"/>
      </w:rPr>
    </w:lvl>
    <w:lvl w:ilvl="4">
      <w:start w:val="1"/>
      <w:numFmt w:val="decimal"/>
      <w:isLgl/>
      <w:lvlText w:val="%1.%2.%3.%4.%5"/>
      <w:lvlJc w:val="left"/>
      <w:pPr>
        <w:ind w:left="2520" w:hanging="1080"/>
      </w:pPr>
      <w:rPr>
        <w:rFonts w:hint="default"/>
        <w:sz w:val="24"/>
      </w:rPr>
    </w:lvl>
    <w:lvl w:ilvl="5">
      <w:start w:val="1"/>
      <w:numFmt w:val="decimal"/>
      <w:isLgl/>
      <w:lvlText w:val="%1.%2.%3.%4.%5.%6"/>
      <w:lvlJc w:val="left"/>
      <w:pPr>
        <w:ind w:left="2880" w:hanging="1080"/>
      </w:pPr>
      <w:rPr>
        <w:rFonts w:hint="default"/>
        <w:sz w:val="24"/>
      </w:rPr>
    </w:lvl>
    <w:lvl w:ilvl="6">
      <w:start w:val="1"/>
      <w:numFmt w:val="decimal"/>
      <w:isLgl/>
      <w:lvlText w:val="%1.%2.%3.%4.%5.%6.%7"/>
      <w:lvlJc w:val="left"/>
      <w:pPr>
        <w:ind w:left="3600" w:hanging="1440"/>
      </w:pPr>
      <w:rPr>
        <w:rFonts w:hint="default"/>
        <w:sz w:val="24"/>
      </w:rPr>
    </w:lvl>
    <w:lvl w:ilvl="7">
      <w:start w:val="1"/>
      <w:numFmt w:val="decimal"/>
      <w:isLgl/>
      <w:lvlText w:val="%1.%2.%3.%4.%5.%6.%7.%8"/>
      <w:lvlJc w:val="left"/>
      <w:pPr>
        <w:ind w:left="3960" w:hanging="1440"/>
      </w:pPr>
      <w:rPr>
        <w:rFonts w:hint="default"/>
        <w:sz w:val="24"/>
      </w:rPr>
    </w:lvl>
    <w:lvl w:ilvl="8">
      <w:start w:val="1"/>
      <w:numFmt w:val="decimal"/>
      <w:isLgl/>
      <w:lvlText w:val="%1.%2.%3.%4.%5.%6.%7.%8.%9"/>
      <w:lvlJc w:val="left"/>
      <w:pPr>
        <w:ind w:left="4680" w:hanging="1800"/>
      </w:pPr>
      <w:rPr>
        <w:rFonts w:hint="default"/>
        <w:sz w:val="24"/>
      </w:rPr>
    </w:lvl>
  </w:abstractNum>
  <w:abstractNum w:abstractNumId="2" w15:restartNumberingAfterBreak="0">
    <w:nsid w:val="00000003"/>
    <w:multiLevelType w:val="hybridMultilevel"/>
    <w:tmpl w:val="34DA14B2"/>
    <w:lvl w:ilvl="0" w:tplc="A1967DA8">
      <w:start w:val="1"/>
      <w:numFmt w:val="bullet"/>
      <w:lvlText w:val="-"/>
      <w:lvlJc w:val="left"/>
      <w:pPr>
        <w:ind w:left="360" w:hanging="360"/>
      </w:pPr>
      <w:rPr>
        <w:rFonts w:ascii="Times New Roman" w:eastAsia="Times New Roman" w:hAnsi="Times New Roman" w:cs="Times New Roman" w:hint="default"/>
      </w:rPr>
    </w:lvl>
    <w:lvl w:ilvl="1" w:tplc="041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" w15:restartNumberingAfterBreak="0">
    <w:nsid w:val="00000004"/>
    <w:multiLevelType w:val="multilevel"/>
    <w:tmpl w:val="9116900C"/>
    <w:lvl w:ilvl="0">
      <w:start w:val="1"/>
      <w:numFmt w:val="bullet"/>
      <w:lvlText w:val=""/>
      <w:lvlJc w:val="left"/>
      <w:pPr>
        <w:tabs>
          <w:tab w:val="left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decimal"/>
      <w:lvlText w:val="%2."/>
      <w:lvlJc w:val="left"/>
      <w:pPr>
        <w:ind w:left="360" w:hanging="360"/>
      </w:pPr>
      <w:rPr>
        <w:rFonts w:eastAsia="Times New Roman" w:hint="default"/>
      </w:rPr>
    </w:lvl>
    <w:lvl w:ilvl="2" w:tentative="1">
      <w:start w:val="1"/>
      <w:numFmt w:val="bullet"/>
      <w:lvlText w:val=""/>
      <w:lvlJc w:val="left"/>
      <w:pPr>
        <w:tabs>
          <w:tab w:val="left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left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left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left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left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left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left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" w15:restartNumberingAfterBreak="0">
    <w:nsid w:val="00000005"/>
    <w:multiLevelType w:val="multilevel"/>
    <w:tmpl w:val="5120A056"/>
    <w:lvl w:ilvl="0">
      <w:start w:val="1"/>
      <w:numFmt w:val="bullet"/>
      <w:lvlText w:val=""/>
      <w:lvlJc w:val="left"/>
      <w:pPr>
        <w:tabs>
          <w:tab w:val="left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left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left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left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left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left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left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left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left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5" w15:restartNumberingAfterBreak="0">
    <w:nsid w:val="00000006"/>
    <w:multiLevelType w:val="multilevel"/>
    <w:tmpl w:val="BC12ADB4"/>
    <w:lvl w:ilvl="0">
      <w:start w:val="1"/>
      <w:numFmt w:val="bullet"/>
      <w:lvlText w:val=""/>
      <w:lvlJc w:val="left"/>
      <w:pPr>
        <w:tabs>
          <w:tab w:val="left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left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left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left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left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left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left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left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left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6" w15:restartNumberingAfterBreak="0">
    <w:nsid w:val="00000007"/>
    <w:multiLevelType w:val="hybridMultilevel"/>
    <w:tmpl w:val="35042B6E"/>
    <w:lvl w:ilvl="0" w:tplc="7B5AAD8E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  <w:bCs w:val="0"/>
        <w:i w:val="0"/>
        <w:iCs w:val="0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575E72EA"/>
    <w:multiLevelType w:val="hybridMultilevel"/>
    <w:tmpl w:val="7C16FE8C"/>
    <w:lvl w:ilvl="0" w:tplc="9D5ECA76">
      <w:start w:val="1"/>
      <w:numFmt w:val="bullet"/>
      <w:lvlText w:val="-"/>
      <w:lvlJc w:val="left"/>
      <w:pPr>
        <w:ind w:left="720" w:hanging="360"/>
      </w:pPr>
      <w:rPr>
        <w:rFonts w:ascii="Times New Roman" w:eastAsia="Arial" w:hAnsi="Times New Roman" w:cs="Times New Roman" w:hint="default"/>
      </w:rPr>
    </w:lvl>
    <w:lvl w:ilvl="1" w:tplc="041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7"/>
  </w:num>
  <w:num w:numId="2">
    <w:abstractNumId w:val="2"/>
  </w:num>
  <w:num w:numId="3">
    <w:abstractNumId w:val="1"/>
  </w:num>
  <w:num w:numId="4">
    <w:abstractNumId w:val="6"/>
  </w:num>
  <w:num w:numId="5">
    <w:abstractNumId w:val="0"/>
  </w:num>
  <w:num w:numId="6">
    <w:abstractNumId w:val="4"/>
  </w:num>
  <w:num w:numId="7">
    <w:abstractNumId w:val="5"/>
  </w:num>
  <w:num w:numId="8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30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C1425"/>
    <w:rsid w:val="001140CE"/>
    <w:rsid w:val="002D0032"/>
    <w:rsid w:val="002F181F"/>
    <w:rsid w:val="00412435"/>
    <w:rsid w:val="005A4BB4"/>
    <w:rsid w:val="0070222C"/>
    <w:rsid w:val="0075752C"/>
    <w:rsid w:val="00941728"/>
    <w:rsid w:val="009C77DF"/>
    <w:rsid w:val="00A40E12"/>
    <w:rsid w:val="00AC64BA"/>
    <w:rsid w:val="00BE79EF"/>
    <w:rsid w:val="00C15C98"/>
    <w:rsid w:val="00C86DAA"/>
    <w:rsid w:val="00D56C87"/>
    <w:rsid w:val="00DC1425"/>
    <w:rsid w:val="00DD7EDB"/>
    <w:rsid w:val="00E87D8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6A75016B"/>
  <w15:docId w15:val="{5984010E-1B9F-419C-B2AB-4014154E76D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 w:qFormat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 w:qFormat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pPr>
      <w:keepNext/>
      <w:keepLines/>
      <w:spacing w:before="40"/>
      <w:outlineLvl w:val="3"/>
    </w:pPr>
    <w:rPr>
      <w:rFonts w:ascii="Calibri Light" w:eastAsia="SimSun" w:hAnsi="Calibri Light" w:cs="SimSun"/>
      <w:i/>
      <w:iCs/>
      <w:color w:val="2E74B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Pr>
      <w:rFonts w:ascii="Arial" w:eastAsia="Times New Roman" w:hAnsi="Arial" w:cs="Arial"/>
      <w:b/>
      <w:bCs/>
      <w:i/>
      <w:i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Pr>
      <w:rFonts w:ascii="Calibri Light" w:eastAsia="SimSun" w:hAnsi="Calibri Light" w:cs="SimSun"/>
      <w:i/>
      <w:iCs/>
      <w:color w:val="2E74B5"/>
      <w:sz w:val="24"/>
      <w:szCs w:val="24"/>
    </w:rPr>
  </w:style>
  <w:style w:type="paragraph" w:styleId="BodyText">
    <w:name w:val="Body Text"/>
    <w:basedOn w:val="Normal"/>
    <w:link w:val="BodyTextChar"/>
    <w:pPr>
      <w:spacing w:after="120"/>
    </w:pPr>
    <w:rPr>
      <w:lang w:val="en-GB"/>
    </w:rPr>
  </w:style>
  <w:style w:type="character" w:customStyle="1" w:styleId="BodyTextChar">
    <w:name w:val="Body Text Char"/>
    <w:basedOn w:val="DefaultParagraphFont"/>
    <w:link w:val="BodyText"/>
    <w:rPr>
      <w:rFonts w:ascii="Times New Roman" w:eastAsia="Times New Roman" w:hAnsi="Times New Roman" w:cs="Times New Roman"/>
      <w:sz w:val="24"/>
      <w:szCs w:val="24"/>
      <w:lang w:val="en-GB"/>
    </w:rPr>
  </w:style>
  <w:style w:type="paragraph" w:styleId="ListParagraph">
    <w:name w:val="List Paragraph"/>
    <w:basedOn w:val="Normal"/>
    <w:link w:val="ListParagraphChar"/>
    <w:uiPriority w:val="34"/>
    <w:qFormat/>
    <w:pPr>
      <w:ind w:left="720"/>
    </w:p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Pr>
      <w:color w:val="0563C1"/>
      <w:u w:val="single"/>
    </w:rPr>
  </w:style>
  <w:style w:type="paragraph" w:styleId="NoSpacing">
    <w:name w:val="No Spacing"/>
    <w:uiPriority w:val="99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CommentReference">
    <w:name w:val="annotation reference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qFormat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qFormat/>
    <w:rPr>
      <w:rFonts w:ascii="Times New Roman" w:eastAsia="Times New Roman" w:hAnsi="Times New Roman" w:cs="Times New Roman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qFormat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qFormat/>
    <w:rPr>
      <w:rFonts w:ascii="Segoe UI" w:eastAsia="Times New Roman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rPr>
      <w:rFonts w:ascii="Times New Roman" w:eastAsia="Times New Roman" w:hAnsi="Times New Roman" w:cs="Times New Roman"/>
      <w:sz w:val="24"/>
      <w:szCs w:val="24"/>
    </w:rPr>
  </w:style>
  <w:style w:type="paragraph" w:styleId="BodyTextIndent3">
    <w:name w:val="Body Text Indent 3"/>
    <w:basedOn w:val="Normal"/>
    <w:link w:val="BodyTextIndent3Char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rPr>
      <w:rFonts w:ascii="Times New Roman" w:eastAsia="Times New Roman" w:hAnsi="Times New Roman" w:cs="Times New Roman"/>
      <w:sz w:val="16"/>
      <w:szCs w:val="16"/>
    </w:rPr>
  </w:style>
  <w:style w:type="table" w:styleId="TableGrid">
    <w:name w:val="Table Grid"/>
    <w:basedOn w:val="TableNormal"/>
    <w:uiPriority w:val="39"/>
    <w:pPr>
      <w:spacing w:after="0" w:line="240" w:lineRule="auto"/>
    </w:pPr>
    <w:rPr>
      <w:lang w:val="de-AT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cf01">
    <w:name w:val="cf01"/>
    <w:rPr>
      <w:rFonts w:ascii="Segoe UI" w:eastAsia="Calibri" w:hAnsi="Segoe UI" w:cs="Segoe UI" w:hint="default"/>
      <w:sz w:val="18"/>
      <w:szCs w:val="18"/>
    </w:rPr>
  </w:style>
  <w:style w:type="paragraph" w:styleId="Revision">
    <w:name w:val="Revision"/>
    <w:uiPriority w:val="9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Default">
    <w:name w:val="Default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customStyle="1" w:styleId="markedcontent">
    <w:name w:val="markedcontent"/>
    <w:basedOn w:val="DefaultParagraphFont"/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rPr>
      <w:rFonts w:ascii="Times New Roman" w:eastAsia="Times New Roman" w:hAnsi="Times New Roman" w:cs="Times New Roman"/>
      <w:b/>
      <w:bCs/>
      <w:sz w:val="20"/>
      <w:szCs w:val="20"/>
      <w:lang w:val="sq-AL"/>
    </w:rPr>
  </w:style>
  <w:style w:type="character" w:customStyle="1" w:styleId="ListParagraphChar">
    <w:name w:val="List Paragraph Char"/>
    <w:link w:val="ListParagraph"/>
    <w:uiPriority w:val="34"/>
    <w:qFormat/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FootnoteText">
    <w:name w:val="footnote text"/>
    <w:basedOn w:val="Normal"/>
    <w:link w:val="FootnoteTextChar"/>
    <w:uiPriority w:val="99"/>
    <w:rPr>
      <w:rFonts w:ascii="Calibri" w:eastAsia="Calibri" w:hAnsi="Calibri" w:cs="SimSun"/>
      <w:kern w:val="2"/>
      <w:sz w:val="20"/>
      <w:szCs w:val="20"/>
      <w:lang w:val="en-US"/>
      <w14:ligatures w14:val="standardContextual"/>
    </w:rPr>
  </w:style>
  <w:style w:type="character" w:customStyle="1" w:styleId="FootnoteTextChar">
    <w:name w:val="Footnote Text Char"/>
    <w:basedOn w:val="DefaultParagraphFont"/>
    <w:link w:val="FootnoteText"/>
    <w:uiPriority w:val="99"/>
    <w:rPr>
      <w:rFonts w:ascii="Calibri" w:eastAsia="Calibri" w:hAnsi="Calibri" w:cs="SimSun"/>
      <w:kern w:val="2"/>
      <w:sz w:val="20"/>
      <w:szCs w:val="20"/>
      <w14:ligatures w14:val="standardContextual"/>
    </w:rPr>
  </w:style>
  <w:style w:type="character" w:styleId="FootnoteReference">
    <w:name w:val="footnote reference"/>
    <w:basedOn w:val="DefaultParagraphFont"/>
    <w:uiPriority w:val="99"/>
    <w:rPr>
      <w:vertAlign w:val="superscript"/>
    </w:rPr>
  </w:style>
  <w:style w:type="character" w:styleId="Strong">
    <w:name w:val="Strong"/>
    <w:basedOn w:val="DefaultParagraphFont"/>
    <w:uiPriority w:val="22"/>
    <w:qFormat/>
    <w:rPr>
      <w:b/>
      <w:bCs/>
    </w:rPr>
  </w:style>
  <w:style w:type="paragraph" w:styleId="NormalWeb">
    <w:name w:val="Normal (Web)"/>
    <w:basedOn w:val="Normal"/>
    <w:uiPriority w:val="99"/>
    <w:pPr>
      <w:spacing w:before="100" w:beforeAutospacing="1" w:after="100" w:afterAutospacing="1"/>
    </w:pPr>
    <w:rPr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34" Type="http://schemas.openxmlformats.org/officeDocument/2006/relationships/endnotes" Target="endnote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footnotes" Target="footnotes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numbering" Target="numbering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webSettings" Target="webSettings.xml"/><Relationship Id="rId37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fontTable" Target="fontTable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settings" Target="setting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styles" Target="styles.xml"/><Relationship Id="rId35" Type="http://schemas.openxmlformats.org/officeDocument/2006/relationships/footer" Target="footer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266</Nr_x002e__x0020_akti>
    <Data_x0020_e_x0020_Krijimit xmlns="0e656187-b300-4fb0-8bf4-3a50f872073c">2025-01-09T11:51:54Z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2025-01-08T00:00:00Z</Date_x0020_protokolli>
    <Titulli xmlns="0e656187-b300-4fb0-8bf4-3a50f872073c">Mbi miratimin e datës së fillimit të tregtimit për tregun e ankandeve brenda së njëjtës ditë në Bursën Shqiptare të Energjisë Elektrike</Titulli>
    <Modifikuesi xmlns="0e656187-b300-4fb0-8bf4-3a50f872073c">Fjora.Cahani</Modifikuesi>
    <Nr_x002e__x0020_prot_x0020_QBZ xmlns="0e656187-b300-4fb0-8bf4-3a50f872073c">12/2</Nr_x002e__x0020_prot_x0020_QBZ>
    <Data_x0020_e_x0020_Modifikimit xmlns="0e656187-b300-4fb0-8bf4-3a50f872073c">2025-01-09T15:35:07Z</Data_x0020_e_x0020_Modifikimit>
    <Dekretuar xmlns="0e656187-b300-4fb0-8bf4-3a50f872073c">false</Dekretuar>
    <Data xmlns="0e656187-b300-4fb0-8bf4-3a50f872073c">2024-12-10T00:00:00Z</Data>
    <Nr_x002e__x0020_protokolli_x0020_i_x0020_aktit xmlns="0e656187-b300-4fb0-8bf4-3a50f872073c">11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191DAA2BB2724BAF870F78DF2F7601E5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214B2925-A415-4444-A5D2-04F9996C3E9B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4CBF5B43-BFF8-4803-9CA5-256478B47468}">
  <ds:schemaRefs>
    <ds:schemaRef ds:uri="http://purl.org/dc/terms/"/>
    <ds:schemaRef ds:uri="http://purl.org/dc/elements/1.1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0e656187-b300-4fb0-8bf4-3a50f872073c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E2F7340-36D1-4C20-AFD8-E7565C156E69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A0467E79-EC2C-4A91-8DFE-0F4CC786AA39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1FA1C084-904F-4755-9B70-9AE6849DC8D4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BB839275-2CB7-474A-894B-CCAF4A46FC53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8F9A912C-5D96-4DA4-B430-EDDE7CFA5B91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6A9E2A67-89DA-44DB-B8FE-CCAE66CD0435}">
  <ds:schemaRefs>
    <ds:schemaRef ds:uri="http://schemas.microsoft.com/sharepoint/v3/contenttype/forms"/>
  </ds:schemaRefs>
</ds:datastoreItem>
</file>

<file path=customXml/itemProps9.xml><?xml version="1.0" encoding="utf-8"?>
<ds:datastoreItem xmlns:ds="http://schemas.openxmlformats.org/officeDocument/2006/customXml" ds:itemID="{07879F49-7D85-48E0-AA49-6F653D88DFED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73A9FD2C-E0AE-4619-BA79-98B1E765CCFF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BEF4D81A-073B-4660-9942-24843FB5DE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12.xml><?xml version="1.0" encoding="utf-8"?>
<ds:datastoreItem xmlns:ds="http://schemas.openxmlformats.org/officeDocument/2006/customXml" ds:itemID="{57CDE5EA-80CC-4A56-BDC6-FE0F316BC28F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9E43685D-3E88-48CA-9EA0-B5F500D17155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D5FD953F-ECB5-40A2-8EF7-095E68873752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82B8A3B0-0F62-416F-9BCE-2684D604E96A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FAEF5BD3-1AB3-4CBC-B4D4-DC46E63588C9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1142BE1E-03AD-4725-BF6B-4285302961E8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B173D8DA-4EB8-47A2-84DD-953F5E5E5428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489800F3-E0A0-4C0D-90D2-D24472D1B7C7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6D242165-B6E9-4C37-92A4-6A35CA3E5DA3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41374702-DD41-4450-B15E-1A541557571D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60CAF9EF-5242-4F17-8B83-2CDC3B290FDB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78A8BA1A-98D1-4886-A3D5-8E573C3E55D8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FFEC1873-9774-4508-86E4-EA4620B52136}">
  <ds:schemaRefs>
    <ds:schemaRef ds:uri="http://www.wps.cn/android/officeDocument/2013/mofficeCustomData"/>
  </ds:schemaRefs>
</ds:datastoreItem>
</file>

<file path=customXml/itemProps25.xml><?xml version="1.0" encoding="utf-8"?>
<ds:datastoreItem xmlns:ds="http://schemas.openxmlformats.org/officeDocument/2006/customXml" ds:itemID="{4F1A0DE8-55C7-4EDD-8A48-9976A4A1D4EB}">
  <ds:schemaRefs>
    <ds:schemaRef ds:uri="http://www.wps.cn/android/officeDocument/2013/mofficeCustomData"/>
  </ds:schemaRefs>
</ds:datastoreItem>
</file>

<file path=customXml/itemProps26.xml><?xml version="1.0" encoding="utf-8"?>
<ds:datastoreItem xmlns:ds="http://schemas.openxmlformats.org/officeDocument/2006/customXml" ds:itemID="{DA7DE164-EBE1-48F2-BAE7-9CD3968FD171}">
  <ds:schemaRefs>
    <ds:schemaRef ds:uri="http://www.wps.cn/android/officeDocument/2013/mofficeCustomData"/>
  </ds:schemaRefs>
</ds:datastoreItem>
</file>

<file path=customXml/itemProps27.xml><?xml version="1.0" encoding="utf-8"?>
<ds:datastoreItem xmlns:ds="http://schemas.openxmlformats.org/officeDocument/2006/customXml" ds:itemID="{6105F969-D6C3-4A07-8649-BA235B64E08F}">
  <ds:schemaRefs>
    <ds:schemaRef ds:uri="http://www.wps.cn/android/officeDocument/2013/mofficeCustomData"/>
  </ds:schemaRefs>
</ds:datastoreItem>
</file>

<file path=customXml/itemProps28.xml><?xml version="1.0" encoding="utf-8"?>
<ds:datastoreItem xmlns:ds="http://schemas.openxmlformats.org/officeDocument/2006/customXml" ds:itemID="{5202904B-91F0-4626-B537-B1597467D9A9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13</TotalTime>
  <Pages>2</Pages>
  <Words>784</Words>
  <Characters>4473</Characters>
  <Application>Microsoft Office Word</Application>
  <DocSecurity>0</DocSecurity>
  <Lines>37</Lines>
  <Paragraphs>10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5247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miratimin e datës së fillimit të tregtimit për tregun e ankandeve brenda së njëjtës ditë në Bursën Shqiptare të Energjisë Elektrike</dc:title>
  <dc:creator>DJZM</dc:creator>
  <cp:lastModifiedBy>Fjora Cahani</cp:lastModifiedBy>
  <cp:revision>6</cp:revision>
  <cp:lastPrinted>2024-12-05T09:33:00Z</cp:lastPrinted>
  <dcterms:created xsi:type="dcterms:W3CDTF">2024-12-30T13:56:00Z</dcterms:created>
  <dcterms:modified xsi:type="dcterms:W3CDTF">2025-01-10T08:02:00Z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d3c03b9444d44483897b1c82665ece4d</vt:lpwstr>
  </property>
</Properties>
</file>