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63324B72" w14:textId="06626A28" w:rsidR="00985AC0" w:rsidRPr="00B018AA" w:rsidRDefault="00985AC0" w:rsidP="00985AC0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B018AA">
        <w:rPr>
          <w:rFonts w:ascii="Garamond" w:hAnsi="Garamond"/>
          <w:i w:val="0"/>
          <w:iCs w:val="0"/>
          <w:sz w:val="24"/>
          <w:szCs w:val="24"/>
        </w:rPr>
        <w:t>VENDIM</w:t>
      </w:r>
    </w:p>
    <w:p w14:paraId="1B853DC4" w14:textId="464D2088" w:rsidR="00985AC0" w:rsidRPr="00B018AA" w:rsidRDefault="00985AC0" w:rsidP="00985AC0">
      <w:pPr>
        <w:pStyle w:val="Heading2"/>
        <w:spacing w:before="0" w:after="0"/>
        <w:ind w:firstLine="284"/>
        <w:jc w:val="center"/>
        <w:rPr>
          <w:rFonts w:ascii="Garamond" w:hAnsi="Garamond"/>
          <w:i w:val="0"/>
          <w:iCs w:val="0"/>
          <w:sz w:val="24"/>
          <w:szCs w:val="24"/>
        </w:rPr>
      </w:pPr>
      <w:r w:rsidRPr="00B018AA">
        <w:rPr>
          <w:rFonts w:ascii="Garamond" w:hAnsi="Garamond"/>
          <w:i w:val="0"/>
          <w:iCs w:val="0"/>
          <w:sz w:val="24"/>
          <w:szCs w:val="24"/>
        </w:rPr>
        <w:t xml:space="preserve">Nr. 267, </w:t>
      </w:r>
      <w:r w:rsidR="00966098" w:rsidRPr="00B018AA">
        <w:rPr>
          <w:rFonts w:ascii="Garamond" w:hAnsi="Garamond"/>
          <w:i w:val="0"/>
          <w:iCs w:val="0"/>
          <w:sz w:val="24"/>
          <w:szCs w:val="24"/>
        </w:rPr>
        <w:t>d</w:t>
      </w:r>
      <w:r w:rsidRPr="00B018AA">
        <w:rPr>
          <w:rFonts w:ascii="Garamond" w:hAnsi="Garamond"/>
          <w:i w:val="0"/>
          <w:iCs w:val="0"/>
          <w:sz w:val="24"/>
          <w:szCs w:val="24"/>
        </w:rPr>
        <w:t>atë 10.12.2024</w:t>
      </w:r>
    </w:p>
    <w:p w14:paraId="619F4A83" w14:textId="77777777" w:rsidR="00985AC0" w:rsidRPr="00B018AA" w:rsidRDefault="00985AC0" w:rsidP="00985AC0">
      <w:pPr>
        <w:ind w:firstLine="284"/>
        <w:jc w:val="center"/>
        <w:rPr>
          <w:rFonts w:ascii="Garamond" w:hAnsi="Garamond"/>
        </w:rPr>
      </w:pPr>
    </w:p>
    <w:p w14:paraId="4231C4D8" w14:textId="7564A0C8" w:rsidR="00985AC0" w:rsidRPr="00B018AA" w:rsidRDefault="00985AC0" w:rsidP="00985AC0">
      <w:pPr>
        <w:pStyle w:val="Header"/>
        <w:ind w:firstLine="284"/>
        <w:jc w:val="center"/>
        <w:rPr>
          <w:rFonts w:ascii="Garamond" w:hAnsi="Garamond"/>
          <w:b/>
          <w:bCs/>
        </w:rPr>
      </w:pPr>
      <w:r w:rsidRPr="00B018AA">
        <w:rPr>
          <w:rFonts w:ascii="Garamond" w:hAnsi="Garamond"/>
          <w:b/>
          <w:bCs/>
        </w:rPr>
        <w:t>MBI AFATIN E NOMINIMIT NË TREGUN E BALANCIMIT</w:t>
      </w:r>
    </w:p>
    <w:p w14:paraId="0A595E26" w14:textId="77777777" w:rsidR="00985AC0" w:rsidRPr="00B018AA" w:rsidRDefault="00985AC0" w:rsidP="00985AC0">
      <w:pPr>
        <w:ind w:firstLine="284"/>
        <w:jc w:val="both"/>
        <w:rPr>
          <w:rFonts w:ascii="Garamond" w:hAnsi="Garamond"/>
        </w:rPr>
      </w:pPr>
    </w:p>
    <w:p w14:paraId="217D9CD1" w14:textId="18F3EE15" w:rsidR="00985AC0" w:rsidRPr="00B018AA" w:rsidRDefault="00985AC0" w:rsidP="00985AC0">
      <w:pPr>
        <w:ind w:firstLine="284"/>
        <w:jc w:val="both"/>
        <w:rPr>
          <w:rFonts w:ascii="Garamond" w:hAnsi="Garamond"/>
          <w:iCs/>
        </w:rPr>
      </w:pPr>
      <w:r w:rsidRPr="00B018AA">
        <w:rPr>
          <w:rFonts w:ascii="Garamond" w:hAnsi="Garamond"/>
        </w:rPr>
        <w:t>Në mbështetje të neneve 16, 19, 62, 98, 99 dhe 100</w:t>
      </w:r>
      <w:r w:rsidR="00B018AA">
        <w:rPr>
          <w:rFonts w:ascii="Garamond" w:hAnsi="Garamond"/>
        </w:rPr>
        <w:t>,</w:t>
      </w:r>
      <w:r w:rsidRPr="00B018AA">
        <w:rPr>
          <w:rFonts w:ascii="Garamond" w:hAnsi="Garamond"/>
        </w:rPr>
        <w:t xml:space="preserve"> të ligjit nr. 43/2015</w:t>
      </w:r>
      <w:r w:rsidR="00B018AA">
        <w:rPr>
          <w:rFonts w:ascii="Garamond" w:hAnsi="Garamond"/>
        </w:rPr>
        <w:t>,</w:t>
      </w:r>
      <w:r w:rsidRPr="00B018AA">
        <w:rPr>
          <w:rFonts w:ascii="Garamond" w:hAnsi="Garamond"/>
        </w:rPr>
        <w:t xml:space="preserve"> “</w:t>
      </w:r>
      <w:r w:rsidRPr="00B018AA">
        <w:rPr>
          <w:rFonts w:ascii="Garamond" w:hAnsi="Garamond"/>
          <w:iCs/>
        </w:rPr>
        <w:t>Për sektorin e energjisë elektrike</w:t>
      </w:r>
      <w:r w:rsidRPr="00B018AA">
        <w:rPr>
          <w:rFonts w:ascii="Garamond" w:hAnsi="Garamond"/>
        </w:rPr>
        <w:t>”</w:t>
      </w:r>
      <w:r w:rsidR="00B018AA">
        <w:rPr>
          <w:rFonts w:ascii="Garamond" w:hAnsi="Garamond"/>
        </w:rPr>
        <w:t>,</w:t>
      </w:r>
      <w:r w:rsidRPr="00B018AA">
        <w:rPr>
          <w:rFonts w:ascii="Garamond" w:hAnsi="Garamond"/>
        </w:rPr>
        <w:t xml:space="preserve"> </w:t>
      </w:r>
      <w:r w:rsidR="00B018AA" w:rsidRPr="00B018AA">
        <w:rPr>
          <w:rFonts w:ascii="Garamond" w:hAnsi="Garamond"/>
        </w:rPr>
        <w:t>të</w:t>
      </w:r>
      <w:r w:rsidRPr="00B018AA">
        <w:rPr>
          <w:rFonts w:ascii="Garamond" w:hAnsi="Garamond"/>
        </w:rPr>
        <w:t xml:space="preserve"> ndryshuar; </w:t>
      </w:r>
      <w:r w:rsidR="00B018AA" w:rsidRPr="00B018AA">
        <w:rPr>
          <w:rFonts w:ascii="Garamond" w:hAnsi="Garamond"/>
        </w:rPr>
        <w:t xml:space="preserve">të </w:t>
      </w:r>
      <w:r w:rsidRPr="00B018AA">
        <w:rPr>
          <w:rFonts w:ascii="Garamond" w:hAnsi="Garamond"/>
        </w:rPr>
        <w:t>nenit 26</w:t>
      </w:r>
      <w:r w:rsidR="00B018AA">
        <w:rPr>
          <w:rFonts w:ascii="Garamond" w:hAnsi="Garamond"/>
        </w:rPr>
        <w:t>,</w:t>
      </w:r>
      <w:r w:rsidRPr="00B018AA">
        <w:rPr>
          <w:rFonts w:ascii="Garamond" w:hAnsi="Garamond"/>
        </w:rPr>
        <w:t xml:space="preserve"> të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  <w:iCs/>
        </w:rPr>
        <w:t>Rregullores për organizimin, funksionimin dhe procedurat e ERE-s</w:t>
      </w:r>
      <w:r w:rsidR="00B018AA">
        <w:rPr>
          <w:rFonts w:ascii="Garamond" w:hAnsi="Garamond"/>
          <w:iCs/>
        </w:rPr>
        <w:t>”</w:t>
      </w:r>
      <w:r w:rsidRPr="00B018AA">
        <w:rPr>
          <w:rFonts w:ascii="Garamond" w:hAnsi="Garamond"/>
        </w:rPr>
        <w:t xml:space="preserve">, miratuar me vendimin e </w:t>
      </w:r>
      <w:r w:rsidR="00B018AA" w:rsidRPr="00B018AA">
        <w:rPr>
          <w:rFonts w:ascii="Garamond" w:hAnsi="Garamond"/>
        </w:rPr>
        <w:t xml:space="preserve">Bordit </w:t>
      </w:r>
      <w:r w:rsidRPr="00B018AA">
        <w:rPr>
          <w:rFonts w:ascii="Garamond" w:hAnsi="Garamond"/>
        </w:rPr>
        <w:t>të Entit Rregullator të Energjisë (ERE) nr. 96, datë 17.6.2016; Bordi i ERE-s, në mbledhjen e tij të datës 10.12.2024, pasi shqyrtoi relacionin nr. 1549/1</w:t>
      </w:r>
      <w:r w:rsidR="00B018AA">
        <w:rPr>
          <w:rFonts w:ascii="Garamond" w:hAnsi="Garamond"/>
        </w:rPr>
        <w:t xml:space="preserve"> </w:t>
      </w:r>
      <w:r w:rsidRPr="00B018AA">
        <w:rPr>
          <w:rFonts w:ascii="Garamond" w:hAnsi="Garamond"/>
        </w:rPr>
        <w:t xml:space="preserve">prot., datë 6.12.2024, të përgatitur nga Drejtoritë Teknike </w:t>
      </w:r>
      <w:r w:rsidRPr="00B018AA">
        <w:rPr>
          <w:rFonts w:ascii="Garamond" w:hAnsi="Garamond"/>
          <w:iCs/>
        </w:rPr>
        <w:t xml:space="preserve">“Mbi kërkesën e </w:t>
      </w:r>
      <w:r w:rsidR="00B018AA">
        <w:rPr>
          <w:rFonts w:ascii="Garamond" w:hAnsi="Garamond"/>
          <w:iCs/>
        </w:rPr>
        <w:t>‘</w:t>
      </w:r>
      <w:r w:rsidRPr="00B018AA">
        <w:rPr>
          <w:rFonts w:ascii="Garamond" w:hAnsi="Garamond"/>
          <w:iCs/>
        </w:rPr>
        <w:t>OST</w:t>
      </w:r>
      <w:r w:rsidR="00B018AA">
        <w:rPr>
          <w:rFonts w:ascii="Garamond" w:hAnsi="Garamond"/>
          <w:iCs/>
        </w:rPr>
        <w:t>’</w:t>
      </w:r>
      <w:r w:rsidRPr="00B018AA">
        <w:rPr>
          <w:rFonts w:ascii="Garamond" w:hAnsi="Garamond"/>
          <w:iCs/>
        </w:rPr>
        <w:t xml:space="preserve"> sh.a. dhe </w:t>
      </w:r>
      <w:r w:rsidR="00B018AA">
        <w:rPr>
          <w:rFonts w:ascii="Garamond" w:hAnsi="Garamond"/>
          <w:iCs/>
        </w:rPr>
        <w:t>‘</w:t>
      </w:r>
      <w:r w:rsidRPr="00B018AA">
        <w:rPr>
          <w:rFonts w:ascii="Garamond" w:hAnsi="Garamond"/>
          <w:iCs/>
        </w:rPr>
        <w:t>ALPEX</w:t>
      </w:r>
      <w:r w:rsidR="00B018AA">
        <w:rPr>
          <w:rFonts w:ascii="Garamond" w:hAnsi="Garamond"/>
          <w:iCs/>
        </w:rPr>
        <w:t>’</w:t>
      </w:r>
      <w:r w:rsidRPr="00B018AA">
        <w:rPr>
          <w:rFonts w:ascii="Garamond" w:hAnsi="Garamond"/>
          <w:iCs/>
        </w:rPr>
        <w:t xml:space="preserve"> sh.a., për ndryshimin e afatit të nominimit në tregun e balancimit</w:t>
      </w:r>
      <w:r w:rsidR="00B018AA">
        <w:rPr>
          <w:rFonts w:ascii="Garamond" w:hAnsi="Garamond"/>
          <w:iCs/>
        </w:rPr>
        <w:t>”</w:t>
      </w:r>
      <w:r w:rsidRPr="00B018AA">
        <w:rPr>
          <w:rFonts w:ascii="Garamond" w:hAnsi="Garamond"/>
          <w:iCs/>
        </w:rPr>
        <w:t xml:space="preserve">, </w:t>
      </w:r>
    </w:p>
    <w:p w14:paraId="704FDAD1" w14:textId="0CDC929C" w:rsidR="00985AC0" w:rsidRPr="00B018AA" w:rsidRDefault="00B018AA" w:rsidP="00985AC0">
      <w:pPr>
        <w:ind w:firstLine="284"/>
        <w:jc w:val="both"/>
        <w:rPr>
          <w:rFonts w:ascii="Garamond" w:hAnsi="Garamond"/>
          <w:bCs/>
        </w:rPr>
      </w:pPr>
      <w:r w:rsidRPr="00B018AA">
        <w:rPr>
          <w:rFonts w:ascii="Garamond" w:hAnsi="Garamond"/>
          <w:bCs/>
        </w:rPr>
        <w:t>k</w:t>
      </w:r>
      <w:r w:rsidR="00985AC0" w:rsidRPr="00B018AA">
        <w:rPr>
          <w:rFonts w:ascii="Garamond" w:hAnsi="Garamond"/>
          <w:bCs/>
        </w:rPr>
        <w:t>onstatoi se:</w:t>
      </w:r>
    </w:p>
    <w:p w14:paraId="428A8387" w14:textId="4D3C16FA" w:rsidR="00985AC0" w:rsidRPr="00B018AA" w:rsidRDefault="00985AC0" w:rsidP="00985AC0">
      <w:pPr>
        <w:pStyle w:val="NormalWeb"/>
        <w:spacing w:before="0" w:beforeAutospacing="0" w:after="0" w:afterAutospacing="0"/>
        <w:ind w:firstLine="284"/>
        <w:jc w:val="both"/>
        <w:rPr>
          <w:rFonts w:ascii="Garamond" w:hAnsi="Garamond"/>
          <w:lang w:val="sq-AL"/>
        </w:rPr>
      </w:pPr>
      <w:r w:rsidRPr="00B018AA">
        <w:rPr>
          <w:rFonts w:ascii="Garamond" w:hAnsi="Garamond"/>
          <w:lang w:val="sq-AL"/>
        </w:rPr>
        <w:t>- Bordi i Entit Rregullator të Energjisë</w:t>
      </w:r>
      <w:r w:rsidR="00B018AA">
        <w:rPr>
          <w:rFonts w:ascii="Garamond" w:hAnsi="Garamond"/>
          <w:lang w:val="sq-AL"/>
        </w:rPr>
        <w:t>,</w:t>
      </w:r>
      <w:r w:rsidRPr="00B018AA">
        <w:rPr>
          <w:rFonts w:ascii="Garamond" w:hAnsi="Garamond"/>
          <w:lang w:val="sq-AL"/>
        </w:rPr>
        <w:t xml:space="preserve"> me vendimin nr. 106, datë 2.7.2020, vendosi miratimin e “Rregullave të Tregut Shqiptar të Balancimit të Energjisë Elektrike”. </w:t>
      </w:r>
    </w:p>
    <w:p w14:paraId="56E4B8C5" w14:textId="2816A57B" w:rsidR="00985AC0" w:rsidRPr="00B018AA" w:rsidRDefault="00985AC0" w:rsidP="00985AC0">
      <w:pPr>
        <w:pStyle w:val="ListParagraph"/>
        <w:ind w:left="0" w:firstLine="284"/>
        <w:jc w:val="both"/>
        <w:rPr>
          <w:rFonts w:ascii="Garamond" w:hAnsi="Garamond"/>
        </w:rPr>
      </w:pPr>
      <w:r w:rsidRPr="00B018AA">
        <w:rPr>
          <w:rFonts w:ascii="Garamond" w:hAnsi="Garamond"/>
        </w:rPr>
        <w:t xml:space="preserve">- Nëpërmjet shkresës së përbashkët nga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OST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</w:t>
      </w:r>
      <w:r w:rsidR="00B018AA">
        <w:rPr>
          <w:rFonts w:ascii="Garamond" w:hAnsi="Garamond"/>
        </w:rPr>
        <w:t>.</w:t>
      </w:r>
      <w:r w:rsidRPr="00B018AA">
        <w:rPr>
          <w:rFonts w:ascii="Garamond" w:hAnsi="Garamond"/>
        </w:rPr>
        <w:t xml:space="preserve"> dhe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ALPEX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</w:t>
      </w:r>
      <w:r w:rsidR="00B018AA">
        <w:rPr>
          <w:rFonts w:ascii="Garamond" w:hAnsi="Garamond"/>
        </w:rPr>
        <w:t>.,</w:t>
      </w:r>
      <w:r w:rsidRPr="00B018AA">
        <w:rPr>
          <w:rFonts w:ascii="Garamond" w:hAnsi="Garamond"/>
        </w:rPr>
        <w:t xml:space="preserve"> me nr. 3529 prot., datë 21.6.2024 (për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OST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</w:t>
      </w:r>
      <w:r w:rsidR="00B018AA">
        <w:rPr>
          <w:rFonts w:ascii="Garamond" w:hAnsi="Garamond"/>
        </w:rPr>
        <w:t>.</w:t>
      </w:r>
      <w:r w:rsidRPr="00B018AA">
        <w:rPr>
          <w:rFonts w:ascii="Garamond" w:hAnsi="Garamond"/>
        </w:rPr>
        <w:t xml:space="preserve">) dhe nr. 229 prot., datë 24.6.2024 (për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ALPEX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</w:t>
      </w:r>
      <w:r w:rsidR="00B018AA">
        <w:rPr>
          <w:rFonts w:ascii="Garamond" w:hAnsi="Garamond"/>
        </w:rPr>
        <w:t>.</w:t>
      </w:r>
      <w:r w:rsidRPr="00B018AA">
        <w:rPr>
          <w:rFonts w:ascii="Garamond" w:hAnsi="Garamond"/>
        </w:rPr>
        <w:t xml:space="preserve">), protokolluar në ERE me nr. 1549 prot., datë 25.6.2024, është kërkuar </w:t>
      </w:r>
      <w:r w:rsidRPr="00B018AA">
        <w:rPr>
          <w:rFonts w:ascii="Garamond" w:hAnsi="Garamond"/>
          <w:iCs/>
        </w:rPr>
        <w:t xml:space="preserve"> ndryshimi i afatit të nominimit në tregun e balancimit</w:t>
      </w:r>
      <w:r w:rsidR="00B018AA">
        <w:rPr>
          <w:rFonts w:ascii="Garamond" w:hAnsi="Garamond"/>
          <w:iCs/>
        </w:rPr>
        <w:t>,</w:t>
      </w:r>
      <w:r w:rsidRPr="00B018AA">
        <w:rPr>
          <w:rFonts w:ascii="Garamond" w:hAnsi="Garamond"/>
        </w:rPr>
        <w:t xml:space="preserve"> e cila synon të ndryshojë afatet për përditësimin e nominimeve, duke e përshtatur atë me praktikat e reja të tregut dhe duke rritur fleksibilitetin operacional. </w:t>
      </w:r>
    </w:p>
    <w:p w14:paraId="1F913888" w14:textId="2CCBA5D9" w:rsidR="00985AC0" w:rsidRPr="00B018AA" w:rsidRDefault="00985AC0" w:rsidP="00985AC0">
      <w:pPr>
        <w:pStyle w:val="ListParagraph"/>
        <w:ind w:left="0" w:firstLine="284"/>
        <w:jc w:val="both"/>
        <w:rPr>
          <w:rFonts w:ascii="Garamond" w:hAnsi="Garamond"/>
        </w:rPr>
      </w:pPr>
      <w:r w:rsidRPr="00B018AA">
        <w:rPr>
          <w:rFonts w:ascii="Garamond" w:hAnsi="Garamond"/>
        </w:rPr>
        <w:t xml:space="preserve">- Në propozimin e paraqitura nga shoqëritë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OST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sh.a. dhe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ALPEX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sh.a., duke marrë në konsideratë përvojën e akumuluar dhe bashkëpunimin me aktorët e tregut, është rekomanduar për përmirësimin e “Rregullave të Tregut Shqiptar të Balancimit”</w:t>
      </w:r>
      <w:r w:rsidR="00B018AA">
        <w:rPr>
          <w:rFonts w:ascii="Garamond" w:hAnsi="Garamond"/>
        </w:rPr>
        <w:t>,</w:t>
      </w:r>
      <w:r w:rsidRPr="00B018AA">
        <w:rPr>
          <w:rFonts w:ascii="Garamond" w:hAnsi="Garamond"/>
        </w:rPr>
        <w:t xml:space="preserve"> si dhe është propozuar ndryshimi: “</w:t>
      </w:r>
      <w:r w:rsidRPr="00B018AA">
        <w:rPr>
          <w:rFonts w:ascii="Garamond" w:hAnsi="Garamond"/>
          <w:iCs/>
        </w:rPr>
        <w:t>Nominimet mund të përditësohen brenda ditës, së paku 15 minuta para fillimit të periudhës së lëvrimit</w:t>
      </w:r>
      <w:r w:rsidRPr="00B018AA">
        <w:rPr>
          <w:rFonts w:ascii="Garamond" w:hAnsi="Garamond"/>
        </w:rPr>
        <w:t>”.</w:t>
      </w:r>
    </w:p>
    <w:p w14:paraId="21328084" w14:textId="5A079C3C" w:rsidR="00985AC0" w:rsidRPr="00B018AA" w:rsidRDefault="00985AC0" w:rsidP="00985AC0">
      <w:pPr>
        <w:pStyle w:val="ListParagraph"/>
        <w:ind w:left="0" w:firstLine="284"/>
        <w:jc w:val="both"/>
        <w:rPr>
          <w:rFonts w:ascii="Garamond" w:hAnsi="Garamond"/>
        </w:rPr>
      </w:pPr>
      <w:r w:rsidRPr="00B018AA">
        <w:rPr>
          <w:rFonts w:ascii="Garamond" w:hAnsi="Garamond"/>
        </w:rPr>
        <w:t xml:space="preserve">- Ky ndryshim ka për qëllim të përshtatet me zhvillimet teknologjike dhe operacionale, duke siguruar një reagim të shpejtë ndaj ndryshimeve të paparashikuara dhe një bashkëpunim më të ngushtë midis platformave të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ALPEX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</w:t>
      </w:r>
      <w:r w:rsidR="00B018AA">
        <w:rPr>
          <w:rFonts w:ascii="Garamond" w:hAnsi="Garamond"/>
        </w:rPr>
        <w:t>.</w:t>
      </w:r>
      <w:r w:rsidRPr="00B018AA">
        <w:rPr>
          <w:rFonts w:ascii="Garamond" w:hAnsi="Garamond"/>
        </w:rPr>
        <w:t xml:space="preserve"> dhe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OST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sh.a.</w:t>
      </w:r>
    </w:p>
    <w:p w14:paraId="297909E4" w14:textId="776A9296" w:rsidR="00985AC0" w:rsidRPr="00B018AA" w:rsidRDefault="00985AC0" w:rsidP="00985AC0">
      <w:pPr>
        <w:pStyle w:val="ListParagraph"/>
        <w:ind w:left="0" w:firstLine="284"/>
        <w:jc w:val="both"/>
        <w:rPr>
          <w:rFonts w:ascii="Garamond" w:hAnsi="Garamond"/>
        </w:rPr>
      </w:pPr>
      <w:r w:rsidRPr="00B018AA">
        <w:rPr>
          <w:rFonts w:ascii="Garamond" w:hAnsi="Garamond"/>
        </w:rPr>
        <w:t xml:space="preserve">-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OST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sh.a., që nga 1 </w:t>
      </w:r>
      <w:r w:rsidR="00B018AA">
        <w:rPr>
          <w:rFonts w:ascii="Garamond" w:hAnsi="Garamond"/>
        </w:rPr>
        <w:t>p</w:t>
      </w:r>
      <w:r w:rsidRPr="00B018AA">
        <w:rPr>
          <w:rFonts w:ascii="Garamond" w:hAnsi="Garamond"/>
        </w:rPr>
        <w:t>rill</w:t>
      </w:r>
      <w:r w:rsidR="00B018AA">
        <w:rPr>
          <w:rFonts w:ascii="Garamond" w:hAnsi="Garamond"/>
        </w:rPr>
        <w:t>i</w:t>
      </w:r>
      <w:r w:rsidRPr="00B018AA">
        <w:rPr>
          <w:rFonts w:ascii="Garamond" w:hAnsi="Garamond"/>
        </w:rPr>
        <w:t xml:space="preserve"> 2021, kur filloi operimi i tregut të balancimit të energjisë elektrike bazuar në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Rregullat e Tregut Shqiptar të Balancimit të Energjisë Elektrike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, të miratuara me vendimin e Bordit të ERE-s nr. 106/2020, ka zbatuar një interval kohor me rezolucion prej 1 ore për proceset, përfshirë nominimet dhe llogaritjet e disbalancave. Në përputhje me vendimin e </w:t>
      </w:r>
      <w:r w:rsidR="00B018AA" w:rsidRPr="00B018AA">
        <w:rPr>
          <w:rFonts w:ascii="Garamond" w:hAnsi="Garamond"/>
        </w:rPr>
        <w:t xml:space="preserve">Bordit </w:t>
      </w:r>
      <w:r w:rsidRPr="00B018AA">
        <w:rPr>
          <w:rFonts w:ascii="Garamond" w:hAnsi="Garamond"/>
        </w:rPr>
        <w:t xml:space="preserve">të ERE-s nr. 148, datë 25.7.2024, duke filluar nga data 1 </w:t>
      </w:r>
      <w:r w:rsidR="00B018AA">
        <w:rPr>
          <w:rFonts w:ascii="Garamond" w:hAnsi="Garamond"/>
        </w:rPr>
        <w:t>m</w:t>
      </w:r>
      <w:r w:rsidRPr="00B018AA">
        <w:rPr>
          <w:rFonts w:ascii="Garamond" w:hAnsi="Garamond"/>
        </w:rPr>
        <w:t xml:space="preserve">ars 2025, </w:t>
      </w:r>
      <w:r w:rsidR="00B018AA">
        <w:rPr>
          <w:rFonts w:ascii="Garamond" w:hAnsi="Garamond"/>
        </w:rPr>
        <w:t>“</w:t>
      </w:r>
      <w:r w:rsidRPr="00B018AA">
        <w:rPr>
          <w:rFonts w:ascii="Garamond" w:hAnsi="Garamond"/>
        </w:rPr>
        <w:t>OST</w:t>
      </w:r>
      <w:r w:rsidR="00B018AA">
        <w:rPr>
          <w:rFonts w:ascii="Garamond" w:hAnsi="Garamond"/>
        </w:rPr>
        <w:t>”</w:t>
      </w:r>
      <w:r w:rsidRPr="00B018AA">
        <w:rPr>
          <w:rFonts w:ascii="Garamond" w:hAnsi="Garamond"/>
        </w:rPr>
        <w:t xml:space="preserve"> sh.a. do të zbatojë rezolucionin 15-minutësh për këto procese, duke përfshirë nominimet dhe llogaritjet e disbalancave. </w:t>
      </w:r>
    </w:p>
    <w:p w14:paraId="237D43AD" w14:textId="42E1A35C" w:rsidR="00985AC0" w:rsidRPr="00B018AA" w:rsidRDefault="00985AC0" w:rsidP="00985AC0">
      <w:pPr>
        <w:pStyle w:val="ListParagraph"/>
        <w:ind w:left="0" w:firstLine="284"/>
        <w:jc w:val="both"/>
        <w:rPr>
          <w:rFonts w:ascii="Garamond" w:hAnsi="Garamond"/>
        </w:rPr>
      </w:pPr>
      <w:r w:rsidRPr="00B018AA">
        <w:rPr>
          <w:rFonts w:ascii="Garamond" w:hAnsi="Garamond"/>
        </w:rPr>
        <w:t>- Është thelbësore që operimi i OST-së të harmonizohet me platformën e Bursës Shqiptare të Energjisë (ALPEX), duke siguruar përputhshmëri me rezolucionin orar të përdorur nga ALPEX</w:t>
      </w:r>
      <w:r w:rsidR="00B018AA">
        <w:rPr>
          <w:rFonts w:ascii="Garamond" w:hAnsi="Garamond"/>
        </w:rPr>
        <w:t>-i</w:t>
      </w:r>
      <w:r w:rsidRPr="00B018AA">
        <w:rPr>
          <w:rFonts w:ascii="Garamond" w:hAnsi="Garamond"/>
        </w:rPr>
        <w:t xml:space="preserve"> sipas </w:t>
      </w:r>
      <w:r w:rsidR="00B018AA">
        <w:rPr>
          <w:rFonts w:ascii="Garamond" w:hAnsi="Garamond"/>
        </w:rPr>
        <w:t>v</w:t>
      </w:r>
      <w:r w:rsidRPr="00B018AA">
        <w:rPr>
          <w:rFonts w:ascii="Garamond" w:hAnsi="Garamond"/>
        </w:rPr>
        <w:t>endimit nr. 347, datë 27.12.2022. Ky harmonizim është jetik për përmirësimin e proceseve brenda së njëjtës ditë dhe për qëndrueshmërinë e sistemit elektroenergjetik, përmes koordinimit të ngushtë midis OST-së, ALPEX-it, palëve përgjegjëse për balancimin dhe partnerëve ndërkufitarë.</w:t>
      </w:r>
    </w:p>
    <w:p w14:paraId="179A0124" w14:textId="6544E69F" w:rsidR="00985AC0" w:rsidRPr="00B018AA" w:rsidRDefault="00985AC0" w:rsidP="00985AC0">
      <w:pPr>
        <w:pStyle w:val="NormalWeb"/>
        <w:spacing w:before="0" w:beforeAutospacing="0" w:after="0" w:afterAutospacing="0"/>
        <w:ind w:firstLine="284"/>
        <w:jc w:val="both"/>
        <w:rPr>
          <w:rFonts w:ascii="Garamond" w:hAnsi="Garamond"/>
          <w:lang w:val="sq-AL"/>
        </w:rPr>
      </w:pPr>
      <w:r w:rsidRPr="00B018AA">
        <w:rPr>
          <w:rFonts w:ascii="Garamond" w:hAnsi="Garamond"/>
          <w:lang w:val="sq-AL"/>
        </w:rPr>
        <w:t>- Propozimi është publikuar për konsultim në faqen zyrtare të ERE-s dhe deri në këtë vendimmarrje nuk ka marrë komente nga palët e interesuara.</w:t>
      </w:r>
    </w:p>
    <w:p w14:paraId="0A2A8BE3" w14:textId="6866A270" w:rsidR="00985AC0" w:rsidRPr="00B018AA" w:rsidRDefault="00985AC0" w:rsidP="00985AC0">
      <w:pPr>
        <w:pStyle w:val="NormalWeb"/>
        <w:spacing w:before="0" w:beforeAutospacing="0" w:after="0" w:afterAutospacing="0"/>
        <w:ind w:firstLine="284"/>
        <w:jc w:val="both"/>
        <w:rPr>
          <w:rFonts w:ascii="Garamond" w:hAnsi="Garamond"/>
          <w:lang w:val="sq-AL"/>
        </w:rPr>
      </w:pPr>
      <w:r w:rsidRPr="00B018AA">
        <w:rPr>
          <w:rFonts w:ascii="Garamond" w:hAnsi="Garamond"/>
          <w:lang w:val="sq-AL"/>
        </w:rPr>
        <w:t xml:space="preserve">- Për sa më sipër, referuar zhvillimeve të pritshme në Tregun Shqiptar të Energjisë, më konkretisht procesit të Bashkimit të Tregjeve Brenda </w:t>
      </w:r>
      <w:r w:rsidR="00B018AA">
        <w:rPr>
          <w:rFonts w:ascii="Garamond" w:hAnsi="Garamond"/>
          <w:lang w:val="sq-AL"/>
        </w:rPr>
        <w:t>s</w:t>
      </w:r>
      <w:r w:rsidRPr="00B018AA">
        <w:rPr>
          <w:rFonts w:ascii="Garamond" w:hAnsi="Garamond"/>
          <w:lang w:val="sq-AL"/>
        </w:rPr>
        <w:t>ë Njëjtës Ditë, vlerësohet i arsyeshëm ndryshimi i afatit të nominimeve, pasi është një faktor pengues në zhvillimin e mëtejshëm të këtij procesi.</w:t>
      </w:r>
    </w:p>
    <w:p w14:paraId="02DDF2CA" w14:textId="34D65899" w:rsidR="00985AC0" w:rsidRPr="00B018AA" w:rsidRDefault="00985AC0" w:rsidP="00985AC0">
      <w:pPr>
        <w:pStyle w:val="BodyText"/>
        <w:spacing w:after="0"/>
        <w:ind w:firstLine="284"/>
        <w:jc w:val="both"/>
        <w:rPr>
          <w:rFonts w:ascii="Garamond" w:hAnsi="Garamond"/>
          <w:lang w:val="sq-AL"/>
        </w:rPr>
      </w:pPr>
      <w:r w:rsidRPr="00B018AA">
        <w:rPr>
          <w:rFonts w:ascii="Garamond" w:hAnsi="Garamond"/>
          <w:lang w:val="sq-AL"/>
        </w:rPr>
        <w:t xml:space="preserve">Për gjithë sa më sipër, </w:t>
      </w:r>
      <w:r w:rsidR="00B018AA" w:rsidRPr="00B018AA">
        <w:rPr>
          <w:rFonts w:ascii="Garamond" w:hAnsi="Garamond"/>
          <w:lang w:val="sq-AL"/>
        </w:rPr>
        <w:t xml:space="preserve">Bordi </w:t>
      </w:r>
      <w:r w:rsidRPr="00B018AA">
        <w:rPr>
          <w:rFonts w:ascii="Garamond" w:hAnsi="Garamond"/>
          <w:lang w:val="sq-AL"/>
        </w:rPr>
        <w:t>i ERE-s,</w:t>
      </w:r>
    </w:p>
    <w:p w14:paraId="66AEA1DA" w14:textId="77777777" w:rsidR="00966098" w:rsidRPr="00B018AA" w:rsidRDefault="00966098" w:rsidP="00985AC0">
      <w:pPr>
        <w:pStyle w:val="BodyText"/>
        <w:spacing w:after="0"/>
        <w:ind w:firstLine="284"/>
        <w:jc w:val="both"/>
        <w:rPr>
          <w:rFonts w:ascii="Garamond" w:hAnsi="Garamond"/>
          <w:lang w:val="sq-AL"/>
        </w:rPr>
      </w:pPr>
    </w:p>
    <w:p w14:paraId="17B7D3CD" w14:textId="278E23C6" w:rsidR="00985AC0" w:rsidRPr="00B018AA" w:rsidRDefault="00985AC0" w:rsidP="00985AC0">
      <w:pPr>
        <w:ind w:firstLine="284"/>
        <w:jc w:val="center"/>
        <w:rPr>
          <w:rFonts w:ascii="Garamond" w:hAnsi="Garamond"/>
          <w:bCs/>
        </w:rPr>
      </w:pPr>
      <w:r w:rsidRPr="00B018AA">
        <w:rPr>
          <w:rFonts w:ascii="Garamond" w:hAnsi="Garamond"/>
          <w:bCs/>
        </w:rPr>
        <w:t>VENDOSI:</w:t>
      </w:r>
    </w:p>
    <w:p w14:paraId="12FF373A" w14:textId="77777777" w:rsidR="00985AC0" w:rsidRPr="00B018AA" w:rsidRDefault="00985AC0" w:rsidP="00985AC0">
      <w:pPr>
        <w:ind w:firstLine="284"/>
        <w:jc w:val="center"/>
        <w:rPr>
          <w:rFonts w:ascii="Garamond" w:hAnsi="Garamond"/>
          <w:bCs/>
        </w:rPr>
      </w:pPr>
    </w:p>
    <w:p w14:paraId="02451D98" w14:textId="5F561127" w:rsidR="00985AC0" w:rsidRPr="00B018AA" w:rsidRDefault="00985AC0" w:rsidP="00985AC0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B018AA">
        <w:rPr>
          <w:rFonts w:ascii="Garamond" w:hAnsi="Garamond"/>
          <w:lang w:val="sq-AL"/>
        </w:rPr>
        <w:t xml:space="preserve">1. </w:t>
      </w:r>
      <w:r w:rsidR="00B018AA" w:rsidRPr="00B018AA">
        <w:rPr>
          <w:rFonts w:ascii="Garamond" w:hAnsi="Garamond"/>
          <w:lang w:val="sq-AL"/>
        </w:rPr>
        <w:t>Ndryshimin</w:t>
      </w:r>
      <w:r w:rsidRPr="00B018AA">
        <w:rPr>
          <w:rFonts w:ascii="Garamond" w:hAnsi="Garamond"/>
          <w:lang w:val="sq-AL"/>
        </w:rPr>
        <w:t xml:space="preserve"> e di</w:t>
      </w:r>
      <w:r w:rsidR="00B018AA">
        <w:rPr>
          <w:rFonts w:ascii="Garamond" w:hAnsi="Garamond"/>
          <w:lang w:val="sq-AL"/>
        </w:rPr>
        <w:t>s</w:t>
      </w:r>
      <w:r w:rsidRPr="00B018AA">
        <w:rPr>
          <w:rFonts w:ascii="Garamond" w:hAnsi="Garamond"/>
          <w:lang w:val="sq-AL"/>
        </w:rPr>
        <w:t>pozitës 5.5.1.5</w:t>
      </w:r>
      <w:r w:rsidR="00B018AA">
        <w:rPr>
          <w:rFonts w:ascii="Garamond" w:hAnsi="Garamond"/>
          <w:lang w:val="sq-AL"/>
        </w:rPr>
        <w:t>,</w:t>
      </w:r>
      <w:r w:rsidRPr="00B018AA">
        <w:rPr>
          <w:rFonts w:ascii="Garamond" w:hAnsi="Garamond"/>
          <w:lang w:val="sq-AL"/>
        </w:rPr>
        <w:t xml:space="preserve"> të “Rregullave të Tregut Shqiptar të Balancimit të Energjisë Elektrike”</w:t>
      </w:r>
      <w:r w:rsidR="00B018AA">
        <w:rPr>
          <w:rFonts w:ascii="Garamond" w:hAnsi="Garamond"/>
          <w:lang w:val="sq-AL"/>
        </w:rPr>
        <w:t>,</w:t>
      </w:r>
      <w:r w:rsidRPr="00B018AA">
        <w:rPr>
          <w:rFonts w:ascii="Garamond" w:hAnsi="Garamond"/>
          <w:lang w:val="sq-AL"/>
        </w:rPr>
        <w:t xml:space="preserve"> të miratuara me vendimin e </w:t>
      </w:r>
      <w:r w:rsidR="00B018AA" w:rsidRPr="00B018AA">
        <w:rPr>
          <w:rFonts w:ascii="Garamond" w:hAnsi="Garamond"/>
          <w:lang w:val="sq-AL"/>
        </w:rPr>
        <w:t xml:space="preserve">Bordit </w:t>
      </w:r>
      <w:r w:rsidRPr="00B018AA">
        <w:rPr>
          <w:rFonts w:ascii="Garamond" w:hAnsi="Garamond"/>
          <w:lang w:val="sq-AL"/>
        </w:rPr>
        <w:t>të ERE-s nr.</w:t>
      </w:r>
      <w:r w:rsidR="00B018AA">
        <w:rPr>
          <w:rFonts w:ascii="Garamond" w:hAnsi="Garamond"/>
          <w:lang w:val="sq-AL"/>
        </w:rPr>
        <w:t xml:space="preserve"> </w:t>
      </w:r>
      <w:r w:rsidRPr="00B018AA">
        <w:rPr>
          <w:rFonts w:ascii="Garamond" w:hAnsi="Garamond"/>
          <w:lang w:val="sq-AL"/>
        </w:rPr>
        <w:t>106, date 2.7.2020, si më poshtë vijon:</w:t>
      </w:r>
    </w:p>
    <w:p w14:paraId="308D0A97" w14:textId="6D857D4B" w:rsidR="00985AC0" w:rsidRPr="00B018AA" w:rsidRDefault="00985AC0" w:rsidP="00985AC0">
      <w:pPr>
        <w:pStyle w:val="Default"/>
        <w:ind w:firstLine="284"/>
        <w:jc w:val="both"/>
        <w:rPr>
          <w:rFonts w:ascii="Garamond" w:hAnsi="Garamond"/>
          <w:b/>
          <w:bCs/>
          <w:iCs/>
          <w:color w:val="auto"/>
          <w:lang w:val="sq-AL"/>
        </w:rPr>
      </w:pPr>
      <w:r w:rsidRPr="00B018AA">
        <w:rPr>
          <w:rFonts w:ascii="Garamond" w:hAnsi="Garamond"/>
          <w:b/>
          <w:bCs/>
          <w:color w:val="auto"/>
          <w:lang w:val="sq-AL"/>
        </w:rPr>
        <w:lastRenderedPageBreak/>
        <w:t xml:space="preserve"> </w:t>
      </w:r>
      <w:r w:rsidRPr="00B018AA">
        <w:rPr>
          <w:rFonts w:ascii="Garamond" w:hAnsi="Garamond"/>
          <w:b/>
          <w:bCs/>
          <w:iCs/>
          <w:color w:val="auto"/>
          <w:lang w:val="sq-AL"/>
        </w:rPr>
        <w:t xml:space="preserve">Është: </w:t>
      </w:r>
      <w:r w:rsidRPr="00B018AA">
        <w:rPr>
          <w:rFonts w:ascii="Garamond" w:hAnsi="Garamond"/>
          <w:iCs/>
          <w:color w:val="auto"/>
          <w:lang w:val="sq-AL"/>
        </w:rPr>
        <w:t>“Pasi kontrollohet vlefshmëria e nominimeve të dërguara në D-1 nga PPB</w:t>
      </w:r>
      <w:r w:rsidR="00B018AA">
        <w:rPr>
          <w:rFonts w:ascii="Garamond" w:hAnsi="Garamond"/>
          <w:iCs/>
          <w:color w:val="auto"/>
          <w:lang w:val="sq-AL"/>
        </w:rPr>
        <w:t>-ja</w:t>
      </w:r>
      <w:r w:rsidRPr="00B018AA">
        <w:rPr>
          <w:rFonts w:ascii="Garamond" w:hAnsi="Garamond"/>
          <w:iCs/>
          <w:color w:val="auto"/>
          <w:lang w:val="sq-AL"/>
        </w:rPr>
        <w:t xml:space="preserve"> tek OST</w:t>
      </w:r>
      <w:r w:rsidR="00B018AA">
        <w:rPr>
          <w:rFonts w:ascii="Garamond" w:hAnsi="Garamond"/>
          <w:iCs/>
          <w:color w:val="auto"/>
          <w:lang w:val="sq-AL"/>
        </w:rPr>
        <w:t>-ja</w:t>
      </w:r>
      <w:r w:rsidRPr="00B018AA">
        <w:rPr>
          <w:rFonts w:ascii="Garamond" w:hAnsi="Garamond"/>
          <w:iCs/>
          <w:color w:val="auto"/>
          <w:lang w:val="sq-AL"/>
        </w:rPr>
        <w:t xml:space="preserve"> dhe çdo korrigjimi të mundshëm, nominimet e rezervave të marra do</w:t>
      </w:r>
      <w:bookmarkStart w:id="0" w:name="_GoBack"/>
      <w:r w:rsidRPr="00B018AA">
        <w:rPr>
          <w:rFonts w:ascii="Garamond" w:hAnsi="Garamond"/>
          <w:iCs/>
          <w:color w:val="auto"/>
          <w:lang w:val="sq-AL"/>
        </w:rPr>
        <w:t xml:space="preserve"> t’</w:t>
      </w:r>
      <w:bookmarkEnd w:id="0"/>
      <w:r w:rsidRPr="00B018AA">
        <w:rPr>
          <w:rFonts w:ascii="Garamond" w:hAnsi="Garamond"/>
          <w:iCs/>
          <w:color w:val="auto"/>
          <w:lang w:val="sq-AL"/>
        </w:rPr>
        <w:t>i nënshtrohen kontrollit të plotë për koherencën ndërmjet kontratave të tjera të shërbimeve ndihmëse të lidhura ndërmjet OST</w:t>
      </w:r>
      <w:r w:rsidR="00B018AA">
        <w:rPr>
          <w:rFonts w:ascii="Garamond" w:hAnsi="Garamond"/>
          <w:iCs/>
          <w:color w:val="auto"/>
          <w:lang w:val="sq-AL"/>
        </w:rPr>
        <w:t>-së</w:t>
      </w:r>
      <w:r w:rsidRPr="00B018AA">
        <w:rPr>
          <w:rFonts w:ascii="Garamond" w:hAnsi="Garamond"/>
          <w:iCs/>
          <w:color w:val="auto"/>
          <w:lang w:val="sq-AL"/>
        </w:rPr>
        <w:t xml:space="preserve"> dhe PPB</w:t>
      </w:r>
      <w:r w:rsidR="00B018AA">
        <w:rPr>
          <w:rFonts w:ascii="Garamond" w:hAnsi="Garamond"/>
          <w:iCs/>
          <w:color w:val="auto"/>
          <w:lang w:val="sq-AL"/>
        </w:rPr>
        <w:t>-së,</w:t>
      </w:r>
      <w:r w:rsidRPr="00B018AA">
        <w:rPr>
          <w:rFonts w:ascii="Garamond" w:hAnsi="Garamond"/>
          <w:iCs/>
          <w:color w:val="auto"/>
          <w:lang w:val="sq-AL"/>
        </w:rPr>
        <w:t xml:space="preserve"> dhe korrigjohen, sipas rastit. Shpeshtësia e këtyre nominimeve është 15 minuta. </w:t>
      </w:r>
      <w:r w:rsidRPr="00B018AA">
        <w:rPr>
          <w:rFonts w:ascii="Garamond" w:hAnsi="Garamond"/>
          <w:b/>
          <w:bCs/>
          <w:iCs/>
          <w:color w:val="auto"/>
          <w:lang w:val="sq-AL"/>
        </w:rPr>
        <w:t>Nominimet mund të përditësohen brenda ditës, së paku 45 minuta para fillimit të 15 minutave të para të përfshira në përditësim</w:t>
      </w:r>
      <w:r w:rsidRPr="00B018AA">
        <w:rPr>
          <w:rFonts w:ascii="Garamond" w:hAnsi="Garamond"/>
          <w:bCs/>
          <w:iCs/>
          <w:color w:val="auto"/>
          <w:lang w:val="sq-AL"/>
        </w:rPr>
        <w:t>.</w:t>
      </w:r>
      <w:r w:rsidR="00B018AA" w:rsidRPr="00B018AA">
        <w:rPr>
          <w:rFonts w:ascii="Garamond" w:hAnsi="Garamond"/>
          <w:bCs/>
          <w:iCs/>
          <w:color w:val="auto"/>
          <w:lang w:val="sq-AL"/>
        </w:rPr>
        <w:t>”.</w:t>
      </w:r>
    </w:p>
    <w:p w14:paraId="2DDC0971" w14:textId="0C17FF91" w:rsidR="00985AC0" w:rsidRPr="00B018AA" w:rsidRDefault="00985AC0" w:rsidP="00985AC0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B018AA">
        <w:rPr>
          <w:rFonts w:ascii="Garamond" w:hAnsi="Garamond"/>
          <w:b/>
          <w:bCs/>
          <w:iCs/>
          <w:color w:val="auto"/>
          <w:lang w:val="sq-AL"/>
        </w:rPr>
        <w:t xml:space="preserve">Bëhet: </w:t>
      </w:r>
      <w:r w:rsidRPr="00B018AA">
        <w:rPr>
          <w:rFonts w:ascii="Garamond" w:hAnsi="Garamond"/>
          <w:iCs/>
          <w:color w:val="auto"/>
          <w:lang w:val="sq-AL"/>
        </w:rPr>
        <w:t>“Pasi kontrollohet vlefshmëria e nominimeve të dërguara në D-1 nga PPB</w:t>
      </w:r>
      <w:r w:rsidR="00B018AA">
        <w:rPr>
          <w:rFonts w:ascii="Garamond" w:hAnsi="Garamond"/>
          <w:iCs/>
          <w:color w:val="auto"/>
          <w:lang w:val="sq-AL"/>
        </w:rPr>
        <w:t>-ja</w:t>
      </w:r>
      <w:r w:rsidRPr="00B018AA">
        <w:rPr>
          <w:rFonts w:ascii="Garamond" w:hAnsi="Garamond"/>
          <w:iCs/>
          <w:color w:val="auto"/>
          <w:lang w:val="sq-AL"/>
        </w:rPr>
        <w:t xml:space="preserve"> tek OST</w:t>
      </w:r>
      <w:r w:rsidR="00B018AA">
        <w:rPr>
          <w:rFonts w:ascii="Garamond" w:hAnsi="Garamond"/>
          <w:iCs/>
          <w:color w:val="auto"/>
          <w:lang w:val="sq-AL"/>
        </w:rPr>
        <w:t>-ja</w:t>
      </w:r>
      <w:r w:rsidRPr="00B018AA">
        <w:rPr>
          <w:rFonts w:ascii="Garamond" w:hAnsi="Garamond"/>
          <w:iCs/>
          <w:color w:val="auto"/>
          <w:lang w:val="sq-AL"/>
        </w:rPr>
        <w:t xml:space="preserve"> dhe çdo korrigjimi të mundshëm, nominimet e rezervave të marra do t’i nënshtrohen kontrollit të plotë për koherencën ndërmjet kontratave të tjera të shërbimeve ndihmëse të lidhura ndërmjet OST</w:t>
      </w:r>
      <w:r w:rsidR="00B018AA">
        <w:rPr>
          <w:rFonts w:ascii="Garamond" w:hAnsi="Garamond"/>
          <w:iCs/>
          <w:color w:val="auto"/>
          <w:lang w:val="sq-AL"/>
        </w:rPr>
        <w:t>-së</w:t>
      </w:r>
      <w:r w:rsidRPr="00B018AA">
        <w:rPr>
          <w:rFonts w:ascii="Garamond" w:hAnsi="Garamond"/>
          <w:iCs/>
          <w:color w:val="auto"/>
          <w:lang w:val="sq-AL"/>
        </w:rPr>
        <w:t xml:space="preserve"> dhe PPB</w:t>
      </w:r>
      <w:r w:rsidR="00B018AA">
        <w:rPr>
          <w:rFonts w:ascii="Garamond" w:hAnsi="Garamond"/>
          <w:iCs/>
          <w:color w:val="auto"/>
          <w:lang w:val="sq-AL"/>
        </w:rPr>
        <w:t>-së,</w:t>
      </w:r>
      <w:r w:rsidRPr="00B018AA">
        <w:rPr>
          <w:rFonts w:ascii="Garamond" w:hAnsi="Garamond"/>
          <w:iCs/>
          <w:color w:val="auto"/>
          <w:lang w:val="sq-AL"/>
        </w:rPr>
        <w:t xml:space="preserve"> dhe korrigjohen, sipas rastit. Shpeshtësia e këtyre nominimeve është 15 minuta. </w:t>
      </w:r>
      <w:r w:rsidRPr="00B018AA">
        <w:rPr>
          <w:rFonts w:ascii="Garamond" w:hAnsi="Garamond"/>
          <w:b/>
          <w:bCs/>
          <w:iCs/>
          <w:color w:val="auto"/>
          <w:lang w:val="sq-AL"/>
        </w:rPr>
        <w:t>Nominimet mund të përditësohen brenda ditës, së paku 15 minuta para fillimit të periudhës së lëvrimit</w:t>
      </w:r>
      <w:r w:rsidRPr="00B018AA">
        <w:rPr>
          <w:rFonts w:ascii="Garamond" w:hAnsi="Garamond"/>
          <w:bCs/>
          <w:iCs/>
          <w:color w:val="auto"/>
          <w:lang w:val="sq-AL"/>
        </w:rPr>
        <w:t>.</w:t>
      </w:r>
      <w:r w:rsidR="00B018AA" w:rsidRPr="00B018AA">
        <w:rPr>
          <w:rFonts w:ascii="Garamond" w:hAnsi="Garamond"/>
          <w:bCs/>
          <w:iCs/>
          <w:color w:val="auto"/>
          <w:lang w:val="sq-AL"/>
        </w:rPr>
        <w:t>”.</w:t>
      </w:r>
    </w:p>
    <w:p w14:paraId="6D630293" w14:textId="5BAF3F6B" w:rsidR="00985AC0" w:rsidRPr="00B018AA" w:rsidRDefault="00985AC0" w:rsidP="00985AC0">
      <w:pPr>
        <w:pStyle w:val="Default"/>
        <w:ind w:firstLine="284"/>
        <w:jc w:val="both"/>
        <w:rPr>
          <w:rFonts w:ascii="Garamond" w:hAnsi="Garamond"/>
          <w:color w:val="auto"/>
          <w:lang w:val="sq-AL"/>
        </w:rPr>
      </w:pPr>
      <w:r w:rsidRPr="00B018AA">
        <w:rPr>
          <w:rFonts w:ascii="Garamond" w:hAnsi="Garamond"/>
          <w:color w:val="auto"/>
          <w:lang w:val="sq-AL"/>
        </w:rPr>
        <w:t xml:space="preserve">2. Drejtoria e Monitorimit të Tregut dhe Mbikëqyrjes së të Licencuarve të njoftojë shoqëritë </w:t>
      </w:r>
      <w:r w:rsidR="00B018AA">
        <w:rPr>
          <w:rFonts w:ascii="Garamond" w:hAnsi="Garamond"/>
          <w:color w:val="auto"/>
          <w:lang w:val="sq-AL"/>
        </w:rPr>
        <w:t>“</w:t>
      </w:r>
      <w:r w:rsidRPr="00B018AA">
        <w:rPr>
          <w:rFonts w:ascii="Garamond" w:hAnsi="Garamond"/>
          <w:color w:val="auto"/>
          <w:lang w:val="sq-AL"/>
        </w:rPr>
        <w:t>OST</w:t>
      </w:r>
      <w:r w:rsidR="00B018AA">
        <w:rPr>
          <w:rFonts w:ascii="Garamond" w:hAnsi="Garamond"/>
          <w:color w:val="auto"/>
          <w:lang w:val="sq-AL"/>
        </w:rPr>
        <w:t>”</w:t>
      </w:r>
      <w:r w:rsidRPr="00B018AA">
        <w:rPr>
          <w:rFonts w:ascii="Garamond" w:hAnsi="Garamond"/>
          <w:color w:val="auto"/>
          <w:lang w:val="sq-AL"/>
        </w:rPr>
        <w:t xml:space="preserve"> sh.a., </w:t>
      </w:r>
      <w:r w:rsidR="00B018AA">
        <w:rPr>
          <w:rFonts w:ascii="Garamond" w:hAnsi="Garamond"/>
          <w:color w:val="auto"/>
          <w:lang w:val="sq-AL"/>
        </w:rPr>
        <w:t>“</w:t>
      </w:r>
      <w:r w:rsidR="00B018AA" w:rsidRPr="00B018AA">
        <w:rPr>
          <w:rFonts w:ascii="Garamond" w:hAnsi="Garamond"/>
          <w:color w:val="auto"/>
          <w:lang w:val="sq-AL"/>
        </w:rPr>
        <w:t>ALPEX</w:t>
      </w:r>
      <w:r w:rsidR="00B018AA">
        <w:rPr>
          <w:rFonts w:ascii="Garamond" w:hAnsi="Garamond"/>
          <w:color w:val="auto"/>
          <w:lang w:val="sq-AL"/>
        </w:rPr>
        <w:t>”</w:t>
      </w:r>
      <w:r w:rsidRPr="00B018AA">
        <w:rPr>
          <w:rFonts w:ascii="Garamond" w:hAnsi="Garamond"/>
          <w:color w:val="auto"/>
          <w:lang w:val="sq-AL"/>
        </w:rPr>
        <w:t xml:space="preserve"> sh.a. dhe palët e interesit për vendimin e </w:t>
      </w:r>
      <w:r w:rsidR="00B018AA" w:rsidRPr="00B018AA">
        <w:rPr>
          <w:rFonts w:ascii="Garamond" w:hAnsi="Garamond"/>
          <w:color w:val="auto"/>
          <w:lang w:val="sq-AL"/>
        </w:rPr>
        <w:t xml:space="preserve">Bordit </w:t>
      </w:r>
      <w:r w:rsidRPr="00B018AA">
        <w:rPr>
          <w:rFonts w:ascii="Garamond" w:hAnsi="Garamond"/>
          <w:color w:val="auto"/>
          <w:lang w:val="sq-AL"/>
        </w:rPr>
        <w:t>të ERE-s.</w:t>
      </w:r>
    </w:p>
    <w:p w14:paraId="1F6F537A" w14:textId="77777777" w:rsidR="00985AC0" w:rsidRPr="00B018AA" w:rsidRDefault="00985AC0" w:rsidP="00985AC0">
      <w:pPr>
        <w:pStyle w:val="NoSpacing"/>
        <w:ind w:firstLine="284"/>
        <w:jc w:val="both"/>
        <w:rPr>
          <w:rFonts w:ascii="Garamond" w:hAnsi="Garamond" w:cs="Calibri"/>
          <w:lang w:val="sq-AL"/>
        </w:rPr>
      </w:pPr>
      <w:r w:rsidRPr="00B018AA">
        <w:rPr>
          <w:rFonts w:ascii="Garamond" w:hAnsi="Garamond"/>
          <w:lang w:val="sq-AL"/>
        </w:rPr>
        <w:t>Ky vendim hyn në fuqi menjëherë.</w:t>
      </w:r>
    </w:p>
    <w:p w14:paraId="0CE2324F" w14:textId="78ADE7FF" w:rsidR="00985AC0" w:rsidRPr="00B018AA" w:rsidRDefault="00985AC0" w:rsidP="00985AC0">
      <w:pPr>
        <w:ind w:firstLine="284"/>
        <w:jc w:val="both"/>
        <w:rPr>
          <w:rFonts w:ascii="Garamond" w:hAnsi="Garamond"/>
        </w:rPr>
      </w:pPr>
      <w:r w:rsidRPr="00B018AA">
        <w:rPr>
          <w:rFonts w:ascii="Garamond" w:hAnsi="Garamond" w:cs="Segoe UI"/>
        </w:rPr>
        <w:t>Çdo palë e përfshirë në këtë procedurë mund t’i kërkojë ERE-s</w:t>
      </w:r>
      <w:r w:rsidRPr="00B018AA">
        <w:rPr>
          <w:rFonts w:ascii="Garamond" w:hAnsi="Garamond"/>
        </w:rPr>
        <w:t xml:space="preserve"> brenda 7 ditëve kalendarike nga data e marrjes së vendimit, rishikimin e vendimit të </w:t>
      </w:r>
      <w:r w:rsidR="00B018AA" w:rsidRPr="00B018AA">
        <w:rPr>
          <w:rFonts w:ascii="Garamond" w:hAnsi="Garamond"/>
        </w:rPr>
        <w:t xml:space="preserve">Bordit </w:t>
      </w:r>
      <w:r w:rsidRPr="00B018AA">
        <w:rPr>
          <w:rFonts w:ascii="Garamond" w:hAnsi="Garamond"/>
        </w:rPr>
        <w:t xml:space="preserve">në rast se ka siguruar prova të reja që mund ta çojnë </w:t>
      </w:r>
      <w:r w:rsidR="00B018AA" w:rsidRPr="00B018AA">
        <w:rPr>
          <w:rFonts w:ascii="Garamond" w:hAnsi="Garamond"/>
        </w:rPr>
        <w:t xml:space="preserve">Bordin </w:t>
      </w:r>
      <w:r w:rsidRPr="00B018AA">
        <w:rPr>
          <w:rFonts w:ascii="Garamond" w:hAnsi="Garamond"/>
        </w:rPr>
        <w:t>në marrjen e një vendimi të ndryshëm nga i mëparshmi apo për gabime materiale të konstatuara. Për këtë vendim mund të bëhet ankim në Gjykatën Administrative Tiranë, brenda 30 ditëve kalendarike nga dita e publikimit në Fletoren Zyrtare.</w:t>
      </w:r>
    </w:p>
    <w:p w14:paraId="5CB0C302" w14:textId="4C6E03BD" w:rsidR="00985AC0" w:rsidRPr="00B018AA" w:rsidRDefault="00985AC0" w:rsidP="00985AC0">
      <w:pPr>
        <w:ind w:firstLine="284"/>
        <w:jc w:val="both"/>
        <w:rPr>
          <w:rFonts w:ascii="Garamond" w:hAnsi="Garamond"/>
        </w:rPr>
      </w:pPr>
      <w:r w:rsidRPr="00B018AA">
        <w:rPr>
          <w:rFonts w:ascii="Garamond" w:hAnsi="Garamond"/>
        </w:rPr>
        <w:t>Ky vendim botohet në Fletoren Zyrtare.</w:t>
      </w:r>
    </w:p>
    <w:p w14:paraId="3392400E" w14:textId="77777777" w:rsidR="00985AC0" w:rsidRPr="00B018AA" w:rsidRDefault="00985AC0" w:rsidP="00985AC0">
      <w:pPr>
        <w:ind w:firstLine="284"/>
        <w:jc w:val="both"/>
        <w:rPr>
          <w:rFonts w:ascii="Garamond" w:hAnsi="Garamond"/>
        </w:rPr>
      </w:pPr>
    </w:p>
    <w:p w14:paraId="2AA0238F" w14:textId="63F66CCE" w:rsidR="00985AC0" w:rsidRPr="00B018AA" w:rsidRDefault="00985AC0" w:rsidP="00985AC0">
      <w:pPr>
        <w:ind w:firstLine="284"/>
        <w:jc w:val="right"/>
        <w:rPr>
          <w:rFonts w:ascii="Garamond" w:hAnsi="Garamond"/>
          <w:bCs/>
        </w:rPr>
      </w:pPr>
      <w:r w:rsidRPr="00B018AA">
        <w:rPr>
          <w:rFonts w:ascii="Garamond" w:hAnsi="Garamond"/>
          <w:bCs/>
        </w:rPr>
        <w:t>KRYETAR</w:t>
      </w:r>
    </w:p>
    <w:p w14:paraId="5C80F0A0" w14:textId="5E78028D" w:rsidR="00985AC0" w:rsidRPr="00B018AA" w:rsidRDefault="00985AC0" w:rsidP="00985AC0">
      <w:pPr>
        <w:ind w:firstLine="284"/>
        <w:jc w:val="right"/>
        <w:rPr>
          <w:rFonts w:ascii="Garamond" w:hAnsi="Garamond"/>
          <w:b/>
          <w:bCs/>
        </w:rPr>
      </w:pPr>
      <w:r w:rsidRPr="00B018AA">
        <w:rPr>
          <w:rFonts w:ascii="Garamond" w:hAnsi="Garamond"/>
          <w:b/>
          <w:bCs/>
        </w:rPr>
        <w:t>Petrit Ahmeti</w:t>
      </w:r>
    </w:p>
    <w:p w14:paraId="599C157F" w14:textId="77777777" w:rsidR="00985AC0" w:rsidRPr="00B018AA" w:rsidRDefault="00985AC0" w:rsidP="00985AC0">
      <w:pPr>
        <w:ind w:firstLine="284"/>
        <w:jc w:val="right"/>
        <w:rPr>
          <w:rFonts w:ascii="Garamond" w:hAnsi="Garamond"/>
          <w:b/>
          <w:bCs/>
        </w:rPr>
      </w:pPr>
    </w:p>
    <w:p w14:paraId="53F18E24" w14:textId="77777777" w:rsidR="00985AC0" w:rsidRPr="00B018AA" w:rsidRDefault="00985AC0" w:rsidP="00985AC0">
      <w:pPr>
        <w:ind w:firstLine="284"/>
        <w:rPr>
          <w:rFonts w:ascii="Garamond" w:hAnsi="Garamond"/>
        </w:rPr>
      </w:pPr>
    </w:p>
    <w:p w14:paraId="400ACF2A" w14:textId="77777777" w:rsidR="00842DE7" w:rsidRPr="00B018AA" w:rsidRDefault="00842DE7" w:rsidP="00985AC0">
      <w:pPr>
        <w:ind w:firstLine="284"/>
        <w:rPr>
          <w:rFonts w:ascii="Garamond" w:hAnsi="Garamond"/>
        </w:rPr>
      </w:pPr>
    </w:p>
    <w:sectPr w:rsidR="00842DE7" w:rsidRPr="00B018AA" w:rsidSect="00985AC0">
      <w:footerReference w:type="default" r:id="rId40"/>
      <w:pgSz w:w="11907" w:h="16840" w:code="9"/>
      <w:pgMar w:top="1418" w:right="1418" w:bottom="1418" w:left="1418" w:header="1304" w:footer="113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69AA7C0D" w14:textId="77777777" w:rsidR="00B018AA" w:rsidRDefault="00B018AA">
      <w:r>
        <w:separator/>
      </w:r>
    </w:p>
  </w:endnote>
  <w:endnote w:type="continuationSeparator" w:id="0">
    <w:p w14:paraId="7B59F0A9" w14:textId="77777777" w:rsidR="00B018AA" w:rsidRDefault="00B018AA">
      <w:r>
        <w:continuationSeparator/>
      </w:r>
    </w:p>
  </w:endnote>
  <w:endnote w:type="continuationNotice" w:id="1">
    <w:p w14:paraId="6AEBB6C8" w14:textId="77777777" w:rsidR="00B329E8" w:rsidRDefault="00B329E8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764117B" w14:textId="2933D592" w:rsidR="00B018AA" w:rsidRDefault="00B018AA">
    <w:pPr>
      <w:pStyle w:val="Footer"/>
      <w:jc w:val="center"/>
      <w:rPr>
        <w:sz w:val="20"/>
        <w:szCs w:val="20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07805E5" w14:textId="77777777" w:rsidR="00B018AA" w:rsidRDefault="00B018AA">
      <w:r>
        <w:separator/>
      </w:r>
    </w:p>
  </w:footnote>
  <w:footnote w:type="continuationSeparator" w:id="0">
    <w:p w14:paraId="7282196D" w14:textId="77777777" w:rsidR="00B018AA" w:rsidRDefault="00B018AA">
      <w:r>
        <w:continuationSeparator/>
      </w:r>
    </w:p>
  </w:footnote>
  <w:footnote w:type="continuationNotice" w:id="1">
    <w:p w14:paraId="3A7812B7" w14:textId="77777777" w:rsidR="00B329E8" w:rsidRDefault="00B329E8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0000001"/>
    <w:multiLevelType w:val="hybridMultilevel"/>
    <w:tmpl w:val="34DA14B2"/>
    <w:lvl w:ilvl="0" w:tplc="A1967DA8">
      <w:start w:val="1"/>
      <w:numFmt w:val="bullet"/>
      <w:lvlText w:val="-"/>
      <w:lvlJc w:val="left"/>
      <w:pPr>
        <w:ind w:left="360" w:hanging="360"/>
      </w:pPr>
      <w:rPr>
        <w:rFonts w:ascii="Times New Roman" w:eastAsia="Times New Roman" w:hAnsi="Times New Roman" w:cs="Times New Roman" w:hint="default"/>
      </w:rPr>
    </w:lvl>
    <w:lvl w:ilvl="1" w:tplc="041C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C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C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C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C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C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C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C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35042B6E"/>
    <w:lvl w:ilvl="0" w:tplc="7B5AAD8E">
      <w:start w:val="1"/>
      <w:numFmt w:val="decimal"/>
      <w:lvlText w:val="%1."/>
      <w:lvlJc w:val="left"/>
      <w:pPr>
        <w:ind w:left="360" w:hanging="360"/>
      </w:pPr>
      <w:rPr>
        <w:rFonts w:hint="default"/>
        <w:b w:val="0"/>
        <w:bCs w:val="0"/>
        <w:i w:val="0"/>
        <w:iCs w:val="0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42DF27D4"/>
    <w:multiLevelType w:val="multilevel"/>
    <w:tmpl w:val="71AA00D8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isLgl/>
      <w:lvlText w:val="%1.%2"/>
      <w:lvlJc w:val="left"/>
      <w:pPr>
        <w:ind w:left="720" w:hanging="360"/>
      </w:pPr>
      <w:rPr>
        <w:rFonts w:hint="default"/>
        <w:i w:val="0"/>
        <w:iCs w:val="0"/>
        <w:sz w:val="24"/>
      </w:rPr>
    </w:lvl>
    <w:lvl w:ilvl="2">
      <w:start w:val="1"/>
      <w:numFmt w:val="decimal"/>
      <w:isLgl/>
      <w:lvlText w:val="%1.%2.%3"/>
      <w:lvlJc w:val="left"/>
      <w:pPr>
        <w:ind w:left="1440" w:hanging="720"/>
      </w:pPr>
      <w:rPr>
        <w:rFonts w:hint="default"/>
        <w:sz w:val="24"/>
      </w:rPr>
    </w:lvl>
    <w:lvl w:ilvl="3">
      <w:start w:val="1"/>
      <w:numFmt w:val="decimal"/>
      <w:isLgl/>
      <w:lvlText w:val="%1.%2.%3.%4"/>
      <w:lvlJc w:val="left"/>
      <w:pPr>
        <w:ind w:left="1800" w:hanging="720"/>
      </w:pPr>
      <w:rPr>
        <w:rFonts w:hint="default"/>
        <w:sz w:val="24"/>
      </w:rPr>
    </w:lvl>
    <w:lvl w:ilvl="4">
      <w:start w:val="1"/>
      <w:numFmt w:val="decimal"/>
      <w:isLgl/>
      <w:lvlText w:val="%1.%2.%3.%4.%5"/>
      <w:lvlJc w:val="left"/>
      <w:pPr>
        <w:ind w:left="2520" w:hanging="1080"/>
      </w:pPr>
      <w:rPr>
        <w:rFonts w:hint="default"/>
        <w:sz w:val="24"/>
      </w:rPr>
    </w:lvl>
    <w:lvl w:ilvl="5">
      <w:start w:val="1"/>
      <w:numFmt w:val="decimal"/>
      <w:isLgl/>
      <w:lvlText w:val="%1.%2.%3.%4.%5.%6"/>
      <w:lvlJc w:val="left"/>
      <w:pPr>
        <w:ind w:left="2880" w:hanging="1080"/>
      </w:pPr>
      <w:rPr>
        <w:rFonts w:hint="default"/>
        <w:sz w:val="24"/>
      </w:rPr>
    </w:lvl>
    <w:lvl w:ilvl="6">
      <w:start w:val="1"/>
      <w:numFmt w:val="decimal"/>
      <w:isLgl/>
      <w:lvlText w:val="%1.%2.%3.%4.%5.%6.%7"/>
      <w:lvlJc w:val="left"/>
      <w:pPr>
        <w:ind w:left="3600" w:hanging="1440"/>
      </w:pPr>
      <w:rPr>
        <w:rFonts w:hint="default"/>
        <w:sz w:val="24"/>
      </w:rPr>
    </w:lvl>
    <w:lvl w:ilvl="7">
      <w:start w:val="1"/>
      <w:numFmt w:val="decimal"/>
      <w:isLgl/>
      <w:lvlText w:val="%1.%2.%3.%4.%5.%6.%7.%8"/>
      <w:lvlJc w:val="left"/>
      <w:pPr>
        <w:ind w:left="3960" w:hanging="1440"/>
      </w:pPr>
      <w:rPr>
        <w:rFonts w:hint="default"/>
        <w:sz w:val="24"/>
      </w:rPr>
    </w:lvl>
    <w:lvl w:ilvl="8">
      <w:start w:val="1"/>
      <w:numFmt w:val="decimal"/>
      <w:isLgl/>
      <w:lvlText w:val="%1.%2.%3.%4.%5.%6.%7.%8.%9"/>
      <w:lvlJc w:val="left"/>
      <w:pPr>
        <w:ind w:left="4680" w:hanging="1800"/>
      </w:pPr>
      <w:rPr>
        <w:rFonts w:hint="default"/>
        <w:sz w:val="24"/>
      </w:rPr>
    </w:lvl>
  </w:abstractNum>
  <w:num w:numId="1">
    <w:abstractNumId w:val="0"/>
  </w:num>
  <w:num w:numId="2">
    <w:abstractNumId w:val="2"/>
  </w:num>
  <w:num w:numId="3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40"/>
  <w:defaultTabStop w:val="720"/>
  <w:characterSpacingControl w:val="doNotCompress"/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42DE7"/>
    <w:rsid w:val="0024389B"/>
    <w:rsid w:val="00392616"/>
    <w:rsid w:val="005A140B"/>
    <w:rsid w:val="00665373"/>
    <w:rsid w:val="006B229C"/>
    <w:rsid w:val="007A4348"/>
    <w:rsid w:val="00842DE7"/>
    <w:rsid w:val="00884075"/>
    <w:rsid w:val="00966098"/>
    <w:rsid w:val="00985AC0"/>
    <w:rsid w:val="00987D8A"/>
    <w:rsid w:val="00994B35"/>
    <w:rsid w:val="009D5760"/>
    <w:rsid w:val="00B018AA"/>
    <w:rsid w:val="00B02514"/>
    <w:rsid w:val="00B329E8"/>
    <w:rsid w:val="00EC033C"/>
    <w:rsid w:val="00FF38E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67DEC111"/>
  <w15:docId w15:val="{EBF90DEC-3F45-4682-9334-D8B6A36FF07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="Calibri" w:eastAsia="Calibri" w:hAnsi="Calibri" w:cs="SimSun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 w:qFormat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iPriority="0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 w:qFormat="1"/>
    <w:lsdException w:name="Table Grid" w:uiPriority="39"/>
    <w:lsdException w:name="Table Theme" w:semiHidden="1" w:unhideWhenUsed="1"/>
    <w:lsdException w:name="Placeholder Text" w:semiHidden="1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pPr>
      <w:keepNext/>
      <w:spacing w:before="240" w:after="60"/>
      <w:outlineLvl w:val="1"/>
    </w:pPr>
    <w:rPr>
      <w:rFonts w:ascii="Arial" w:hAnsi="Arial" w:cs="Arial"/>
      <w:b/>
      <w:bCs/>
      <w:i/>
      <w:i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pPr>
      <w:keepNext/>
      <w:keepLines/>
      <w:spacing w:before="40"/>
      <w:outlineLvl w:val="3"/>
    </w:pPr>
    <w:rPr>
      <w:rFonts w:ascii="Calibri Light" w:eastAsia="SimSun" w:hAnsi="Calibri Light" w:cs="SimSun"/>
      <w:i/>
      <w:iCs/>
      <w:color w:val="2E74B5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Pr>
      <w:rFonts w:ascii="Arial" w:eastAsia="Times New Roman" w:hAnsi="Arial" w:cs="Arial"/>
      <w:b/>
      <w:bCs/>
      <w:i/>
      <w:i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Pr>
      <w:rFonts w:ascii="Calibri Light" w:eastAsia="SimSun" w:hAnsi="Calibri Light" w:cs="SimSun"/>
      <w:i/>
      <w:iCs/>
      <w:color w:val="2E74B5"/>
      <w:sz w:val="24"/>
      <w:szCs w:val="24"/>
    </w:rPr>
  </w:style>
  <w:style w:type="paragraph" w:styleId="BodyText">
    <w:name w:val="Body Text"/>
    <w:basedOn w:val="Normal"/>
    <w:link w:val="BodyTextChar"/>
    <w:pPr>
      <w:spacing w:after="120"/>
    </w:pPr>
    <w:rPr>
      <w:lang w:val="en-GB"/>
    </w:rPr>
  </w:style>
  <w:style w:type="character" w:customStyle="1" w:styleId="BodyTextChar">
    <w:name w:val="Body Text Char"/>
    <w:basedOn w:val="DefaultParagraphFont"/>
    <w:link w:val="BodyText"/>
    <w:rPr>
      <w:rFonts w:ascii="Times New Roman" w:eastAsia="Times New Roman" w:hAnsi="Times New Roman" w:cs="Times New Roman"/>
      <w:sz w:val="24"/>
      <w:szCs w:val="24"/>
      <w:lang w:val="en-GB"/>
    </w:rPr>
  </w:style>
  <w:style w:type="paragraph" w:styleId="ListParagraph">
    <w:name w:val="List Paragraph"/>
    <w:basedOn w:val="Normal"/>
    <w:link w:val="ListParagraphChar"/>
    <w:uiPriority w:val="34"/>
    <w:qFormat/>
    <w:pPr>
      <w:ind w:left="720"/>
    </w:pPr>
  </w:style>
  <w:style w:type="paragraph" w:styleId="Footer">
    <w:name w:val="footer"/>
    <w:basedOn w:val="Normal"/>
    <w:link w:val="FooterChar"/>
    <w:uiPriority w:val="99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Pr>
      <w:rFonts w:ascii="Times New Roman" w:eastAsia="Times New Roman" w:hAnsi="Times New Roman" w:cs="Times New Roman"/>
      <w:sz w:val="24"/>
      <w:szCs w:val="24"/>
    </w:rPr>
  </w:style>
  <w:style w:type="character" w:styleId="Hyperlink">
    <w:name w:val="Hyperlink"/>
    <w:uiPriority w:val="99"/>
    <w:rPr>
      <w:color w:val="0563C1"/>
      <w:u w:val="single"/>
    </w:rPr>
  </w:style>
  <w:style w:type="paragraph" w:styleId="NoSpacing">
    <w:name w:val="No Spacing"/>
    <w:uiPriority w:val="99"/>
    <w:qFormat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character" w:styleId="CommentReference">
    <w:name w:val="annotation reference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qFormat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qFormat/>
    <w:rPr>
      <w:rFonts w:ascii="Times New Roman" w:eastAsia="Times New Roman" w:hAnsi="Times New Roman" w:cs="Times New Roman"/>
      <w:sz w:val="20"/>
      <w:szCs w:val="20"/>
    </w:rPr>
  </w:style>
  <w:style w:type="paragraph" w:styleId="BalloonText">
    <w:name w:val="Balloon Text"/>
    <w:basedOn w:val="Normal"/>
    <w:link w:val="BalloonTextChar"/>
    <w:uiPriority w:val="99"/>
    <w:qFormat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qFormat/>
    <w:rPr>
      <w:rFonts w:ascii="Segoe UI" w:eastAsia="Times New Roman" w:hAnsi="Segoe UI" w:cs="Segoe UI"/>
      <w:sz w:val="18"/>
      <w:szCs w:val="18"/>
    </w:rPr>
  </w:style>
  <w:style w:type="paragraph" w:styleId="Header">
    <w:name w:val="header"/>
    <w:basedOn w:val="Normal"/>
    <w:link w:val="HeaderChar"/>
    <w:uiPriority w:val="99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rPr>
      <w:rFonts w:ascii="Times New Roman" w:eastAsia="Times New Roman" w:hAnsi="Times New Roman" w:cs="Times New Roman"/>
      <w:sz w:val="24"/>
      <w:szCs w:val="24"/>
    </w:rPr>
  </w:style>
  <w:style w:type="paragraph" w:styleId="BodyTextIndent3">
    <w:name w:val="Body Text Indent 3"/>
    <w:basedOn w:val="Normal"/>
    <w:link w:val="BodyTextIndent3Char"/>
    <w:pPr>
      <w:spacing w:after="120"/>
      <w:ind w:left="360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rPr>
      <w:rFonts w:ascii="Times New Roman" w:eastAsia="Times New Roman" w:hAnsi="Times New Roman" w:cs="Times New Roman"/>
      <w:sz w:val="16"/>
      <w:szCs w:val="16"/>
    </w:rPr>
  </w:style>
  <w:style w:type="table" w:styleId="TableGrid">
    <w:name w:val="Table Grid"/>
    <w:basedOn w:val="TableNormal"/>
    <w:uiPriority w:val="39"/>
    <w:pPr>
      <w:spacing w:after="0" w:line="240" w:lineRule="auto"/>
    </w:pPr>
    <w:rPr>
      <w:lang w:val="de-AT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character" w:customStyle="1" w:styleId="cf01">
    <w:name w:val="cf01"/>
    <w:rPr>
      <w:rFonts w:ascii="Segoe UI" w:eastAsia="Calibri" w:hAnsi="Segoe UI" w:cs="Segoe UI" w:hint="default"/>
      <w:sz w:val="18"/>
      <w:szCs w:val="18"/>
    </w:rPr>
  </w:style>
  <w:style w:type="paragraph" w:styleId="Revision">
    <w:name w:val="Revision"/>
    <w:uiPriority w:val="99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</w:rPr>
  </w:style>
  <w:style w:type="paragraph" w:customStyle="1" w:styleId="Default">
    <w:name w:val="Default"/>
    <w:uiPriority w:val="99"/>
    <w:pPr>
      <w:autoSpaceDE w:val="0"/>
      <w:autoSpaceDN w:val="0"/>
      <w:adjustRightInd w:val="0"/>
      <w:spacing w:after="0" w:line="240" w:lineRule="auto"/>
    </w:pPr>
    <w:rPr>
      <w:rFonts w:ascii="Times New Roman" w:hAnsi="Times New Roman" w:cs="Times New Roman"/>
      <w:color w:val="000000"/>
      <w:sz w:val="24"/>
      <w:szCs w:val="24"/>
    </w:rPr>
  </w:style>
  <w:style w:type="character" w:customStyle="1" w:styleId="markedcontent">
    <w:name w:val="markedcontent"/>
    <w:basedOn w:val="DefaultParagraphFont"/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rPr>
      <w:rFonts w:ascii="Times New Roman" w:eastAsia="Times New Roman" w:hAnsi="Times New Roman" w:cs="Times New Roman"/>
      <w:b/>
      <w:bCs/>
      <w:sz w:val="20"/>
      <w:szCs w:val="20"/>
      <w:lang w:val="sq-AL"/>
    </w:rPr>
  </w:style>
  <w:style w:type="character" w:customStyle="1" w:styleId="ListParagraphChar">
    <w:name w:val="List Paragraph Char"/>
    <w:link w:val="ListParagraph"/>
    <w:uiPriority w:val="34"/>
    <w:qFormat/>
    <w:rPr>
      <w:rFonts w:ascii="Times New Roman" w:eastAsia="Times New Roman" w:hAnsi="Times New Roman" w:cs="Times New Roman"/>
      <w:sz w:val="24"/>
      <w:szCs w:val="24"/>
      <w:lang w:val="sq-AL"/>
    </w:rPr>
  </w:style>
  <w:style w:type="paragraph" w:styleId="FootnoteText">
    <w:name w:val="footnote text"/>
    <w:basedOn w:val="Normal"/>
    <w:link w:val="FootnoteTextChar"/>
    <w:uiPriority w:val="99"/>
    <w:rPr>
      <w:rFonts w:ascii="Calibri" w:eastAsia="Calibri" w:hAnsi="Calibri" w:cs="SimSun"/>
      <w:kern w:val="2"/>
      <w:sz w:val="20"/>
      <w:szCs w:val="20"/>
      <w:lang w:val="en-US"/>
      <w14:ligatures w14:val="standardContextual"/>
    </w:rPr>
  </w:style>
  <w:style w:type="character" w:customStyle="1" w:styleId="FootnoteTextChar">
    <w:name w:val="Footnote Text Char"/>
    <w:basedOn w:val="DefaultParagraphFont"/>
    <w:link w:val="FootnoteText"/>
    <w:uiPriority w:val="99"/>
    <w:rPr>
      <w:rFonts w:ascii="Calibri" w:eastAsia="Calibri" w:hAnsi="Calibri" w:cs="SimSun"/>
      <w:kern w:val="2"/>
      <w:sz w:val="20"/>
      <w:szCs w:val="20"/>
      <w14:ligatures w14:val="standardContextual"/>
    </w:rPr>
  </w:style>
  <w:style w:type="character" w:styleId="FootnoteReference">
    <w:name w:val="footnote reference"/>
    <w:basedOn w:val="DefaultParagraphFont"/>
    <w:uiPriority w:val="99"/>
    <w:rPr>
      <w:vertAlign w:val="superscript"/>
    </w:rPr>
  </w:style>
  <w:style w:type="character" w:styleId="Strong">
    <w:name w:val="Strong"/>
    <w:basedOn w:val="DefaultParagraphFont"/>
    <w:uiPriority w:val="22"/>
    <w:qFormat/>
    <w:rPr>
      <w:b/>
      <w:bCs/>
    </w:rPr>
  </w:style>
  <w:style w:type="paragraph" w:styleId="NormalWeb">
    <w:name w:val="Normal (Web)"/>
    <w:basedOn w:val="Normal"/>
    <w:uiPriority w:val="99"/>
    <w:pPr>
      <w:spacing w:before="100" w:beforeAutospacing="1" w:after="100" w:afterAutospacing="1"/>
    </w:pPr>
    <w:rPr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/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endnotes" Target="endnotes.xml"/><Relationship Id="rId21" Type="http://schemas.openxmlformats.org/officeDocument/2006/relationships/customXml" Target="../customXml/item21.xml"/><Relationship Id="rId34" Type="http://schemas.openxmlformats.org/officeDocument/2006/relationships/numbering" Target="numbering.xml"/><Relationship Id="rId42" Type="http://schemas.openxmlformats.org/officeDocument/2006/relationships/theme" Target="theme/theme1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41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webSettings" Target="webSettings.xml"/><Relationship Id="rId40" Type="http://schemas.openxmlformats.org/officeDocument/2006/relationships/footer" Target="footer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settings" Target="setting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styles" Target="styles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footnotes" Target="footnotes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BC09B2946B4B45FD9345E7AC881B2CB0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267</Nr_x002e__x0020_akti>
    <Data_x0020_e_x0020_Krijimit xmlns="0e656187-b300-4fb0-8bf4-3a50f872073c">2025-01-09T11:51:54Z</Data_x0020_e_x0020_Krijimit>
    <URL xmlns="0e656187-b300-4fb0-8bf4-3a50f872073c" xsi:nil="true"/>
    <Institucion_x0020_Pergjegjes xmlns="0e656187-b300-4fb0-8bf4-3a50f872073c">http://qbz.gov.al/resource/authority/legal-institution/11|enti-rregullaror-i-energjise-elektrike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2025-01-08T00:00:00Z</Date_x0020_protokolli>
    <Titulli xmlns="0e656187-b300-4fb0-8bf4-3a50f872073c">Mbi afatin e nominimit në Tregun e Balancimit</Titulli>
    <Modifikuesi xmlns="0e656187-b300-4fb0-8bf4-3a50f872073c">nevila.samarxhi</Modifikuesi>
    <Nr_x002e__x0020_prot_x0020_QBZ xmlns="0e656187-b300-4fb0-8bf4-3a50f872073c">12/3</Nr_x002e__x0020_prot_x0020_QBZ>
    <Data_x0020_e_x0020_Modifikimit xmlns="0e656187-b300-4fb0-8bf4-3a50f872073c">2025-01-09T12:09:46Z</Data_x0020_e_x0020_Modifikimit>
    <Dekretuar xmlns="0e656187-b300-4fb0-8bf4-3a50f872073c">false</Dekretuar>
    <Data xmlns="0e656187-b300-4fb0-8bf4-3a50f872073c">2024-12-10T00:00:00Z</Data>
    <Nr_x002e__x0020_protokolli_x0020_i_x0020_aktit xmlns="0e656187-b300-4fb0-8bf4-3a50f872073c">11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2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BC09B2946B4B45FD9345E7AC881B2CB0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BD601815-9697-4CF8-85D3-BA2548972A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.xml><?xml version="1.0" encoding="utf-8"?>
<ds:datastoreItem xmlns:ds="http://schemas.openxmlformats.org/officeDocument/2006/customXml" ds:itemID="{82B8A3B0-0F62-416F-9BCE-2684D604E96A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B173D8DA-4EB8-47A2-84DD-953F5E5E5428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489800F3-E0A0-4C0D-90D2-D24472D1B7C7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934D33C3-7E0E-4FC0-B913-CE3CCFA92829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BB839275-2CB7-474A-894B-CCAF4A46FC53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214B2925-A415-4444-A5D2-04F9996C3E9B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FFEC1873-9774-4508-86E4-EA4620B52136}">
  <ds:schemaRefs>
    <ds:schemaRef ds:uri="http://www.wps.cn/android/officeDocument/2013/mofficeCustomData"/>
  </ds:schemaRefs>
</ds:datastoreItem>
</file>

<file path=customXml/itemProps9.xml><?xml version="1.0" encoding="utf-8"?>
<ds:datastoreItem xmlns:ds="http://schemas.openxmlformats.org/officeDocument/2006/customXml" ds:itemID="{3E27E124-CCAD-47A5-B813-800C84BCB783}">
  <ds:schemaRefs>
    <ds:schemaRef ds:uri="http://purl.org/dc/terms/"/>
    <ds:schemaRef ds:uri="http://www.w3.org/XML/1998/namespace"/>
    <ds:schemaRef ds:uri="http://purl.org/dc/elements/1.1/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10.xml><?xml version="1.0" encoding="utf-8"?>
<ds:datastoreItem xmlns:ds="http://schemas.openxmlformats.org/officeDocument/2006/customXml" ds:itemID="{3C3D16CF-7FB1-4944-A040-A4CBD708D5C4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9E43685D-3E88-48CA-9EA0-B5F500D17155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EFE94839-414C-46F6-8E6B-BD82519B8497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DA7DE164-EBE1-48F2-BAE7-9CD3968FD171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6D242165-B6E9-4C37-92A4-6A35CA3E5DA3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41374702-DD41-4450-B15E-1A541557571D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5B027D96-00E3-47F6-845E-359BC2E18457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4F1A0DE8-55C7-4EDD-8A48-9976A4A1D4EB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60CAF9EF-5242-4F17-8B83-2CDC3B290FDB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A0467E79-EC2C-4A91-8DFE-0F4CC786AA39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07879F49-7D85-48E0-AA49-6F653D88DFED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D5FD953F-ECB5-40A2-8EF7-095E68873752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73A9FD2C-E0AE-4619-BA79-98B1E765CCFF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1FA1C084-904F-4755-9B70-9AE6849DC8D4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AE2F7340-36D1-4C20-AFD8-E7565C156E69}">
  <ds:schemaRefs>
    <ds:schemaRef ds:uri="http://www.wps.cn/android/officeDocument/2013/mofficeCustomData"/>
  </ds:schemaRefs>
</ds:datastoreItem>
</file>

<file path=customXml/itemProps25.xml><?xml version="1.0" encoding="utf-8"?>
<ds:datastoreItem xmlns:ds="http://schemas.openxmlformats.org/officeDocument/2006/customXml" ds:itemID="{8F9A912C-5D96-4DA4-B430-EDDE7CFA5B91}">
  <ds:schemaRefs>
    <ds:schemaRef ds:uri="http://www.wps.cn/android/officeDocument/2013/mofficeCustomData"/>
  </ds:schemaRefs>
</ds:datastoreItem>
</file>

<file path=customXml/itemProps26.xml><?xml version="1.0" encoding="utf-8"?>
<ds:datastoreItem xmlns:ds="http://schemas.openxmlformats.org/officeDocument/2006/customXml" ds:itemID="{FE017558-DE3D-413C-8209-5A48D2BE63C3}">
  <ds:schemaRefs>
    <ds:schemaRef ds:uri="http://schemas.microsoft.com/sharepoint/v3/contenttype/forms"/>
  </ds:schemaRefs>
</ds:datastoreItem>
</file>

<file path=customXml/itemProps27.xml><?xml version="1.0" encoding="utf-8"?>
<ds:datastoreItem xmlns:ds="http://schemas.openxmlformats.org/officeDocument/2006/customXml" ds:itemID="{BC928F4B-54DD-4593-AB27-576EA3304588}">
  <ds:schemaRefs>
    <ds:schemaRef ds:uri="http://www.wps.cn/android/officeDocument/2013/mofficeCustomData"/>
  </ds:schemaRefs>
</ds:datastoreItem>
</file>

<file path=customXml/itemProps28.xml><?xml version="1.0" encoding="utf-8"?>
<ds:datastoreItem xmlns:ds="http://schemas.openxmlformats.org/officeDocument/2006/customXml" ds:itemID="{F335FE72-66F3-45D9-BB36-A771069CEC44}">
  <ds:schemaRefs>
    <ds:schemaRef ds:uri="http://www.wps.cn/android/officeDocument/2013/mofficeCustomData"/>
  </ds:schemaRefs>
</ds:datastoreItem>
</file>

<file path=customXml/itemProps29.xml><?xml version="1.0" encoding="utf-8"?>
<ds:datastoreItem xmlns:ds="http://schemas.openxmlformats.org/officeDocument/2006/customXml" ds:itemID="{FAEF5BD3-1AB3-4CBC-B4D4-DC46E63588C9}">
  <ds:schemaRefs>
    <ds:schemaRef ds:uri="http://www.wps.cn/android/officeDocument/2013/mofficeCustomData"/>
  </ds:schemaRefs>
</ds:datastoreItem>
</file>

<file path=customXml/itemProps30.xml><?xml version="1.0" encoding="utf-8"?>
<ds:datastoreItem xmlns:ds="http://schemas.openxmlformats.org/officeDocument/2006/customXml" ds:itemID="{1142BE1E-03AD-4725-BF6B-4285302961E8}">
  <ds:schemaRefs>
    <ds:schemaRef ds:uri="http://www.wps.cn/android/officeDocument/2013/mofficeCustomData"/>
  </ds:schemaRefs>
</ds:datastoreItem>
</file>

<file path=customXml/itemProps31.xml><?xml version="1.0" encoding="utf-8"?>
<ds:datastoreItem xmlns:ds="http://schemas.openxmlformats.org/officeDocument/2006/customXml" ds:itemID="{8BF0AB75-43B6-4B7B-B071-5A140A357A0D}">
  <ds:schemaRefs>
    <ds:schemaRef ds:uri="http://schemas.microsoft.com/sharepoint/v3/contenttype/forms"/>
  </ds:schemaRefs>
</ds:datastoreItem>
</file>

<file path=customXml/itemProps32.xml><?xml version="1.0" encoding="utf-8"?>
<ds:datastoreItem xmlns:ds="http://schemas.openxmlformats.org/officeDocument/2006/customXml" ds:itemID="{44849512-7D56-4252-A55E-CBBE9E5A71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3.xml><?xml version="1.0" encoding="utf-8"?>
<ds:datastoreItem xmlns:ds="http://schemas.openxmlformats.org/officeDocument/2006/customXml" ds:itemID="{BA6D6B41-3B56-454B-B23D-8A6F1168DC98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16</TotalTime>
  <Pages>2</Pages>
  <Words>802</Words>
  <Characters>4578</Characters>
  <Application>Microsoft Office Word</Application>
  <DocSecurity>0</DocSecurity>
  <Lines>38</Lines>
  <Paragraphs>10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5370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DJZM</dc:creator>
  <cp:lastModifiedBy>Fjora Cahani</cp:lastModifiedBy>
  <cp:revision>6</cp:revision>
  <cp:lastPrinted>2024-12-05T10:43:00Z</cp:lastPrinted>
  <dcterms:created xsi:type="dcterms:W3CDTF">2024-12-30T14:01:00Z</dcterms:created>
  <dcterms:modified xsi:type="dcterms:W3CDTF">2025-01-10T08:11:00Z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d3c9d25a7e4c4cd38ac597a4d9ffc9c9</vt:lpwstr>
  </property>
</Properties>
</file>